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6" r:id="rId10"/>
    <p:sldId id="268" r:id="rId11"/>
    <p:sldId id="269" r:id="rId12"/>
    <p:sldId id="270" r:id="rId13"/>
    <p:sldId id="283" r:id="rId14"/>
    <p:sldId id="273" r:id="rId15"/>
    <p:sldId id="274" r:id="rId16"/>
    <p:sldId id="275" r:id="rId17"/>
    <p:sldId id="276" r:id="rId18"/>
    <p:sldId id="277" r:id="rId19"/>
    <p:sldId id="364" r:id="rId20"/>
    <p:sldId id="303" r:id="rId21"/>
    <p:sldId id="362" r:id="rId22"/>
    <p:sldId id="363" r:id="rId23"/>
    <p:sldId id="318" r:id="rId24"/>
    <p:sldId id="365" r:id="rId25"/>
    <p:sldId id="323" r:id="rId26"/>
    <p:sldId id="375" r:id="rId27"/>
    <p:sldId id="367" r:id="rId28"/>
    <p:sldId id="366" r:id="rId29"/>
    <p:sldId id="368" r:id="rId30"/>
    <p:sldId id="374" r:id="rId31"/>
    <p:sldId id="369" r:id="rId32"/>
    <p:sldId id="371" r:id="rId33"/>
    <p:sldId id="370" r:id="rId34"/>
    <p:sldId id="372" r:id="rId35"/>
    <p:sldId id="373" r:id="rId36"/>
    <p:sldId id="328" r:id="rId37"/>
    <p:sldId id="329" r:id="rId38"/>
    <p:sldId id="376" r:id="rId39"/>
    <p:sldId id="330" r:id="rId40"/>
    <p:sldId id="331" r:id="rId41"/>
    <p:sldId id="335" r:id="rId42"/>
    <p:sldId id="377" r:id="rId43"/>
    <p:sldId id="378" r:id="rId44"/>
    <p:sldId id="360" r:id="rId4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F85"/>
    <a:srgbClr val="9ED3D7"/>
    <a:srgbClr val="3D8D93"/>
    <a:srgbClr val="40949A"/>
    <a:srgbClr val="4AACB4"/>
    <a:srgbClr val="6ABCC2"/>
    <a:srgbClr val="82C7CC"/>
    <a:srgbClr val="BBE0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33" autoAdjust="0"/>
  </p:normalViewPr>
  <p:slideViewPr>
    <p:cSldViewPr snapToGrid="0">
      <p:cViewPr>
        <p:scale>
          <a:sx n="75" d="100"/>
          <a:sy n="75" d="100"/>
        </p:scale>
        <p:origin x="-182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2" Type="http://schemas.openxmlformats.org/officeDocument/2006/relationships/oleObject" Target="Book4"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HBM Damage Threshold Estimate (V)</a:t>
            </a:r>
          </a:p>
        </c:rich>
      </c:tx>
    </c:title>
    <c:plotArea>
      <c:layout/>
      <c:scatterChart>
        <c:scatterStyle val="smoothMarker"/>
        <c:ser>
          <c:idx val="0"/>
          <c:order val="0"/>
          <c:spPr>
            <a:ln>
              <a:solidFill>
                <a:schemeClr val="tx1"/>
              </a:solidFill>
            </a:ln>
          </c:spPr>
          <c:marker>
            <c:symbol val="none"/>
          </c:marker>
          <c:xVal>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xVal>
          <c:yVal>
            <c:numRef>
              <c:f>Sheet1!$B$2:$B$12</c:f>
              <c:numCache>
                <c:formatCode>General</c:formatCode>
                <c:ptCount val="11"/>
                <c:pt idx="0">
                  <c:v>50</c:v>
                </c:pt>
                <c:pt idx="1">
                  <c:v>41</c:v>
                </c:pt>
                <c:pt idx="2">
                  <c:v>33.620000000000012</c:v>
                </c:pt>
                <c:pt idx="3">
                  <c:v>27.568399999999922</c:v>
                </c:pt>
                <c:pt idx="4">
                  <c:v>22.606087999999996</c:v>
                </c:pt>
                <c:pt idx="5">
                  <c:v>18.536992159999997</c:v>
                </c:pt>
                <c:pt idx="6">
                  <c:v>15.200333571199996</c:v>
                </c:pt>
                <c:pt idx="7">
                  <c:v>12.464273528383996</c:v>
                </c:pt>
                <c:pt idx="8">
                  <c:v>10.220704293274871</c:v>
                </c:pt>
                <c:pt idx="9">
                  <c:v>8.3809775204854002</c:v>
                </c:pt>
                <c:pt idx="10">
                  <c:v>6.8724015667980245</c:v>
                </c:pt>
              </c:numCache>
            </c:numRef>
          </c:yVal>
          <c:smooth val="1"/>
        </c:ser>
        <c:axId val="62031360"/>
        <c:axId val="62032896"/>
      </c:scatterChart>
      <c:valAx>
        <c:axId val="62031360"/>
        <c:scaling>
          <c:orientation val="minMax"/>
          <c:max val="2010"/>
          <c:min val="2000"/>
        </c:scaling>
        <c:axPos val="b"/>
        <c:numFmt formatCode="General" sourceLinked="1"/>
        <c:majorTickMark val="none"/>
        <c:tickLblPos val="nextTo"/>
        <c:spPr>
          <a:ln w="38100"/>
        </c:spPr>
        <c:txPr>
          <a:bodyPr/>
          <a:lstStyle/>
          <a:p>
            <a:pPr>
              <a:defRPr b="1" i="0" baseline="0"/>
            </a:pPr>
            <a:endParaRPr lang="en-US"/>
          </a:p>
        </c:txPr>
        <c:crossAx val="62032896"/>
        <c:crosses val="autoZero"/>
        <c:crossBetween val="midCat"/>
      </c:valAx>
      <c:valAx>
        <c:axId val="62032896"/>
        <c:scaling>
          <c:orientation val="minMax"/>
        </c:scaling>
        <c:axPos val="l"/>
        <c:numFmt formatCode="General" sourceLinked="1"/>
        <c:majorTickMark val="none"/>
        <c:tickLblPos val="nextTo"/>
        <c:spPr>
          <a:ln w="38100"/>
        </c:spPr>
        <c:txPr>
          <a:bodyPr/>
          <a:lstStyle/>
          <a:p>
            <a:pPr>
              <a:defRPr b="1" i="0" baseline="0"/>
            </a:pPr>
            <a:endParaRPr lang="en-US"/>
          </a:p>
        </c:txPr>
        <c:crossAx val="62031360"/>
        <c:crosses val="autoZero"/>
        <c:crossBetween val="midCat"/>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2F346C0-0758-4DBB-A318-E06641EBD2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50A8AAC-1F49-4439-86EB-E49A9F2D3EBC}" type="slidenum">
              <a:rPr lang="en-US" smtClean="0">
                <a:latin typeface="Arial" charset="0"/>
              </a:rPr>
              <a:pPr/>
              <a:t>1</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8DFA42A-8968-4A05-A4F1-B9ED4CCB8FC3}" type="slidenum">
              <a:rPr lang="en-US" smtClean="0">
                <a:latin typeface="Arial" charset="0"/>
              </a:rPr>
              <a:pPr/>
              <a:t>13</a:t>
            </a:fld>
            <a:endParaRPr lang="en-US"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9187D60-4ABA-44E2-9B8B-52503421B27A}" type="slidenum">
              <a:rPr lang="en-US" smtClean="0">
                <a:latin typeface="Arial" charset="0"/>
              </a:rPr>
              <a:pPr/>
              <a:t>14</a:t>
            </a:fld>
            <a:endParaRPr 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832EF97-C77B-475F-B8C3-1AE5BBAD7B7D}" type="slidenum">
              <a:rPr lang="en-US" smtClean="0">
                <a:latin typeface="Arial" charset="0"/>
              </a:rPr>
              <a:pPr/>
              <a:t>15</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Talk about electrostatic attraction (ESA)</a:t>
            </a:r>
          </a:p>
          <a:p>
            <a:pPr eaLnBrk="1" hangingPunct="1"/>
            <a:r>
              <a:rPr lang="en-US" smtClean="0">
                <a:latin typeface="Arial" charset="0"/>
              </a:rPr>
              <a:t>Issues of contamination are severe for FPD manufacturing.  One stuck pixel will stand out to anyone who looks at a display and this is exactly what contamination does to the display.  Contamination control is the most important consequence of static charge in array and CF.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52E8226-ADC7-4D92-9220-8A2DC1DDEF29}" type="slidenum">
              <a:rPr lang="en-US" smtClean="0">
                <a:latin typeface="Arial" charset="0"/>
              </a:rPr>
              <a:pPr/>
              <a:t>17</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DA7DE42-54D1-4030-A010-9C2AD41ACD53}" type="slidenum">
              <a:rPr lang="en-US" smtClean="0">
                <a:latin typeface="Arial" charset="0"/>
              </a:rPr>
              <a:pPr/>
              <a:t>18</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84B47A7-FDF2-4579-9E7A-FD37283E3FB7}" type="slidenum">
              <a:rPr lang="en-US" smtClean="0">
                <a:latin typeface="Arial" charset="0"/>
              </a:rPr>
              <a:pPr/>
              <a:t>20</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74D2627-6E16-4B07-BDD8-B1541F0D7319}" type="slidenum">
              <a:rPr lang="en-US" smtClean="0">
                <a:latin typeface="Arial" charset="0"/>
              </a:rPr>
              <a:pPr/>
              <a:t>23</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97234E5-E09F-41BA-8983-12D5CA25C2F3}" type="slidenum">
              <a:rPr lang="en-US" smtClean="0">
                <a:latin typeface="Arial" charset="0"/>
              </a:rPr>
              <a:pPr/>
              <a:t>25</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charset="0"/>
              </a:rPr>
              <a:t>The process requires rather high voltage and it is necessary to make both positive and negative 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DB4A4F6-D8E7-4641-A36C-1C7D89F11597}" type="slidenum">
              <a:rPr lang="en-US" smtClean="0">
                <a:latin typeface="Arial" charset="0"/>
              </a:rPr>
              <a:pPr/>
              <a:t>36</a:t>
            </a:fld>
            <a:endParaRPr lang="en-US" smtClean="0">
              <a:latin typeface="Arial" charset="0"/>
            </a:endParaRPr>
          </a:p>
        </p:txBody>
      </p:sp>
      <p:sp>
        <p:nvSpPr>
          <p:cNvPr id="81923" name="Rectangle 2"/>
          <p:cNvSpPr>
            <a:spLocks noGrp="1" noRot="1" noChangeAspect="1" noChangeArrowheads="1" noTextEdit="1"/>
          </p:cNvSpPr>
          <p:nvPr>
            <p:ph type="sldImg"/>
          </p:nvPr>
        </p:nvSpPr>
        <p:spPr>
          <a:xfrm>
            <a:off x="949325" y="539750"/>
            <a:ext cx="4960938" cy="3721100"/>
          </a:xfrm>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1667617-712F-42F5-B612-88B3B45754E7}" type="slidenum">
              <a:rPr lang="en-US" smtClean="0">
                <a:latin typeface="Arial" charset="0"/>
              </a:rPr>
              <a:pPr/>
              <a:t>37</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D776FC1-845B-439D-8B9D-9E74C0731C8D}" type="slidenum">
              <a:rPr lang="en-US" smtClean="0">
                <a:latin typeface="Arial" charset="0"/>
              </a:rPr>
              <a:pPr/>
              <a:t>2</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0CEE10F-4011-4BAD-898C-CED1E0C1FC6D}" type="slidenum">
              <a:rPr lang="en-US" smtClean="0">
                <a:latin typeface="Arial" charset="0"/>
              </a:rPr>
              <a:pPr/>
              <a:t>39</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A23A8EE-1604-47EC-8600-64A4A45EFE1E}" type="slidenum">
              <a:rPr lang="en-US" smtClean="0">
                <a:latin typeface="Arial" charset="0"/>
              </a:rPr>
              <a:pPr/>
              <a:t>40</a:t>
            </a:fld>
            <a:endParaRPr lang="en-US"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AE22983-93CC-4183-B905-32E26FC89D25}" type="slidenum">
              <a:rPr lang="en-US" smtClean="0">
                <a:latin typeface="Arial" charset="0"/>
              </a:rPr>
              <a:pPr/>
              <a:t>41</a:t>
            </a:fld>
            <a:endParaRPr lang="en-US"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BEDBC26-F93E-453C-AF80-6AEA91A27B99}" type="slidenum">
              <a:rPr lang="en-US" smtClean="0">
                <a:latin typeface="Arial" charset="0"/>
              </a:rPr>
              <a:pPr/>
              <a:t>42</a:t>
            </a:fld>
            <a:endParaRPr 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1DF8446-E5EB-418C-8B44-A685882AB5E1}" type="slidenum">
              <a:rPr lang="en-US" smtClean="0">
                <a:latin typeface="Arial" charset="0"/>
              </a:rPr>
              <a:pPr/>
              <a:t>43</a:t>
            </a:fld>
            <a:endParaRPr 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EEEB265-E8F1-4078-A8BD-1A36B57EC4F0}" type="slidenum">
              <a:rPr lang="en-US" smtClean="0">
                <a:latin typeface="Arial" charset="0"/>
              </a:rPr>
              <a:pPr/>
              <a:t>44</a:t>
            </a:fld>
            <a:endParaRPr 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4A1C69-A319-4F7B-B29A-FFB0066A95F8}" type="slidenum">
              <a:rPr lang="en-US" smtClean="0">
                <a:latin typeface="Arial" charset="0"/>
              </a:rPr>
              <a:pPr/>
              <a:t>3</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3BD5143-88F8-4A4A-B803-B3EB1310300F}" type="slidenum">
              <a:rPr lang="en-US" smtClean="0">
                <a:latin typeface="Arial" charset="0"/>
              </a:rPr>
              <a:pPr/>
              <a:t>5</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CDEE1BA-A089-4287-82C2-F0277FFC1B7F}" type="slidenum">
              <a:rPr lang="en-US" smtClean="0">
                <a:latin typeface="Arial" charset="0"/>
              </a:rPr>
              <a:pPr/>
              <a:t>7</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1EE668-9796-4B55-9BD2-5F5665BDEB74}" type="slidenum">
              <a:rPr lang="en-US" smtClean="0">
                <a:latin typeface="Arial" charset="0"/>
              </a:rPr>
              <a:pPr/>
              <a:t>8</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AA64D90-CA88-4BFD-BEEB-BAC84B0E1580}" type="slidenum">
              <a:rPr lang="en-US" smtClean="0">
                <a:latin typeface="Arial" charset="0"/>
              </a:rPr>
              <a:pPr/>
              <a:t>9</a:t>
            </a:fld>
            <a:endParaRPr 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E70F0B1-E6B3-4648-8CFA-B2D2A787BE4C}" type="slidenum">
              <a:rPr lang="en-US" smtClean="0">
                <a:latin typeface="Arial" charset="0"/>
              </a:rPr>
              <a:pPr/>
              <a:t>10</a:t>
            </a:fld>
            <a:endParaRPr lang="en-US"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80F3DC2-636F-4C06-958D-775FF95F9FA7}" type="slidenum">
              <a:rPr lang="en-US" smtClean="0">
                <a:latin typeface="Arial" charset="0"/>
              </a:rPr>
              <a:pPr/>
              <a:t>11</a:t>
            </a:fld>
            <a:endParaRPr 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Arial" charset="0"/>
              </a:rPr>
              <a:t>Here are some examples of electrostatic damage to silicon.  We do not have any pictures of damage to silicon on flat panels and we would be very pleased if you could help us get some.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3" name="Rectangle 2"/>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6" name="Rectangle 5"/>
          <p:cNvSpPr/>
          <p:nvPr userDrawn="1"/>
        </p:nvSpPr>
        <p:spPr bwMode="auto">
          <a:xfrm>
            <a:off x="1270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0" y="6667500"/>
            <a:ext cx="2844800" cy="190500"/>
          </a:xfrm>
          <a:prstGeom prst="rect">
            <a:avLst/>
          </a:prstGeom>
          <a:solidFill>
            <a:srgbClr val="3D8D93"/>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858000"/>
          </a:xfrm>
          <a:prstGeom prst="rect">
            <a:avLst/>
          </a:prstGeom>
          <a:gradFill rotWithShape="1">
            <a:gsLst>
              <a:gs pos="0">
                <a:srgbClr val="FFFFFF">
                  <a:alpha val="0"/>
                </a:srgbClr>
              </a:gs>
              <a:gs pos="100000">
                <a:srgbClr val="007774">
                  <a:alpha val="86000"/>
                </a:srgb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409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r>
              <a:rPr lang="en-US" smtClean="0"/>
              <a:t>Fourth level</a:t>
            </a:r>
          </a:p>
          <a:p>
            <a:pPr lvl="2"/>
            <a:r>
              <a:rPr lang="en-US" smtClean="0"/>
              <a:t>Fifth level</a:t>
            </a:r>
          </a:p>
        </p:txBody>
      </p:sp>
      <p:pic>
        <p:nvPicPr>
          <p:cNvPr id="4101" name="Picture 7"/>
          <p:cNvPicPr>
            <a:picLocks noChangeAspect="1" noChangeArrowheads="1"/>
          </p:cNvPicPr>
          <p:nvPr userDrawn="1"/>
        </p:nvPicPr>
        <p:blipFill>
          <a:blip r:embed="rId16" cstate="print"/>
          <a:srcRect t="10905"/>
          <a:stretch>
            <a:fillRect/>
          </a:stretch>
        </p:blipFill>
        <p:spPr bwMode="auto">
          <a:xfrm>
            <a:off x="0" y="5638800"/>
            <a:ext cx="281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4572000" y="4343400"/>
            <a:ext cx="4572000" cy="2019300"/>
          </a:xfrm>
        </p:spPr>
        <p:txBody>
          <a:bodyPr/>
          <a:lstStyle/>
          <a:p>
            <a:pPr eaLnBrk="1" hangingPunct="1"/>
            <a:r>
              <a:rPr lang="en-US" sz="4000" dirty="0" smtClean="0"/>
              <a:t>Tom Watkins</a:t>
            </a:r>
          </a:p>
          <a:p>
            <a:pPr eaLnBrk="1" hangingPunct="1"/>
            <a:r>
              <a:rPr lang="en-US" sz="2400" dirty="0" smtClean="0"/>
              <a:t>President</a:t>
            </a:r>
          </a:p>
          <a:p>
            <a:pPr eaLnBrk="1" hangingPunct="1"/>
            <a:r>
              <a:rPr lang="en-US" sz="2400" dirty="0" smtClean="0"/>
              <a:t>Transforming Technologies</a:t>
            </a:r>
          </a:p>
        </p:txBody>
      </p:sp>
      <p:sp>
        <p:nvSpPr>
          <p:cNvPr id="18436" name="Rectangle 4"/>
          <p:cNvSpPr>
            <a:spLocks noChangeArrowheads="1"/>
          </p:cNvSpPr>
          <p:nvPr/>
        </p:nvSpPr>
        <p:spPr bwMode="auto">
          <a:xfrm>
            <a:off x="1511300" y="3221038"/>
            <a:ext cx="5995988" cy="822325"/>
          </a:xfrm>
          <a:prstGeom prst="rect">
            <a:avLst/>
          </a:prstGeom>
          <a:noFill/>
          <a:ln w="9525" algn="ctr">
            <a:noFill/>
            <a:miter lim="800000"/>
            <a:headEnd/>
            <a:tailEnd/>
          </a:ln>
        </p:spPr>
        <p:txBody>
          <a:bodyPr anchor="ctr">
            <a:spAutoFit/>
          </a:bodyPr>
          <a:lstStyle/>
          <a:p>
            <a:endParaRPr lang="en-US" sz="2400" b="1"/>
          </a:p>
          <a:p>
            <a:endParaRPr lang="en-US" sz="2400" b="1"/>
          </a:p>
        </p:txBody>
      </p:sp>
      <p:sp>
        <p:nvSpPr>
          <p:cNvPr id="5" name="WordArt 2"/>
          <p:cNvSpPr>
            <a:spLocks noChangeArrowheads="1" noChangeShapeType="1" noTextEdit="1"/>
          </p:cNvSpPr>
          <p:nvPr/>
        </p:nvSpPr>
        <p:spPr bwMode="auto">
          <a:xfrm>
            <a:off x="1270000" y="822325"/>
            <a:ext cx="6699250" cy="3133725"/>
          </a:xfrm>
          <a:prstGeom prst="rect">
            <a:avLst/>
          </a:prstGeom>
        </p:spPr>
        <p:txBody>
          <a:bodyPr wrap="none" fromWordArt="1">
            <a:prstTxWarp prst="textPlain">
              <a:avLst>
                <a:gd name="adj" fmla="val 50000"/>
              </a:avLst>
            </a:prstTxWarp>
          </a:bodyPr>
          <a:lstStyle/>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ESD Control In </a:t>
            </a:r>
          </a:p>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Electronic</a:t>
            </a:r>
          </a:p>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Assembly</a:t>
            </a:r>
            <a:endPar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endParaRPr>
          </a:p>
        </p:txBody>
      </p:sp>
      <p:sp>
        <p:nvSpPr>
          <p:cNvPr id="6" name="Title 5"/>
          <p:cNvSpPr>
            <a:spLocks noGrp="1"/>
          </p:cNvSpPr>
          <p:nvPr>
            <p:ph type="ctrTitle"/>
          </p:nvPr>
        </p:nvSpPr>
        <p:spPr/>
        <p:txBody>
          <a:bodyPr/>
          <a:lstStyle/>
          <a:p>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206500" y="1876425"/>
            <a:ext cx="6699250" cy="3133725"/>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Electrostatics and</a:t>
            </a:r>
          </a:p>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Physical Damage</a:t>
            </a:r>
          </a:p>
        </p:txBody>
      </p:sp>
      <p:sp>
        <p:nvSpPr>
          <p:cNvPr id="3" name="Rectangle 2"/>
          <p:cNvSpPr/>
          <p:nvPr/>
        </p:nvSpPr>
        <p:spPr>
          <a:xfrm>
            <a:off x="328639" y="501134"/>
            <a:ext cx="8164923" cy="553998"/>
          </a:xfrm>
          <a:prstGeom prst="rect">
            <a:avLst/>
          </a:prstGeom>
        </p:spPr>
        <p:txBody>
          <a:bodyPr wrap="square">
            <a:spAutoFit/>
          </a:bodyPr>
          <a:lstStyle/>
          <a:p>
            <a:r>
              <a:rPr lang="en-US" sz="3000" dirty="0" smtClean="0">
                <a:latin typeface="Arial Black" pitchFamily="34" charset="0"/>
              </a:rPr>
              <a:t>Problems Related to Static Charge</a:t>
            </a:r>
            <a:endParaRPr lang="en-US" sz="3000" dirty="0">
              <a:latin typeface="Arial Black"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a:xfrm>
            <a:off x="496888" y="465138"/>
            <a:ext cx="8018462" cy="914400"/>
          </a:xfrm>
        </p:spPr>
        <p:txBody>
          <a:bodyPr/>
          <a:lstStyle/>
          <a:p>
            <a:pPr eaLnBrk="1" hangingPunct="1"/>
            <a:r>
              <a:rPr lang="en-US" sz="3000" dirty="0" smtClean="0">
                <a:latin typeface="Arial Black" pitchFamily="34" charset="0"/>
              </a:rPr>
              <a:t>Fields from Static Charge Cause </a:t>
            </a:r>
            <a:br>
              <a:rPr lang="en-US" sz="3000" dirty="0" smtClean="0">
                <a:latin typeface="Arial Black" pitchFamily="34" charset="0"/>
              </a:rPr>
            </a:br>
            <a:r>
              <a:rPr lang="en-US" sz="3000" dirty="0" smtClean="0">
                <a:latin typeface="Arial Black" pitchFamily="34" charset="0"/>
              </a:rPr>
              <a:t>Micro Electronics to Spark and Die</a:t>
            </a:r>
          </a:p>
        </p:txBody>
      </p:sp>
      <p:pic>
        <p:nvPicPr>
          <p:cNvPr id="28675" name="Picture 3" descr="CMOS device core"/>
          <p:cNvPicPr>
            <a:picLocks noGrp="1" noChangeAspect="1" noChangeArrowheads="1"/>
          </p:cNvPicPr>
          <p:nvPr>
            <p:ph sz="quarter" idx="2"/>
          </p:nvPr>
        </p:nvPicPr>
        <p:blipFill>
          <a:blip r:embed="rId3" cstate="print"/>
          <a:srcRect t="-418" r="12000"/>
          <a:stretch>
            <a:fillRect/>
          </a:stretch>
        </p:blipFill>
        <p:spPr>
          <a:xfrm>
            <a:off x="3481388" y="2135188"/>
            <a:ext cx="2159000" cy="3330575"/>
          </a:xfrm>
          <a:noFill/>
        </p:spPr>
      </p:pic>
      <p:pic>
        <p:nvPicPr>
          <p:cNvPr id="28676" name="Picture 5"/>
          <p:cNvPicPr>
            <a:picLocks noChangeAspect="1" noChangeArrowheads="1"/>
          </p:cNvPicPr>
          <p:nvPr/>
        </p:nvPicPr>
        <p:blipFill>
          <a:blip r:embed="rId4" cstate="print"/>
          <a:srcRect/>
          <a:stretch>
            <a:fillRect/>
          </a:stretch>
        </p:blipFill>
        <p:spPr bwMode="auto">
          <a:xfrm>
            <a:off x="304800" y="2755900"/>
            <a:ext cx="2971800" cy="2362200"/>
          </a:xfrm>
          <a:prstGeom prst="rect">
            <a:avLst/>
          </a:prstGeom>
          <a:noFill/>
          <a:ln w="9525">
            <a:noFill/>
            <a:miter lim="800000"/>
            <a:headEnd/>
            <a:tailEnd/>
          </a:ln>
        </p:spPr>
      </p:pic>
      <p:pic>
        <p:nvPicPr>
          <p:cNvPr id="28677" name="Picture 8"/>
          <p:cNvPicPr>
            <a:picLocks noChangeAspect="1" noChangeArrowheads="1"/>
          </p:cNvPicPr>
          <p:nvPr/>
        </p:nvPicPr>
        <p:blipFill>
          <a:blip r:embed="rId5" cstate="print"/>
          <a:srcRect/>
          <a:stretch>
            <a:fillRect/>
          </a:stretch>
        </p:blipFill>
        <p:spPr bwMode="auto">
          <a:xfrm>
            <a:off x="5918200" y="2781300"/>
            <a:ext cx="2733675" cy="20478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0"/>
            <a:ext cx="9144000" cy="1143000"/>
          </a:xfrm>
        </p:spPr>
        <p:txBody>
          <a:bodyPr/>
          <a:lstStyle/>
          <a:p>
            <a:pPr eaLnBrk="1" hangingPunct="1"/>
            <a:r>
              <a:rPr lang="en-US" sz="3000" b="1" dirty="0" smtClean="0">
                <a:latin typeface="Arial Black" pitchFamily="34" charset="0"/>
              </a:rPr>
              <a:t>Damage Can Happen Several Ways</a:t>
            </a:r>
          </a:p>
        </p:txBody>
      </p:sp>
      <p:sp>
        <p:nvSpPr>
          <p:cNvPr id="2052" name="Rectangle 3"/>
          <p:cNvSpPr>
            <a:spLocks noGrp="1" noChangeArrowheads="1"/>
          </p:cNvSpPr>
          <p:nvPr>
            <p:ph type="body" idx="1"/>
          </p:nvPr>
        </p:nvSpPr>
        <p:spPr>
          <a:xfrm>
            <a:off x="190500" y="914400"/>
            <a:ext cx="8750300" cy="1079500"/>
          </a:xfrm>
        </p:spPr>
        <p:txBody>
          <a:bodyPr/>
          <a:lstStyle/>
          <a:p>
            <a:pPr eaLnBrk="1" hangingPunct="1">
              <a:buFontTx/>
              <a:buNone/>
            </a:pPr>
            <a:r>
              <a:rPr lang="en-US" smtClean="0"/>
              <a:t>Charged operator </a:t>
            </a:r>
          </a:p>
          <a:p>
            <a:pPr eaLnBrk="1" hangingPunct="1">
              <a:buFontTx/>
              <a:buNone/>
            </a:pPr>
            <a:r>
              <a:rPr lang="en-US" smtClean="0"/>
              <a:t>contacts part (called HBM)</a:t>
            </a:r>
          </a:p>
        </p:txBody>
      </p:sp>
      <p:sp>
        <p:nvSpPr>
          <p:cNvPr id="2053" name="Text Box 4"/>
          <p:cNvSpPr txBox="1">
            <a:spLocks noChangeArrowheads="1"/>
          </p:cNvSpPr>
          <p:nvPr/>
        </p:nvSpPr>
        <p:spPr bwMode="auto">
          <a:xfrm>
            <a:off x="3367088" y="2947988"/>
            <a:ext cx="7156450" cy="1816100"/>
          </a:xfrm>
          <a:prstGeom prst="rect">
            <a:avLst/>
          </a:prstGeom>
          <a:noFill/>
          <a:ln w="9525">
            <a:noFill/>
            <a:miter lim="800000"/>
            <a:headEnd/>
            <a:tailEnd/>
          </a:ln>
        </p:spPr>
        <p:txBody>
          <a:bodyPr>
            <a:spAutoFit/>
          </a:bodyPr>
          <a:lstStyle/>
          <a:p>
            <a:pPr algn="l"/>
            <a:r>
              <a:rPr lang="en-US" sz="2800">
                <a:solidFill>
                  <a:schemeClr val="tx2"/>
                </a:solidFill>
              </a:rPr>
              <a:t>Charged part contacts </a:t>
            </a:r>
          </a:p>
          <a:p>
            <a:pPr algn="l"/>
            <a:r>
              <a:rPr lang="en-US" sz="2800">
                <a:solidFill>
                  <a:schemeClr val="tx2"/>
                </a:solidFill>
              </a:rPr>
              <a:t>ground (Called CDM)</a:t>
            </a:r>
          </a:p>
          <a:p>
            <a:pPr algn="l"/>
            <a:endParaRPr lang="en-US" sz="2800">
              <a:solidFill>
                <a:schemeClr val="tx2"/>
              </a:solidFill>
            </a:endParaRPr>
          </a:p>
          <a:p>
            <a:pPr algn="l"/>
            <a:endParaRPr lang="en-US" sz="2800">
              <a:solidFill>
                <a:schemeClr val="tx2"/>
              </a:solidFill>
            </a:endParaRPr>
          </a:p>
        </p:txBody>
      </p:sp>
      <p:sp>
        <p:nvSpPr>
          <p:cNvPr id="2054" name="Text Box 5"/>
          <p:cNvSpPr txBox="1">
            <a:spLocks noChangeArrowheads="1"/>
          </p:cNvSpPr>
          <p:nvPr/>
        </p:nvSpPr>
        <p:spPr bwMode="auto">
          <a:xfrm>
            <a:off x="334963" y="4721225"/>
            <a:ext cx="4302125" cy="954088"/>
          </a:xfrm>
          <a:prstGeom prst="rect">
            <a:avLst/>
          </a:prstGeom>
          <a:noFill/>
          <a:ln w="9525">
            <a:noFill/>
            <a:miter lim="800000"/>
            <a:headEnd/>
            <a:tailEnd/>
          </a:ln>
        </p:spPr>
        <p:txBody>
          <a:bodyPr wrap="none">
            <a:spAutoFit/>
          </a:bodyPr>
          <a:lstStyle/>
          <a:p>
            <a:pPr algn="l"/>
            <a:r>
              <a:rPr lang="en-US" sz="2800">
                <a:solidFill>
                  <a:schemeClr val="tx2"/>
                </a:solidFill>
              </a:rPr>
              <a:t>Charged object (tool) </a:t>
            </a:r>
          </a:p>
          <a:p>
            <a:pPr algn="l"/>
            <a:r>
              <a:rPr lang="en-US" sz="2800">
                <a:solidFill>
                  <a:schemeClr val="tx2"/>
                </a:solidFill>
              </a:rPr>
              <a:t>contacts part (Called MM)</a:t>
            </a:r>
          </a:p>
        </p:txBody>
      </p:sp>
      <p:grpSp>
        <p:nvGrpSpPr>
          <p:cNvPr id="2055" name="Group 6"/>
          <p:cNvGrpSpPr>
            <a:grpSpLocks/>
          </p:cNvGrpSpPr>
          <p:nvPr/>
        </p:nvGrpSpPr>
        <p:grpSpPr bwMode="auto">
          <a:xfrm>
            <a:off x="5584825" y="982663"/>
            <a:ext cx="1870075" cy="1577975"/>
            <a:chOff x="3093" y="1185"/>
            <a:chExt cx="2791" cy="2126"/>
          </a:xfrm>
        </p:grpSpPr>
        <p:grpSp>
          <p:nvGrpSpPr>
            <p:cNvPr id="2176" name="Group 7"/>
            <p:cNvGrpSpPr>
              <a:grpSpLocks/>
            </p:cNvGrpSpPr>
            <p:nvPr/>
          </p:nvGrpSpPr>
          <p:grpSpPr bwMode="auto">
            <a:xfrm>
              <a:off x="3093" y="1230"/>
              <a:ext cx="1632" cy="1713"/>
              <a:chOff x="2109" y="1797"/>
              <a:chExt cx="1632" cy="1713"/>
            </a:xfrm>
          </p:grpSpPr>
          <p:sp>
            <p:nvSpPr>
              <p:cNvPr id="2238" name="Rectangle 8"/>
              <p:cNvSpPr>
                <a:spLocks noChangeArrowheads="1"/>
              </p:cNvSpPr>
              <p:nvPr/>
            </p:nvSpPr>
            <p:spPr bwMode="auto">
              <a:xfrm rot="-3456881">
                <a:off x="2068" y="1838"/>
                <a:ext cx="1713" cy="1632"/>
              </a:xfrm>
              <a:prstGeom prst="rect">
                <a:avLst/>
              </a:prstGeom>
              <a:solidFill>
                <a:srgbClr val="FFFF00"/>
              </a:solidFill>
              <a:ln w="9525">
                <a:miter lim="800000"/>
                <a:headEnd/>
                <a:tailEnd/>
              </a:ln>
              <a:scene3d>
                <a:camera prst="legacyObliqueTopRight">
                  <a:rot lat="16499989" lon="21299989" rev="0"/>
                </a:camera>
                <a:lightRig rig="legacyFlat3" dir="b"/>
              </a:scene3d>
              <a:sp3d extrusionH="277800" prstMaterial="legacyMatte">
                <a:bevelT w="13500" h="13500" prst="angle"/>
                <a:bevelB w="13500" h="13500" prst="angle"/>
                <a:extrusionClr>
                  <a:srgbClr val="FFFF00"/>
                </a:extrusionClr>
              </a:sp3d>
            </p:spPr>
            <p:txBody>
              <a:bodyPr wrap="none" anchor="ctr">
                <a:flatTx/>
              </a:bodyPr>
              <a:lstStyle/>
              <a:p>
                <a:endParaRPr lang="en-US"/>
              </a:p>
            </p:txBody>
          </p:sp>
          <p:graphicFrame>
            <p:nvGraphicFramePr>
              <p:cNvPr id="2050" name="Object 9" descr="Light upward diagonal">
                <a:hlinkClick r:id="" action="ppaction://ole?verb=0"/>
              </p:cNvPr>
              <p:cNvGraphicFramePr>
                <a:graphicFrameLocks/>
              </p:cNvGraphicFramePr>
              <p:nvPr/>
            </p:nvGraphicFramePr>
            <p:xfrm>
              <a:off x="2564" y="2281"/>
              <a:ext cx="823" cy="685"/>
            </p:xfrm>
            <a:graphic>
              <a:graphicData uri="http://schemas.openxmlformats.org/presentationml/2006/ole">
                <p:oleObj spid="_x0000_s2050" name="Clip" r:id="rId3" imgW="4309920" imgH="3595680" progId="">
                  <p:embed/>
                </p:oleObj>
              </a:graphicData>
            </a:graphic>
          </p:graphicFrame>
        </p:grpSp>
        <p:sp>
          <p:nvSpPr>
            <p:cNvPr id="2177" name="Freeform 10"/>
            <p:cNvSpPr>
              <a:spLocks/>
            </p:cNvSpPr>
            <p:nvPr/>
          </p:nvSpPr>
          <p:spPr bwMode="auto">
            <a:xfrm rot="2480372" flipV="1">
              <a:off x="4293" y="1757"/>
              <a:ext cx="384" cy="336"/>
            </a:xfrm>
            <a:custGeom>
              <a:avLst/>
              <a:gdLst>
                <a:gd name="T0" fmla="*/ 0 w 1245"/>
                <a:gd name="T1" fmla="*/ 0 h 338"/>
                <a:gd name="T2" fmla="*/ 2 w 1245"/>
                <a:gd name="T3" fmla="*/ 44 h 338"/>
                <a:gd name="T4" fmla="*/ 1 w 1245"/>
                <a:gd name="T5" fmla="*/ 66 h 338"/>
                <a:gd name="T6" fmla="*/ 2 w 1245"/>
                <a:gd name="T7" fmla="*/ 94 h 338"/>
                <a:gd name="T8" fmla="*/ 2 w 1245"/>
                <a:gd name="T9" fmla="*/ 118 h 338"/>
                <a:gd name="T10" fmla="*/ 3 w 1245"/>
                <a:gd name="T11" fmla="*/ 144 h 338"/>
                <a:gd name="T12" fmla="*/ 2 w 1245"/>
                <a:gd name="T13" fmla="*/ 179 h 338"/>
                <a:gd name="T14" fmla="*/ 3 w 1245"/>
                <a:gd name="T15" fmla="*/ 222 h 338"/>
                <a:gd name="T16" fmla="*/ 3 w 1245"/>
                <a:gd name="T17" fmla="*/ 327 h 338"/>
                <a:gd name="T18" fmla="*/ 2 w 1245"/>
                <a:gd name="T19" fmla="*/ 199 h 338"/>
                <a:gd name="T20" fmla="*/ 2 w 1245"/>
                <a:gd name="T21" fmla="*/ 178 h 338"/>
                <a:gd name="T22" fmla="*/ 2 w 1245"/>
                <a:gd name="T23" fmla="*/ 138 h 338"/>
                <a:gd name="T24" fmla="*/ 2 w 1245"/>
                <a:gd name="T25" fmla="*/ 121 h 338"/>
                <a:gd name="T26" fmla="*/ 1 w 1245"/>
                <a:gd name="T27" fmla="*/ 84 h 338"/>
                <a:gd name="T28" fmla="*/ 1 w 1245"/>
                <a:gd name="T29" fmla="*/ 69 h 338"/>
                <a:gd name="T30" fmla="*/ 0 w 1245"/>
                <a:gd name="T31" fmla="*/ 0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5"/>
                <a:gd name="T49" fmla="*/ 0 h 338"/>
                <a:gd name="T50" fmla="*/ 1245 w 1245"/>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5" h="338">
                  <a:moveTo>
                    <a:pt x="0" y="0"/>
                  </a:moveTo>
                  <a:lnTo>
                    <a:pt x="527" y="44"/>
                  </a:lnTo>
                  <a:lnTo>
                    <a:pt x="486" y="66"/>
                  </a:lnTo>
                  <a:lnTo>
                    <a:pt x="775" y="99"/>
                  </a:lnTo>
                  <a:lnTo>
                    <a:pt x="747" y="123"/>
                  </a:lnTo>
                  <a:lnTo>
                    <a:pt x="979" y="149"/>
                  </a:lnTo>
                  <a:lnTo>
                    <a:pt x="934" y="184"/>
                  </a:lnTo>
                  <a:lnTo>
                    <a:pt x="1244" y="227"/>
                  </a:lnTo>
                  <a:lnTo>
                    <a:pt x="1231" y="337"/>
                  </a:lnTo>
                  <a:lnTo>
                    <a:pt x="725" y="204"/>
                  </a:lnTo>
                  <a:lnTo>
                    <a:pt x="777" y="183"/>
                  </a:lnTo>
                  <a:lnTo>
                    <a:pt x="538" y="143"/>
                  </a:lnTo>
                  <a:lnTo>
                    <a:pt x="594" y="126"/>
                  </a:lnTo>
                  <a:lnTo>
                    <a:pt x="304" y="88"/>
                  </a:lnTo>
                  <a:lnTo>
                    <a:pt x="354" y="69"/>
                  </a:lnTo>
                  <a:lnTo>
                    <a:pt x="0" y="0"/>
                  </a:lnTo>
                </a:path>
              </a:pathLst>
            </a:custGeom>
            <a:solidFill>
              <a:srgbClr val="E3BEFF"/>
            </a:solidFill>
            <a:ln w="12700" cap="rnd" cmpd="sng">
              <a:noFill/>
              <a:prstDash val="solid"/>
              <a:round/>
              <a:headEnd type="none" w="med" len="med"/>
              <a:tailEnd type="none" w="med" len="med"/>
            </a:ln>
          </p:spPr>
          <p:txBody>
            <a:bodyPr wrap="none" lIns="97039" tIns="47668" rIns="97039" bIns="47668">
              <a:spAutoFit/>
            </a:bodyPr>
            <a:lstStyle/>
            <a:p>
              <a:endParaRPr lang="en-US"/>
            </a:p>
          </p:txBody>
        </p:sp>
        <p:grpSp>
          <p:nvGrpSpPr>
            <p:cNvPr id="2178" name="Group 11"/>
            <p:cNvGrpSpPr>
              <a:grpSpLocks noChangeAspect="1"/>
            </p:cNvGrpSpPr>
            <p:nvPr/>
          </p:nvGrpSpPr>
          <p:grpSpPr bwMode="auto">
            <a:xfrm>
              <a:off x="4740" y="1185"/>
              <a:ext cx="1144" cy="2126"/>
              <a:chOff x="4584" y="1612"/>
              <a:chExt cx="768" cy="1427"/>
            </a:xfrm>
          </p:grpSpPr>
          <p:sp>
            <p:nvSpPr>
              <p:cNvPr id="2179" name="AutoShape 12"/>
              <p:cNvSpPr>
                <a:spLocks noChangeAspect="1" noChangeArrowheads="1" noTextEdit="1"/>
              </p:cNvSpPr>
              <p:nvPr/>
            </p:nvSpPr>
            <p:spPr bwMode="auto">
              <a:xfrm>
                <a:off x="4584" y="1612"/>
                <a:ext cx="768" cy="1427"/>
              </a:xfrm>
              <a:prstGeom prst="rect">
                <a:avLst/>
              </a:prstGeom>
              <a:noFill/>
              <a:ln w="9525">
                <a:noFill/>
                <a:miter lim="800000"/>
                <a:headEnd/>
                <a:tailEnd/>
              </a:ln>
            </p:spPr>
            <p:txBody>
              <a:bodyPr/>
              <a:lstStyle/>
              <a:p>
                <a:endParaRPr lang="en-US"/>
              </a:p>
            </p:txBody>
          </p:sp>
          <p:grpSp>
            <p:nvGrpSpPr>
              <p:cNvPr id="2180" name="Group 13"/>
              <p:cNvGrpSpPr>
                <a:grpSpLocks/>
              </p:cNvGrpSpPr>
              <p:nvPr/>
            </p:nvGrpSpPr>
            <p:grpSpPr bwMode="auto">
              <a:xfrm>
                <a:off x="4721" y="1618"/>
                <a:ext cx="626" cy="659"/>
                <a:chOff x="4721" y="1618"/>
                <a:chExt cx="626" cy="659"/>
              </a:xfrm>
            </p:grpSpPr>
            <p:grpSp>
              <p:nvGrpSpPr>
                <p:cNvPr id="2220" name="Group 14"/>
                <p:cNvGrpSpPr>
                  <a:grpSpLocks/>
                </p:cNvGrpSpPr>
                <p:nvPr/>
              </p:nvGrpSpPr>
              <p:grpSpPr bwMode="auto">
                <a:xfrm>
                  <a:off x="4721" y="1618"/>
                  <a:ext cx="626" cy="659"/>
                  <a:chOff x="4721" y="1618"/>
                  <a:chExt cx="626" cy="659"/>
                </a:xfrm>
              </p:grpSpPr>
              <p:grpSp>
                <p:nvGrpSpPr>
                  <p:cNvPr id="2224" name="Group 15"/>
                  <p:cNvGrpSpPr>
                    <a:grpSpLocks/>
                  </p:cNvGrpSpPr>
                  <p:nvPr/>
                </p:nvGrpSpPr>
                <p:grpSpPr bwMode="auto">
                  <a:xfrm>
                    <a:off x="4721" y="1649"/>
                    <a:ext cx="571" cy="628"/>
                    <a:chOff x="4721" y="1649"/>
                    <a:chExt cx="571" cy="628"/>
                  </a:xfrm>
                </p:grpSpPr>
                <p:sp>
                  <p:nvSpPr>
                    <p:cNvPr id="2234" name="Freeform 16"/>
                    <p:cNvSpPr>
                      <a:spLocks/>
                    </p:cNvSpPr>
                    <p:nvPr/>
                  </p:nvSpPr>
                  <p:spPr bwMode="auto">
                    <a:xfrm>
                      <a:off x="4721" y="1649"/>
                      <a:ext cx="571" cy="628"/>
                    </a:xfrm>
                    <a:custGeom>
                      <a:avLst/>
                      <a:gdLst>
                        <a:gd name="T0" fmla="*/ 31 w 1142"/>
                        <a:gd name="T1" fmla="*/ 20 h 1255"/>
                        <a:gd name="T2" fmla="*/ 34 w 1142"/>
                        <a:gd name="T3" fmla="*/ 16 h 1255"/>
                        <a:gd name="T4" fmla="*/ 36 w 1142"/>
                        <a:gd name="T5" fmla="*/ 11 h 1255"/>
                        <a:gd name="T6" fmla="*/ 36 w 1142"/>
                        <a:gd name="T7" fmla="*/ 6 h 1255"/>
                        <a:gd name="T8" fmla="*/ 34 w 1142"/>
                        <a:gd name="T9" fmla="*/ 3 h 1255"/>
                        <a:gd name="T10" fmla="*/ 29 w 1142"/>
                        <a:gd name="T11" fmla="*/ 1 h 1255"/>
                        <a:gd name="T12" fmla="*/ 24 w 1142"/>
                        <a:gd name="T13" fmla="*/ 1 h 1255"/>
                        <a:gd name="T14" fmla="*/ 21 w 1142"/>
                        <a:gd name="T15" fmla="*/ 2 h 1255"/>
                        <a:gd name="T16" fmla="*/ 20 w 1142"/>
                        <a:gd name="T17" fmla="*/ 4 h 1255"/>
                        <a:gd name="T18" fmla="*/ 19 w 1142"/>
                        <a:gd name="T19" fmla="*/ 6 h 1255"/>
                        <a:gd name="T20" fmla="*/ 18 w 1142"/>
                        <a:gd name="T21" fmla="*/ 9 h 1255"/>
                        <a:gd name="T22" fmla="*/ 13 w 1142"/>
                        <a:gd name="T23" fmla="*/ 9 h 1255"/>
                        <a:gd name="T24" fmla="*/ 9 w 1142"/>
                        <a:gd name="T25" fmla="*/ 8 h 1255"/>
                        <a:gd name="T26" fmla="*/ 4 w 1142"/>
                        <a:gd name="T27" fmla="*/ 8 h 1255"/>
                        <a:gd name="T28" fmla="*/ 2 w 1142"/>
                        <a:gd name="T29" fmla="*/ 8 h 1255"/>
                        <a:gd name="T30" fmla="*/ 1 w 1142"/>
                        <a:gd name="T31" fmla="*/ 10 h 1255"/>
                        <a:gd name="T32" fmla="*/ 1 w 1142"/>
                        <a:gd name="T33" fmla="*/ 13 h 1255"/>
                        <a:gd name="T34" fmla="*/ 1 w 1142"/>
                        <a:gd name="T35" fmla="*/ 14 h 1255"/>
                        <a:gd name="T36" fmla="*/ 6 w 1142"/>
                        <a:gd name="T37" fmla="*/ 15 h 1255"/>
                        <a:gd name="T38" fmla="*/ 11 w 1142"/>
                        <a:gd name="T39" fmla="*/ 16 h 1255"/>
                        <a:gd name="T40" fmla="*/ 14 w 1142"/>
                        <a:gd name="T41" fmla="*/ 16 h 1255"/>
                        <a:gd name="T42" fmla="*/ 14 w 1142"/>
                        <a:gd name="T43" fmla="*/ 18 h 1255"/>
                        <a:gd name="T44" fmla="*/ 18 w 1142"/>
                        <a:gd name="T45" fmla="*/ 19 h 1255"/>
                        <a:gd name="T46" fmla="*/ 18 w 1142"/>
                        <a:gd name="T47" fmla="*/ 20 h 1255"/>
                        <a:gd name="T48" fmla="*/ 18 w 1142"/>
                        <a:gd name="T49" fmla="*/ 22 h 1255"/>
                        <a:gd name="T50" fmla="*/ 13 w 1142"/>
                        <a:gd name="T51" fmla="*/ 21 h 1255"/>
                        <a:gd name="T52" fmla="*/ 12 w 1142"/>
                        <a:gd name="T53" fmla="*/ 26 h 1255"/>
                        <a:gd name="T54" fmla="*/ 11 w 1142"/>
                        <a:gd name="T55" fmla="*/ 31 h 1255"/>
                        <a:gd name="T56" fmla="*/ 11 w 1142"/>
                        <a:gd name="T57" fmla="*/ 36 h 1255"/>
                        <a:gd name="T58" fmla="*/ 12 w 1142"/>
                        <a:gd name="T59" fmla="*/ 39 h 1255"/>
                        <a:gd name="T60" fmla="*/ 13 w 1142"/>
                        <a:gd name="T61" fmla="*/ 40 h 1255"/>
                        <a:gd name="T62" fmla="*/ 18 w 1142"/>
                        <a:gd name="T63" fmla="*/ 39 h 1255"/>
                        <a:gd name="T64" fmla="*/ 19 w 1142"/>
                        <a:gd name="T65" fmla="*/ 38 h 1255"/>
                        <a:gd name="T66" fmla="*/ 21 w 1142"/>
                        <a:gd name="T67" fmla="*/ 36 h 1255"/>
                        <a:gd name="T68" fmla="*/ 22 w 1142"/>
                        <a:gd name="T69" fmla="*/ 33 h 1255"/>
                        <a:gd name="T70" fmla="*/ 24 w 1142"/>
                        <a:gd name="T71" fmla="*/ 31 h 1255"/>
                        <a:gd name="T72" fmla="*/ 26 w 1142"/>
                        <a:gd name="T73" fmla="*/ 28 h 1255"/>
                        <a:gd name="T74" fmla="*/ 28 w 1142"/>
                        <a:gd name="T75" fmla="*/ 26 h 1255"/>
                        <a:gd name="T76" fmla="*/ 30 w 1142"/>
                        <a:gd name="T77" fmla="*/ 22 h 12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2"/>
                        <a:gd name="T118" fmla="*/ 0 h 1255"/>
                        <a:gd name="T119" fmla="*/ 1142 w 1142"/>
                        <a:gd name="T120" fmla="*/ 1255 h 12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2" h="1255">
                          <a:moveTo>
                            <a:pt x="966" y="702"/>
                          </a:moveTo>
                          <a:lnTo>
                            <a:pt x="1003" y="613"/>
                          </a:lnTo>
                          <a:lnTo>
                            <a:pt x="1050" y="550"/>
                          </a:lnTo>
                          <a:lnTo>
                            <a:pt x="1079" y="490"/>
                          </a:lnTo>
                          <a:lnTo>
                            <a:pt x="1111" y="423"/>
                          </a:lnTo>
                          <a:lnTo>
                            <a:pt x="1133" y="327"/>
                          </a:lnTo>
                          <a:lnTo>
                            <a:pt x="1142" y="261"/>
                          </a:lnTo>
                          <a:lnTo>
                            <a:pt x="1138" y="186"/>
                          </a:lnTo>
                          <a:lnTo>
                            <a:pt x="1102" y="115"/>
                          </a:lnTo>
                          <a:lnTo>
                            <a:pt x="1063" y="65"/>
                          </a:lnTo>
                          <a:lnTo>
                            <a:pt x="1010" y="27"/>
                          </a:lnTo>
                          <a:lnTo>
                            <a:pt x="928" y="5"/>
                          </a:lnTo>
                          <a:lnTo>
                            <a:pt x="858" y="0"/>
                          </a:lnTo>
                          <a:lnTo>
                            <a:pt x="788" y="10"/>
                          </a:lnTo>
                          <a:lnTo>
                            <a:pt x="733" y="29"/>
                          </a:lnTo>
                          <a:lnTo>
                            <a:pt x="697" y="53"/>
                          </a:lnTo>
                          <a:lnTo>
                            <a:pt x="691" y="82"/>
                          </a:lnTo>
                          <a:lnTo>
                            <a:pt x="670" y="103"/>
                          </a:lnTo>
                          <a:lnTo>
                            <a:pt x="635" y="145"/>
                          </a:lnTo>
                          <a:lnTo>
                            <a:pt x="613" y="187"/>
                          </a:lnTo>
                          <a:lnTo>
                            <a:pt x="587" y="234"/>
                          </a:lnTo>
                          <a:lnTo>
                            <a:pt x="561" y="259"/>
                          </a:lnTo>
                          <a:lnTo>
                            <a:pt x="502" y="276"/>
                          </a:lnTo>
                          <a:lnTo>
                            <a:pt x="442" y="272"/>
                          </a:lnTo>
                          <a:lnTo>
                            <a:pt x="376" y="255"/>
                          </a:lnTo>
                          <a:lnTo>
                            <a:pt x="309" y="242"/>
                          </a:lnTo>
                          <a:lnTo>
                            <a:pt x="221" y="230"/>
                          </a:lnTo>
                          <a:lnTo>
                            <a:pt x="149" y="225"/>
                          </a:lnTo>
                          <a:lnTo>
                            <a:pt x="108" y="231"/>
                          </a:lnTo>
                          <a:lnTo>
                            <a:pt x="69" y="242"/>
                          </a:lnTo>
                          <a:lnTo>
                            <a:pt x="31" y="269"/>
                          </a:lnTo>
                          <a:lnTo>
                            <a:pt x="9" y="301"/>
                          </a:lnTo>
                          <a:lnTo>
                            <a:pt x="0" y="347"/>
                          </a:lnTo>
                          <a:lnTo>
                            <a:pt x="9" y="390"/>
                          </a:lnTo>
                          <a:lnTo>
                            <a:pt x="31" y="420"/>
                          </a:lnTo>
                          <a:lnTo>
                            <a:pt x="57" y="440"/>
                          </a:lnTo>
                          <a:lnTo>
                            <a:pt x="105" y="459"/>
                          </a:lnTo>
                          <a:lnTo>
                            <a:pt x="193" y="478"/>
                          </a:lnTo>
                          <a:lnTo>
                            <a:pt x="266" y="490"/>
                          </a:lnTo>
                          <a:lnTo>
                            <a:pt x="359" y="503"/>
                          </a:lnTo>
                          <a:lnTo>
                            <a:pt x="424" y="507"/>
                          </a:lnTo>
                          <a:lnTo>
                            <a:pt x="451" y="503"/>
                          </a:lnTo>
                          <a:lnTo>
                            <a:pt x="460" y="538"/>
                          </a:lnTo>
                          <a:lnTo>
                            <a:pt x="451" y="575"/>
                          </a:lnTo>
                          <a:lnTo>
                            <a:pt x="511" y="592"/>
                          </a:lnTo>
                          <a:lnTo>
                            <a:pt x="574" y="584"/>
                          </a:lnTo>
                          <a:lnTo>
                            <a:pt x="569" y="609"/>
                          </a:lnTo>
                          <a:lnTo>
                            <a:pt x="565" y="633"/>
                          </a:lnTo>
                          <a:lnTo>
                            <a:pt x="562" y="657"/>
                          </a:lnTo>
                          <a:lnTo>
                            <a:pt x="561" y="677"/>
                          </a:lnTo>
                          <a:lnTo>
                            <a:pt x="495" y="685"/>
                          </a:lnTo>
                          <a:lnTo>
                            <a:pt x="438" y="668"/>
                          </a:lnTo>
                          <a:lnTo>
                            <a:pt x="411" y="730"/>
                          </a:lnTo>
                          <a:lnTo>
                            <a:pt x="388" y="815"/>
                          </a:lnTo>
                          <a:lnTo>
                            <a:pt x="372" y="885"/>
                          </a:lnTo>
                          <a:lnTo>
                            <a:pt x="359" y="980"/>
                          </a:lnTo>
                          <a:lnTo>
                            <a:pt x="351" y="1053"/>
                          </a:lnTo>
                          <a:lnTo>
                            <a:pt x="354" y="1124"/>
                          </a:lnTo>
                          <a:lnTo>
                            <a:pt x="363" y="1176"/>
                          </a:lnTo>
                          <a:lnTo>
                            <a:pt x="385" y="1225"/>
                          </a:lnTo>
                          <a:lnTo>
                            <a:pt x="407" y="1250"/>
                          </a:lnTo>
                          <a:lnTo>
                            <a:pt x="442" y="1255"/>
                          </a:lnTo>
                          <a:lnTo>
                            <a:pt x="495" y="1246"/>
                          </a:lnTo>
                          <a:lnTo>
                            <a:pt x="547" y="1242"/>
                          </a:lnTo>
                          <a:lnTo>
                            <a:pt x="596" y="1227"/>
                          </a:lnTo>
                          <a:lnTo>
                            <a:pt x="638" y="1204"/>
                          </a:lnTo>
                          <a:lnTo>
                            <a:pt x="670" y="1167"/>
                          </a:lnTo>
                          <a:lnTo>
                            <a:pt x="697" y="1128"/>
                          </a:lnTo>
                          <a:lnTo>
                            <a:pt x="717" y="1090"/>
                          </a:lnTo>
                          <a:lnTo>
                            <a:pt x="732" y="1052"/>
                          </a:lnTo>
                          <a:lnTo>
                            <a:pt x="752" y="1001"/>
                          </a:lnTo>
                          <a:lnTo>
                            <a:pt x="783" y="963"/>
                          </a:lnTo>
                          <a:lnTo>
                            <a:pt x="818" y="929"/>
                          </a:lnTo>
                          <a:lnTo>
                            <a:pt x="855" y="891"/>
                          </a:lnTo>
                          <a:lnTo>
                            <a:pt x="881" y="858"/>
                          </a:lnTo>
                          <a:lnTo>
                            <a:pt x="909" y="816"/>
                          </a:lnTo>
                          <a:lnTo>
                            <a:pt x="934" y="765"/>
                          </a:lnTo>
                          <a:lnTo>
                            <a:pt x="966" y="702"/>
                          </a:lnTo>
                          <a:close/>
                        </a:path>
                      </a:pathLst>
                    </a:custGeom>
                    <a:solidFill>
                      <a:srgbClr val="E0A080"/>
                    </a:solidFill>
                    <a:ln w="7938">
                      <a:solidFill>
                        <a:srgbClr val="000000"/>
                      </a:solidFill>
                      <a:prstDash val="solid"/>
                      <a:round/>
                      <a:headEnd/>
                      <a:tailEnd/>
                    </a:ln>
                  </p:spPr>
                  <p:txBody>
                    <a:bodyPr/>
                    <a:lstStyle/>
                    <a:p>
                      <a:endParaRPr lang="en-US"/>
                    </a:p>
                  </p:txBody>
                </p:sp>
                <p:grpSp>
                  <p:nvGrpSpPr>
                    <p:cNvPr id="2235" name="Group 17"/>
                    <p:cNvGrpSpPr>
                      <a:grpSpLocks/>
                    </p:cNvGrpSpPr>
                    <p:nvPr/>
                  </p:nvGrpSpPr>
                  <p:grpSpPr bwMode="auto">
                    <a:xfrm>
                      <a:off x="4944" y="1876"/>
                      <a:ext cx="95" cy="173"/>
                      <a:chOff x="4944" y="1876"/>
                      <a:chExt cx="95" cy="173"/>
                    </a:xfrm>
                  </p:grpSpPr>
                  <p:sp>
                    <p:nvSpPr>
                      <p:cNvPr id="2236" name="Freeform 18"/>
                      <p:cNvSpPr>
                        <a:spLocks/>
                      </p:cNvSpPr>
                      <p:nvPr/>
                    </p:nvSpPr>
                    <p:spPr bwMode="auto">
                      <a:xfrm>
                        <a:off x="5004" y="1880"/>
                        <a:ext cx="35" cy="169"/>
                      </a:xfrm>
                      <a:custGeom>
                        <a:avLst/>
                        <a:gdLst>
                          <a:gd name="T0" fmla="*/ 1 w 70"/>
                          <a:gd name="T1" fmla="*/ 11 h 338"/>
                          <a:gd name="T2" fmla="*/ 1 w 70"/>
                          <a:gd name="T3" fmla="*/ 10 h 338"/>
                          <a:gd name="T4" fmla="*/ 1 w 70"/>
                          <a:gd name="T5" fmla="*/ 7 h 338"/>
                          <a:gd name="T6" fmla="*/ 0 w 70"/>
                          <a:gd name="T7" fmla="*/ 6 h 338"/>
                          <a:gd name="T8" fmla="*/ 1 w 70"/>
                          <a:gd name="T9" fmla="*/ 5 h 338"/>
                          <a:gd name="T10" fmla="*/ 1 w 70"/>
                          <a:gd name="T11" fmla="*/ 3 h 338"/>
                          <a:gd name="T12" fmla="*/ 1 w 70"/>
                          <a:gd name="T13" fmla="*/ 1 h 338"/>
                          <a:gd name="T14" fmla="*/ 2 w 70"/>
                          <a:gd name="T15" fmla="*/ 0 h 338"/>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38"/>
                          <a:gd name="T26" fmla="*/ 70 w 70"/>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38">
                            <a:moveTo>
                              <a:pt x="29" y="338"/>
                            </a:moveTo>
                            <a:lnTo>
                              <a:pt x="13" y="292"/>
                            </a:lnTo>
                            <a:lnTo>
                              <a:pt x="4" y="245"/>
                            </a:lnTo>
                            <a:lnTo>
                              <a:pt x="0" y="197"/>
                            </a:lnTo>
                            <a:lnTo>
                              <a:pt x="4" y="139"/>
                            </a:lnTo>
                            <a:lnTo>
                              <a:pt x="21" y="84"/>
                            </a:lnTo>
                            <a:lnTo>
                              <a:pt x="44" y="38"/>
                            </a:lnTo>
                            <a:lnTo>
                              <a:pt x="70" y="0"/>
                            </a:lnTo>
                          </a:path>
                        </a:pathLst>
                      </a:custGeom>
                      <a:noFill/>
                      <a:ln w="7938">
                        <a:solidFill>
                          <a:srgbClr val="000000"/>
                        </a:solidFill>
                        <a:prstDash val="solid"/>
                        <a:round/>
                        <a:headEnd/>
                        <a:tailEnd/>
                      </a:ln>
                    </p:spPr>
                    <p:txBody>
                      <a:bodyPr/>
                      <a:lstStyle/>
                      <a:p>
                        <a:endParaRPr lang="en-US"/>
                      </a:p>
                    </p:txBody>
                  </p:sp>
                  <p:sp>
                    <p:nvSpPr>
                      <p:cNvPr id="2237" name="Freeform 19"/>
                      <p:cNvSpPr>
                        <a:spLocks/>
                      </p:cNvSpPr>
                      <p:nvPr/>
                    </p:nvSpPr>
                    <p:spPr bwMode="auto">
                      <a:xfrm>
                        <a:off x="4944" y="1876"/>
                        <a:ext cx="43" cy="29"/>
                      </a:xfrm>
                      <a:custGeom>
                        <a:avLst/>
                        <a:gdLst>
                          <a:gd name="T0" fmla="*/ 0 w 87"/>
                          <a:gd name="T1" fmla="*/ 1 h 60"/>
                          <a:gd name="T2" fmla="*/ 1 w 87"/>
                          <a:gd name="T3" fmla="*/ 1 h 60"/>
                          <a:gd name="T4" fmla="*/ 2 w 87"/>
                          <a:gd name="T5" fmla="*/ 1 h 60"/>
                          <a:gd name="T6" fmla="*/ 2 w 87"/>
                          <a:gd name="T7" fmla="*/ 0 h 60"/>
                          <a:gd name="T8" fmla="*/ 2 w 87"/>
                          <a:gd name="T9" fmla="*/ 0 h 60"/>
                          <a:gd name="T10" fmla="*/ 0 60000 65536"/>
                          <a:gd name="T11" fmla="*/ 0 60000 65536"/>
                          <a:gd name="T12" fmla="*/ 0 60000 65536"/>
                          <a:gd name="T13" fmla="*/ 0 60000 65536"/>
                          <a:gd name="T14" fmla="*/ 0 60000 65536"/>
                          <a:gd name="T15" fmla="*/ 0 w 87"/>
                          <a:gd name="T16" fmla="*/ 0 h 60"/>
                          <a:gd name="T17" fmla="*/ 87 w 87"/>
                          <a:gd name="T18" fmla="*/ 60 h 60"/>
                        </a:gdLst>
                        <a:ahLst/>
                        <a:cxnLst>
                          <a:cxn ang="T10">
                            <a:pos x="T0" y="T1"/>
                          </a:cxn>
                          <a:cxn ang="T11">
                            <a:pos x="T2" y="T3"/>
                          </a:cxn>
                          <a:cxn ang="T12">
                            <a:pos x="T4" y="T5"/>
                          </a:cxn>
                          <a:cxn ang="T13">
                            <a:pos x="T6" y="T7"/>
                          </a:cxn>
                          <a:cxn ang="T14">
                            <a:pos x="T8" y="T9"/>
                          </a:cxn>
                        </a:cxnLst>
                        <a:rect l="T15" t="T16" r="T17" b="T18"/>
                        <a:pathLst>
                          <a:path w="87" h="60">
                            <a:moveTo>
                              <a:pt x="0" y="60"/>
                            </a:moveTo>
                            <a:lnTo>
                              <a:pt x="40" y="55"/>
                            </a:lnTo>
                            <a:lnTo>
                              <a:pt x="79" y="41"/>
                            </a:lnTo>
                            <a:lnTo>
                              <a:pt x="87" y="13"/>
                            </a:lnTo>
                            <a:lnTo>
                              <a:pt x="66" y="0"/>
                            </a:lnTo>
                          </a:path>
                        </a:pathLst>
                      </a:custGeom>
                      <a:noFill/>
                      <a:ln w="7938">
                        <a:solidFill>
                          <a:srgbClr val="000000"/>
                        </a:solidFill>
                        <a:prstDash val="solid"/>
                        <a:round/>
                        <a:headEnd/>
                        <a:tailEnd/>
                      </a:ln>
                    </p:spPr>
                    <p:txBody>
                      <a:bodyPr/>
                      <a:lstStyle/>
                      <a:p>
                        <a:endParaRPr lang="en-US"/>
                      </a:p>
                    </p:txBody>
                  </p:sp>
                </p:grpSp>
              </p:grpSp>
              <p:grpSp>
                <p:nvGrpSpPr>
                  <p:cNvPr id="2225" name="Group 20"/>
                  <p:cNvGrpSpPr>
                    <a:grpSpLocks/>
                  </p:cNvGrpSpPr>
                  <p:nvPr/>
                </p:nvGrpSpPr>
                <p:grpSpPr bwMode="auto">
                  <a:xfrm>
                    <a:off x="5047" y="1618"/>
                    <a:ext cx="300" cy="332"/>
                    <a:chOff x="5047" y="1618"/>
                    <a:chExt cx="300" cy="332"/>
                  </a:xfrm>
                </p:grpSpPr>
                <p:sp>
                  <p:nvSpPr>
                    <p:cNvPr id="2226" name="Freeform 21"/>
                    <p:cNvSpPr>
                      <a:spLocks/>
                    </p:cNvSpPr>
                    <p:nvPr/>
                  </p:nvSpPr>
                  <p:spPr bwMode="auto">
                    <a:xfrm>
                      <a:off x="5047" y="1618"/>
                      <a:ext cx="300" cy="332"/>
                    </a:xfrm>
                    <a:custGeom>
                      <a:avLst/>
                      <a:gdLst>
                        <a:gd name="T0" fmla="*/ 0 w 601"/>
                        <a:gd name="T1" fmla="*/ 3 h 664"/>
                        <a:gd name="T2" fmla="*/ 3 w 601"/>
                        <a:gd name="T3" fmla="*/ 1 h 664"/>
                        <a:gd name="T4" fmla="*/ 5 w 601"/>
                        <a:gd name="T5" fmla="*/ 1 h 664"/>
                        <a:gd name="T6" fmla="*/ 6 w 601"/>
                        <a:gd name="T7" fmla="*/ 0 h 664"/>
                        <a:gd name="T8" fmla="*/ 8 w 601"/>
                        <a:gd name="T9" fmla="*/ 1 h 664"/>
                        <a:gd name="T10" fmla="*/ 10 w 601"/>
                        <a:gd name="T11" fmla="*/ 1 h 664"/>
                        <a:gd name="T12" fmla="*/ 12 w 601"/>
                        <a:gd name="T13" fmla="*/ 1 h 664"/>
                        <a:gd name="T14" fmla="*/ 14 w 601"/>
                        <a:gd name="T15" fmla="*/ 1 h 664"/>
                        <a:gd name="T16" fmla="*/ 16 w 601"/>
                        <a:gd name="T17" fmla="*/ 3 h 664"/>
                        <a:gd name="T18" fmla="*/ 18 w 601"/>
                        <a:gd name="T19" fmla="*/ 5 h 664"/>
                        <a:gd name="T20" fmla="*/ 18 w 601"/>
                        <a:gd name="T21" fmla="*/ 9 h 664"/>
                        <a:gd name="T22" fmla="*/ 17 w 601"/>
                        <a:gd name="T23" fmla="*/ 12 h 664"/>
                        <a:gd name="T24" fmla="*/ 17 w 601"/>
                        <a:gd name="T25" fmla="*/ 14 h 664"/>
                        <a:gd name="T26" fmla="*/ 15 w 601"/>
                        <a:gd name="T27" fmla="*/ 15 h 664"/>
                        <a:gd name="T28" fmla="*/ 14 w 601"/>
                        <a:gd name="T29" fmla="*/ 17 h 664"/>
                        <a:gd name="T30" fmla="*/ 14 w 601"/>
                        <a:gd name="T31" fmla="*/ 19 h 664"/>
                        <a:gd name="T32" fmla="*/ 12 w 601"/>
                        <a:gd name="T33" fmla="*/ 21 h 664"/>
                        <a:gd name="T34" fmla="*/ 9 w 601"/>
                        <a:gd name="T35" fmla="*/ 21 h 664"/>
                        <a:gd name="T36" fmla="*/ 8 w 601"/>
                        <a:gd name="T37" fmla="*/ 21 h 664"/>
                        <a:gd name="T38" fmla="*/ 7 w 601"/>
                        <a:gd name="T39" fmla="*/ 19 h 664"/>
                        <a:gd name="T40" fmla="*/ 8 w 601"/>
                        <a:gd name="T41" fmla="*/ 18 h 664"/>
                        <a:gd name="T42" fmla="*/ 7 w 601"/>
                        <a:gd name="T43" fmla="*/ 17 h 664"/>
                        <a:gd name="T44" fmla="*/ 5 w 601"/>
                        <a:gd name="T45" fmla="*/ 17 h 664"/>
                        <a:gd name="T46" fmla="*/ 3 w 601"/>
                        <a:gd name="T47" fmla="*/ 15 h 664"/>
                        <a:gd name="T48" fmla="*/ 5 w 601"/>
                        <a:gd name="T49" fmla="*/ 14 h 664"/>
                        <a:gd name="T50" fmla="*/ 6 w 601"/>
                        <a:gd name="T51" fmla="*/ 13 h 664"/>
                        <a:gd name="T52" fmla="*/ 6 w 601"/>
                        <a:gd name="T53" fmla="*/ 12 h 664"/>
                        <a:gd name="T54" fmla="*/ 5 w 601"/>
                        <a:gd name="T55" fmla="*/ 10 h 664"/>
                        <a:gd name="T56" fmla="*/ 4 w 601"/>
                        <a:gd name="T57" fmla="*/ 9 h 664"/>
                        <a:gd name="T58" fmla="*/ 5 w 601"/>
                        <a:gd name="T59" fmla="*/ 7 h 664"/>
                        <a:gd name="T60" fmla="*/ 7 w 601"/>
                        <a:gd name="T61" fmla="*/ 6 h 664"/>
                        <a:gd name="T62" fmla="*/ 8 w 601"/>
                        <a:gd name="T63" fmla="*/ 6 h 664"/>
                        <a:gd name="T64" fmla="*/ 8 w 601"/>
                        <a:gd name="T65" fmla="*/ 5 h 664"/>
                        <a:gd name="T66" fmla="*/ 8 w 601"/>
                        <a:gd name="T67" fmla="*/ 5 h 664"/>
                        <a:gd name="T68" fmla="*/ 7 w 601"/>
                        <a:gd name="T69" fmla="*/ 5 h 664"/>
                        <a:gd name="T70" fmla="*/ 5 w 601"/>
                        <a:gd name="T71" fmla="*/ 5 h 664"/>
                        <a:gd name="T72" fmla="*/ 4 w 601"/>
                        <a:gd name="T73" fmla="*/ 5 h 664"/>
                        <a:gd name="T74" fmla="*/ 3 w 601"/>
                        <a:gd name="T75" fmla="*/ 5 h 664"/>
                        <a:gd name="T76" fmla="*/ 1 w 601"/>
                        <a:gd name="T77" fmla="*/ 3 h 664"/>
                        <a:gd name="T78" fmla="*/ 0 w 601"/>
                        <a:gd name="T79" fmla="*/ 3 h 6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1"/>
                        <a:gd name="T121" fmla="*/ 0 h 664"/>
                        <a:gd name="T122" fmla="*/ 601 w 601"/>
                        <a:gd name="T123" fmla="*/ 664 h 6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1" h="664">
                          <a:moveTo>
                            <a:pt x="0" y="100"/>
                          </a:moveTo>
                          <a:lnTo>
                            <a:pt x="22" y="75"/>
                          </a:lnTo>
                          <a:lnTo>
                            <a:pt x="58" y="57"/>
                          </a:lnTo>
                          <a:lnTo>
                            <a:pt x="104" y="52"/>
                          </a:lnTo>
                          <a:lnTo>
                            <a:pt x="132" y="31"/>
                          </a:lnTo>
                          <a:lnTo>
                            <a:pt x="161" y="14"/>
                          </a:lnTo>
                          <a:lnTo>
                            <a:pt x="185" y="5"/>
                          </a:lnTo>
                          <a:lnTo>
                            <a:pt x="214" y="0"/>
                          </a:lnTo>
                          <a:lnTo>
                            <a:pt x="238" y="2"/>
                          </a:lnTo>
                          <a:lnTo>
                            <a:pt x="267" y="20"/>
                          </a:lnTo>
                          <a:lnTo>
                            <a:pt x="298" y="34"/>
                          </a:lnTo>
                          <a:lnTo>
                            <a:pt x="339" y="41"/>
                          </a:lnTo>
                          <a:lnTo>
                            <a:pt x="369" y="37"/>
                          </a:lnTo>
                          <a:lnTo>
                            <a:pt x="402" y="33"/>
                          </a:lnTo>
                          <a:lnTo>
                            <a:pt x="432" y="40"/>
                          </a:lnTo>
                          <a:lnTo>
                            <a:pt x="460" y="51"/>
                          </a:lnTo>
                          <a:lnTo>
                            <a:pt x="492" y="65"/>
                          </a:lnTo>
                          <a:lnTo>
                            <a:pt x="520" y="82"/>
                          </a:lnTo>
                          <a:lnTo>
                            <a:pt x="555" y="109"/>
                          </a:lnTo>
                          <a:lnTo>
                            <a:pt x="588" y="143"/>
                          </a:lnTo>
                          <a:lnTo>
                            <a:pt x="598" y="193"/>
                          </a:lnTo>
                          <a:lnTo>
                            <a:pt x="601" y="264"/>
                          </a:lnTo>
                          <a:lnTo>
                            <a:pt x="593" y="339"/>
                          </a:lnTo>
                          <a:lnTo>
                            <a:pt x="574" y="395"/>
                          </a:lnTo>
                          <a:lnTo>
                            <a:pt x="570" y="435"/>
                          </a:lnTo>
                          <a:lnTo>
                            <a:pt x="561" y="467"/>
                          </a:lnTo>
                          <a:lnTo>
                            <a:pt x="535" y="483"/>
                          </a:lnTo>
                          <a:lnTo>
                            <a:pt x="509" y="488"/>
                          </a:lnTo>
                          <a:lnTo>
                            <a:pt x="487" y="508"/>
                          </a:lnTo>
                          <a:lnTo>
                            <a:pt x="473" y="533"/>
                          </a:lnTo>
                          <a:lnTo>
                            <a:pt x="469" y="571"/>
                          </a:lnTo>
                          <a:lnTo>
                            <a:pt x="456" y="605"/>
                          </a:lnTo>
                          <a:lnTo>
                            <a:pt x="428" y="629"/>
                          </a:lnTo>
                          <a:lnTo>
                            <a:pt x="386" y="649"/>
                          </a:lnTo>
                          <a:lnTo>
                            <a:pt x="346" y="659"/>
                          </a:lnTo>
                          <a:lnTo>
                            <a:pt x="306" y="664"/>
                          </a:lnTo>
                          <a:lnTo>
                            <a:pt x="279" y="660"/>
                          </a:lnTo>
                          <a:lnTo>
                            <a:pt x="263" y="652"/>
                          </a:lnTo>
                          <a:lnTo>
                            <a:pt x="254" y="632"/>
                          </a:lnTo>
                          <a:lnTo>
                            <a:pt x="254" y="607"/>
                          </a:lnTo>
                          <a:lnTo>
                            <a:pt x="267" y="585"/>
                          </a:lnTo>
                          <a:lnTo>
                            <a:pt x="276" y="560"/>
                          </a:lnTo>
                          <a:lnTo>
                            <a:pt x="271" y="533"/>
                          </a:lnTo>
                          <a:lnTo>
                            <a:pt x="248" y="519"/>
                          </a:lnTo>
                          <a:lnTo>
                            <a:pt x="223" y="516"/>
                          </a:lnTo>
                          <a:lnTo>
                            <a:pt x="166" y="530"/>
                          </a:lnTo>
                          <a:lnTo>
                            <a:pt x="144" y="514"/>
                          </a:lnTo>
                          <a:lnTo>
                            <a:pt x="119" y="505"/>
                          </a:lnTo>
                          <a:lnTo>
                            <a:pt x="150" y="488"/>
                          </a:lnTo>
                          <a:lnTo>
                            <a:pt x="181" y="467"/>
                          </a:lnTo>
                          <a:lnTo>
                            <a:pt x="197" y="446"/>
                          </a:lnTo>
                          <a:lnTo>
                            <a:pt x="205" y="423"/>
                          </a:lnTo>
                          <a:lnTo>
                            <a:pt x="204" y="405"/>
                          </a:lnTo>
                          <a:lnTo>
                            <a:pt x="198" y="388"/>
                          </a:lnTo>
                          <a:lnTo>
                            <a:pt x="179" y="364"/>
                          </a:lnTo>
                          <a:lnTo>
                            <a:pt x="161" y="336"/>
                          </a:lnTo>
                          <a:lnTo>
                            <a:pt x="157" y="312"/>
                          </a:lnTo>
                          <a:lnTo>
                            <a:pt x="157" y="285"/>
                          </a:lnTo>
                          <a:lnTo>
                            <a:pt x="163" y="264"/>
                          </a:lnTo>
                          <a:lnTo>
                            <a:pt x="179" y="251"/>
                          </a:lnTo>
                          <a:lnTo>
                            <a:pt x="205" y="236"/>
                          </a:lnTo>
                          <a:lnTo>
                            <a:pt x="233" y="223"/>
                          </a:lnTo>
                          <a:lnTo>
                            <a:pt x="255" y="210"/>
                          </a:lnTo>
                          <a:lnTo>
                            <a:pt x="277" y="196"/>
                          </a:lnTo>
                          <a:lnTo>
                            <a:pt x="293" y="175"/>
                          </a:lnTo>
                          <a:lnTo>
                            <a:pt x="280" y="175"/>
                          </a:lnTo>
                          <a:lnTo>
                            <a:pt x="267" y="162"/>
                          </a:lnTo>
                          <a:lnTo>
                            <a:pt x="263" y="154"/>
                          </a:lnTo>
                          <a:lnTo>
                            <a:pt x="260" y="146"/>
                          </a:lnTo>
                          <a:lnTo>
                            <a:pt x="249" y="150"/>
                          </a:lnTo>
                          <a:lnTo>
                            <a:pt x="219" y="151"/>
                          </a:lnTo>
                          <a:lnTo>
                            <a:pt x="189" y="155"/>
                          </a:lnTo>
                          <a:lnTo>
                            <a:pt x="164" y="154"/>
                          </a:lnTo>
                          <a:lnTo>
                            <a:pt x="135" y="150"/>
                          </a:lnTo>
                          <a:lnTo>
                            <a:pt x="116" y="144"/>
                          </a:lnTo>
                          <a:lnTo>
                            <a:pt x="99" y="133"/>
                          </a:lnTo>
                          <a:lnTo>
                            <a:pt x="81" y="120"/>
                          </a:lnTo>
                          <a:lnTo>
                            <a:pt x="63" y="109"/>
                          </a:lnTo>
                          <a:lnTo>
                            <a:pt x="33" y="107"/>
                          </a:lnTo>
                          <a:lnTo>
                            <a:pt x="0" y="100"/>
                          </a:lnTo>
                          <a:close/>
                        </a:path>
                      </a:pathLst>
                    </a:custGeom>
                    <a:solidFill>
                      <a:srgbClr val="A04000"/>
                    </a:solidFill>
                    <a:ln w="7938">
                      <a:solidFill>
                        <a:srgbClr val="000000"/>
                      </a:solidFill>
                      <a:prstDash val="solid"/>
                      <a:round/>
                      <a:headEnd/>
                      <a:tailEnd/>
                    </a:ln>
                  </p:spPr>
                  <p:txBody>
                    <a:bodyPr/>
                    <a:lstStyle/>
                    <a:p>
                      <a:endParaRPr lang="en-US"/>
                    </a:p>
                  </p:txBody>
                </p:sp>
                <p:grpSp>
                  <p:nvGrpSpPr>
                    <p:cNvPr id="2227" name="Group 22"/>
                    <p:cNvGrpSpPr>
                      <a:grpSpLocks/>
                    </p:cNvGrpSpPr>
                    <p:nvPr/>
                  </p:nvGrpSpPr>
                  <p:grpSpPr bwMode="auto">
                    <a:xfrm>
                      <a:off x="5055" y="1653"/>
                      <a:ext cx="155" cy="230"/>
                      <a:chOff x="5055" y="1653"/>
                      <a:chExt cx="155" cy="230"/>
                    </a:xfrm>
                  </p:grpSpPr>
                  <p:sp>
                    <p:nvSpPr>
                      <p:cNvPr id="2228" name="Freeform 23"/>
                      <p:cNvSpPr>
                        <a:spLocks/>
                      </p:cNvSpPr>
                      <p:nvPr/>
                    </p:nvSpPr>
                    <p:spPr bwMode="auto">
                      <a:xfrm>
                        <a:off x="5186" y="1683"/>
                        <a:ext cx="24" cy="31"/>
                      </a:xfrm>
                      <a:custGeom>
                        <a:avLst/>
                        <a:gdLst>
                          <a:gd name="T0" fmla="*/ 0 w 48"/>
                          <a:gd name="T1" fmla="*/ 1 h 63"/>
                          <a:gd name="T2" fmla="*/ 1 w 48"/>
                          <a:gd name="T3" fmla="*/ 1 h 63"/>
                          <a:gd name="T4" fmla="*/ 2 w 48"/>
                          <a:gd name="T5" fmla="*/ 0 h 63"/>
                          <a:gd name="T6" fmla="*/ 2 w 48"/>
                          <a:gd name="T7" fmla="*/ 0 h 63"/>
                          <a:gd name="T8" fmla="*/ 2 w 48"/>
                          <a:gd name="T9" fmla="*/ 0 h 63"/>
                          <a:gd name="T10" fmla="*/ 2 w 48"/>
                          <a:gd name="T11" fmla="*/ 1 h 63"/>
                          <a:gd name="T12" fmla="*/ 1 w 48"/>
                          <a:gd name="T13" fmla="*/ 1 h 63"/>
                          <a:gd name="T14" fmla="*/ 2 w 48"/>
                          <a:gd name="T15" fmla="*/ 1 h 63"/>
                          <a:gd name="T16" fmla="*/ 2 w 48"/>
                          <a:gd name="T17" fmla="*/ 1 h 63"/>
                          <a:gd name="T18" fmla="*/ 2 w 48"/>
                          <a:gd name="T19" fmla="*/ 1 h 63"/>
                          <a:gd name="T20" fmla="*/ 0 w 48"/>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3"/>
                          <a:gd name="T35" fmla="*/ 48 w 4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3">
                            <a:moveTo>
                              <a:pt x="0" y="48"/>
                            </a:moveTo>
                            <a:lnTo>
                              <a:pt x="29" y="37"/>
                            </a:lnTo>
                            <a:lnTo>
                              <a:pt x="39" y="18"/>
                            </a:lnTo>
                            <a:lnTo>
                              <a:pt x="44" y="0"/>
                            </a:lnTo>
                            <a:lnTo>
                              <a:pt x="46" y="25"/>
                            </a:lnTo>
                            <a:lnTo>
                              <a:pt x="36" y="45"/>
                            </a:lnTo>
                            <a:lnTo>
                              <a:pt x="22" y="52"/>
                            </a:lnTo>
                            <a:lnTo>
                              <a:pt x="36" y="59"/>
                            </a:lnTo>
                            <a:lnTo>
                              <a:pt x="48" y="59"/>
                            </a:lnTo>
                            <a:lnTo>
                              <a:pt x="36" y="63"/>
                            </a:lnTo>
                            <a:lnTo>
                              <a:pt x="0" y="48"/>
                            </a:lnTo>
                            <a:close/>
                          </a:path>
                        </a:pathLst>
                      </a:custGeom>
                      <a:solidFill>
                        <a:srgbClr val="604020"/>
                      </a:solidFill>
                      <a:ln w="7938">
                        <a:solidFill>
                          <a:srgbClr val="000000"/>
                        </a:solidFill>
                        <a:prstDash val="solid"/>
                        <a:round/>
                        <a:headEnd/>
                        <a:tailEnd/>
                      </a:ln>
                    </p:spPr>
                    <p:txBody>
                      <a:bodyPr/>
                      <a:lstStyle/>
                      <a:p>
                        <a:endParaRPr lang="en-US"/>
                      </a:p>
                    </p:txBody>
                  </p:sp>
                  <p:sp>
                    <p:nvSpPr>
                      <p:cNvPr id="2229" name="Freeform 24"/>
                      <p:cNvSpPr>
                        <a:spLocks/>
                      </p:cNvSpPr>
                      <p:nvPr/>
                    </p:nvSpPr>
                    <p:spPr bwMode="auto">
                      <a:xfrm>
                        <a:off x="5148" y="1824"/>
                        <a:ext cx="11" cy="4"/>
                      </a:xfrm>
                      <a:custGeom>
                        <a:avLst/>
                        <a:gdLst>
                          <a:gd name="T0" fmla="*/ 0 w 24"/>
                          <a:gd name="T1" fmla="*/ 0 h 10"/>
                          <a:gd name="T2" fmla="*/ 0 w 24"/>
                          <a:gd name="T3" fmla="*/ 0 h 10"/>
                          <a:gd name="T4" fmla="*/ 0 w 24"/>
                          <a:gd name="T5" fmla="*/ 0 h 10"/>
                          <a:gd name="T6" fmla="*/ 0 w 24"/>
                          <a:gd name="T7" fmla="*/ 0 h 10"/>
                          <a:gd name="T8" fmla="*/ 0 w 24"/>
                          <a:gd name="T9" fmla="*/ 0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8"/>
                            </a:moveTo>
                            <a:lnTo>
                              <a:pt x="14" y="7"/>
                            </a:lnTo>
                            <a:lnTo>
                              <a:pt x="24" y="0"/>
                            </a:lnTo>
                            <a:lnTo>
                              <a:pt x="21" y="10"/>
                            </a:lnTo>
                            <a:lnTo>
                              <a:pt x="0" y="8"/>
                            </a:lnTo>
                            <a:close/>
                          </a:path>
                        </a:pathLst>
                      </a:custGeom>
                      <a:solidFill>
                        <a:srgbClr val="604020"/>
                      </a:solidFill>
                      <a:ln w="7938">
                        <a:solidFill>
                          <a:srgbClr val="000000"/>
                        </a:solidFill>
                        <a:prstDash val="solid"/>
                        <a:round/>
                        <a:headEnd/>
                        <a:tailEnd/>
                      </a:ln>
                    </p:spPr>
                    <p:txBody>
                      <a:bodyPr/>
                      <a:lstStyle/>
                      <a:p>
                        <a:endParaRPr lang="en-US"/>
                      </a:p>
                    </p:txBody>
                  </p:sp>
                  <p:sp>
                    <p:nvSpPr>
                      <p:cNvPr id="2230" name="Freeform 25"/>
                      <p:cNvSpPr>
                        <a:spLocks/>
                      </p:cNvSpPr>
                      <p:nvPr/>
                    </p:nvSpPr>
                    <p:spPr bwMode="auto">
                      <a:xfrm>
                        <a:off x="5136" y="1831"/>
                        <a:ext cx="39" cy="27"/>
                      </a:xfrm>
                      <a:custGeom>
                        <a:avLst/>
                        <a:gdLst>
                          <a:gd name="T0" fmla="*/ 1 w 78"/>
                          <a:gd name="T1" fmla="*/ 0 h 55"/>
                          <a:gd name="T2" fmla="*/ 1 w 78"/>
                          <a:gd name="T3" fmla="*/ 0 h 55"/>
                          <a:gd name="T4" fmla="*/ 1 w 78"/>
                          <a:gd name="T5" fmla="*/ 0 h 55"/>
                          <a:gd name="T6" fmla="*/ 2 w 78"/>
                          <a:gd name="T7" fmla="*/ 0 h 55"/>
                          <a:gd name="T8" fmla="*/ 1 w 78"/>
                          <a:gd name="T9" fmla="*/ 1 h 55"/>
                          <a:gd name="T10" fmla="*/ 1 w 78"/>
                          <a:gd name="T11" fmla="*/ 0 h 55"/>
                          <a:gd name="T12" fmla="*/ 1 w 78"/>
                          <a:gd name="T13" fmla="*/ 0 h 55"/>
                          <a:gd name="T14" fmla="*/ 1 w 78"/>
                          <a:gd name="T15" fmla="*/ 1 h 55"/>
                          <a:gd name="T16" fmla="*/ 0 w 78"/>
                          <a:gd name="T17" fmla="*/ 1 h 55"/>
                          <a:gd name="T18" fmla="*/ 1 w 78"/>
                          <a:gd name="T19" fmla="*/ 1 h 55"/>
                          <a:gd name="T20" fmla="*/ 1 w 78"/>
                          <a:gd name="T21" fmla="*/ 0 h 55"/>
                          <a:gd name="T22" fmla="*/ 1 w 78"/>
                          <a:gd name="T23" fmla="*/ 0 h 55"/>
                          <a:gd name="T24" fmla="*/ 1 w 78"/>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55"/>
                          <a:gd name="T41" fmla="*/ 78 w 78"/>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55">
                            <a:moveTo>
                              <a:pt x="19" y="0"/>
                            </a:moveTo>
                            <a:lnTo>
                              <a:pt x="34" y="20"/>
                            </a:lnTo>
                            <a:lnTo>
                              <a:pt x="56" y="27"/>
                            </a:lnTo>
                            <a:lnTo>
                              <a:pt x="78" y="30"/>
                            </a:lnTo>
                            <a:lnTo>
                              <a:pt x="56" y="34"/>
                            </a:lnTo>
                            <a:lnTo>
                              <a:pt x="38" y="31"/>
                            </a:lnTo>
                            <a:lnTo>
                              <a:pt x="26" y="27"/>
                            </a:lnTo>
                            <a:lnTo>
                              <a:pt x="19" y="44"/>
                            </a:lnTo>
                            <a:lnTo>
                              <a:pt x="0" y="55"/>
                            </a:lnTo>
                            <a:lnTo>
                              <a:pt x="10" y="41"/>
                            </a:lnTo>
                            <a:lnTo>
                              <a:pt x="15" y="31"/>
                            </a:lnTo>
                            <a:lnTo>
                              <a:pt x="10" y="20"/>
                            </a:lnTo>
                            <a:lnTo>
                              <a:pt x="19" y="0"/>
                            </a:lnTo>
                            <a:close/>
                          </a:path>
                        </a:pathLst>
                      </a:custGeom>
                      <a:solidFill>
                        <a:srgbClr val="604020"/>
                      </a:solidFill>
                      <a:ln w="7938">
                        <a:solidFill>
                          <a:srgbClr val="000000"/>
                        </a:solidFill>
                        <a:prstDash val="solid"/>
                        <a:round/>
                        <a:headEnd/>
                        <a:tailEnd/>
                      </a:ln>
                    </p:spPr>
                    <p:txBody>
                      <a:bodyPr/>
                      <a:lstStyle/>
                      <a:p>
                        <a:endParaRPr lang="en-US"/>
                      </a:p>
                    </p:txBody>
                  </p:sp>
                  <p:sp>
                    <p:nvSpPr>
                      <p:cNvPr id="2231" name="Freeform 26"/>
                      <p:cNvSpPr>
                        <a:spLocks/>
                      </p:cNvSpPr>
                      <p:nvPr/>
                    </p:nvSpPr>
                    <p:spPr bwMode="auto">
                      <a:xfrm>
                        <a:off x="5157" y="1865"/>
                        <a:ext cx="30" cy="18"/>
                      </a:xfrm>
                      <a:custGeom>
                        <a:avLst/>
                        <a:gdLst>
                          <a:gd name="T0" fmla="*/ 0 w 62"/>
                          <a:gd name="T1" fmla="*/ 1 h 35"/>
                          <a:gd name="T2" fmla="*/ 0 w 62"/>
                          <a:gd name="T3" fmla="*/ 1 h 35"/>
                          <a:gd name="T4" fmla="*/ 1 w 62"/>
                          <a:gd name="T5" fmla="*/ 1 h 35"/>
                          <a:gd name="T6" fmla="*/ 1 w 62"/>
                          <a:gd name="T7" fmla="*/ 0 h 35"/>
                          <a:gd name="T8" fmla="*/ 1 w 62"/>
                          <a:gd name="T9" fmla="*/ 1 h 35"/>
                          <a:gd name="T10" fmla="*/ 1 w 62"/>
                          <a:gd name="T11" fmla="*/ 1 h 35"/>
                          <a:gd name="T12" fmla="*/ 1 w 62"/>
                          <a:gd name="T13" fmla="*/ 1 h 35"/>
                          <a:gd name="T14" fmla="*/ 1 w 62"/>
                          <a:gd name="T15" fmla="*/ 1 h 35"/>
                          <a:gd name="T16" fmla="*/ 1 w 62"/>
                          <a:gd name="T17" fmla="*/ 2 h 35"/>
                          <a:gd name="T18" fmla="*/ 1 w 62"/>
                          <a:gd name="T19" fmla="*/ 2 h 35"/>
                          <a:gd name="T20" fmla="*/ 0 w 62"/>
                          <a:gd name="T21" fmla="*/ 2 h 35"/>
                          <a:gd name="T22" fmla="*/ 0 w 62"/>
                          <a:gd name="T23" fmla="*/ 1 h 35"/>
                          <a:gd name="T24" fmla="*/ 0 w 62"/>
                          <a:gd name="T25" fmla="*/ 1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35"/>
                          <a:gd name="T41" fmla="*/ 62 w 6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35">
                            <a:moveTo>
                              <a:pt x="0" y="21"/>
                            </a:moveTo>
                            <a:lnTo>
                              <a:pt x="31" y="19"/>
                            </a:lnTo>
                            <a:lnTo>
                              <a:pt x="47" y="9"/>
                            </a:lnTo>
                            <a:lnTo>
                              <a:pt x="54" y="0"/>
                            </a:lnTo>
                            <a:lnTo>
                              <a:pt x="47" y="14"/>
                            </a:lnTo>
                            <a:lnTo>
                              <a:pt x="43" y="21"/>
                            </a:lnTo>
                            <a:lnTo>
                              <a:pt x="50" y="27"/>
                            </a:lnTo>
                            <a:lnTo>
                              <a:pt x="62" y="28"/>
                            </a:lnTo>
                            <a:lnTo>
                              <a:pt x="47" y="34"/>
                            </a:lnTo>
                            <a:lnTo>
                              <a:pt x="40" y="35"/>
                            </a:lnTo>
                            <a:lnTo>
                              <a:pt x="32" y="34"/>
                            </a:lnTo>
                            <a:lnTo>
                              <a:pt x="25" y="27"/>
                            </a:lnTo>
                            <a:lnTo>
                              <a:pt x="0" y="21"/>
                            </a:lnTo>
                            <a:close/>
                          </a:path>
                        </a:pathLst>
                      </a:custGeom>
                      <a:solidFill>
                        <a:srgbClr val="604020"/>
                      </a:solidFill>
                      <a:ln w="7938">
                        <a:solidFill>
                          <a:srgbClr val="000000"/>
                        </a:solidFill>
                        <a:prstDash val="solid"/>
                        <a:round/>
                        <a:headEnd/>
                        <a:tailEnd/>
                      </a:ln>
                    </p:spPr>
                    <p:txBody>
                      <a:bodyPr/>
                      <a:lstStyle/>
                      <a:p>
                        <a:endParaRPr lang="en-US"/>
                      </a:p>
                    </p:txBody>
                  </p:sp>
                  <p:sp>
                    <p:nvSpPr>
                      <p:cNvPr id="2232" name="Freeform 27"/>
                      <p:cNvSpPr>
                        <a:spLocks/>
                      </p:cNvSpPr>
                      <p:nvPr/>
                    </p:nvSpPr>
                    <p:spPr bwMode="auto">
                      <a:xfrm>
                        <a:off x="5055" y="1653"/>
                        <a:ext cx="31" cy="20"/>
                      </a:xfrm>
                      <a:custGeom>
                        <a:avLst/>
                        <a:gdLst>
                          <a:gd name="T0" fmla="*/ 0 w 61"/>
                          <a:gd name="T1" fmla="*/ 1 h 39"/>
                          <a:gd name="T2" fmla="*/ 1 w 61"/>
                          <a:gd name="T3" fmla="*/ 1 h 39"/>
                          <a:gd name="T4" fmla="*/ 2 w 61"/>
                          <a:gd name="T5" fmla="*/ 1 h 39"/>
                          <a:gd name="T6" fmla="*/ 2 w 61"/>
                          <a:gd name="T7" fmla="*/ 2 h 39"/>
                          <a:gd name="T8" fmla="*/ 2 w 61"/>
                          <a:gd name="T9" fmla="*/ 2 h 39"/>
                          <a:gd name="T10" fmla="*/ 2 w 61"/>
                          <a:gd name="T11" fmla="*/ 2 h 39"/>
                          <a:gd name="T12" fmla="*/ 2 w 61"/>
                          <a:gd name="T13" fmla="*/ 1 h 39"/>
                          <a:gd name="T14" fmla="*/ 2 w 61"/>
                          <a:gd name="T15" fmla="*/ 0 h 39"/>
                          <a:gd name="T16" fmla="*/ 2 w 61"/>
                          <a:gd name="T17" fmla="*/ 0 h 39"/>
                          <a:gd name="T18" fmla="*/ 2 w 61"/>
                          <a:gd name="T19" fmla="*/ 1 h 39"/>
                          <a:gd name="T20" fmla="*/ 2 w 61"/>
                          <a:gd name="T21" fmla="*/ 1 h 39"/>
                          <a:gd name="T22" fmla="*/ 2 w 61"/>
                          <a:gd name="T23" fmla="*/ 1 h 39"/>
                          <a:gd name="T24" fmla="*/ 1 w 61"/>
                          <a:gd name="T25" fmla="*/ 1 h 39"/>
                          <a:gd name="T26" fmla="*/ 0 w 61"/>
                          <a:gd name="T27" fmla="*/ 1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9"/>
                          <a:gd name="T44" fmla="*/ 61 w 61"/>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9">
                            <a:moveTo>
                              <a:pt x="0" y="14"/>
                            </a:moveTo>
                            <a:lnTo>
                              <a:pt x="26" y="17"/>
                            </a:lnTo>
                            <a:lnTo>
                              <a:pt x="35" y="22"/>
                            </a:lnTo>
                            <a:lnTo>
                              <a:pt x="38" y="35"/>
                            </a:lnTo>
                            <a:lnTo>
                              <a:pt x="47" y="39"/>
                            </a:lnTo>
                            <a:lnTo>
                              <a:pt x="57" y="35"/>
                            </a:lnTo>
                            <a:lnTo>
                              <a:pt x="61" y="17"/>
                            </a:lnTo>
                            <a:lnTo>
                              <a:pt x="57" y="0"/>
                            </a:lnTo>
                            <a:lnTo>
                              <a:pt x="48" y="0"/>
                            </a:lnTo>
                            <a:lnTo>
                              <a:pt x="50" y="8"/>
                            </a:lnTo>
                            <a:lnTo>
                              <a:pt x="48" y="21"/>
                            </a:lnTo>
                            <a:lnTo>
                              <a:pt x="37" y="10"/>
                            </a:lnTo>
                            <a:lnTo>
                              <a:pt x="22" y="7"/>
                            </a:lnTo>
                            <a:lnTo>
                              <a:pt x="0" y="14"/>
                            </a:lnTo>
                            <a:close/>
                          </a:path>
                        </a:pathLst>
                      </a:custGeom>
                      <a:solidFill>
                        <a:srgbClr val="604020"/>
                      </a:solidFill>
                      <a:ln w="7938">
                        <a:solidFill>
                          <a:srgbClr val="000000"/>
                        </a:solidFill>
                        <a:prstDash val="solid"/>
                        <a:round/>
                        <a:headEnd/>
                        <a:tailEnd/>
                      </a:ln>
                    </p:spPr>
                    <p:txBody>
                      <a:bodyPr/>
                      <a:lstStyle/>
                      <a:p>
                        <a:endParaRPr lang="en-US"/>
                      </a:p>
                    </p:txBody>
                  </p:sp>
                  <p:sp>
                    <p:nvSpPr>
                      <p:cNvPr id="2233" name="Freeform 28"/>
                      <p:cNvSpPr>
                        <a:spLocks/>
                      </p:cNvSpPr>
                      <p:nvPr/>
                    </p:nvSpPr>
                    <p:spPr bwMode="auto">
                      <a:xfrm>
                        <a:off x="5080" y="1675"/>
                        <a:ext cx="25" cy="9"/>
                      </a:xfrm>
                      <a:custGeom>
                        <a:avLst/>
                        <a:gdLst>
                          <a:gd name="T0" fmla="*/ 0 w 52"/>
                          <a:gd name="T1" fmla="*/ 0 h 17"/>
                          <a:gd name="T2" fmla="*/ 0 w 52"/>
                          <a:gd name="T3" fmla="*/ 1 h 17"/>
                          <a:gd name="T4" fmla="*/ 1 w 52"/>
                          <a:gd name="T5" fmla="*/ 1 h 17"/>
                          <a:gd name="T6" fmla="*/ 1 w 52"/>
                          <a:gd name="T7" fmla="*/ 1 h 17"/>
                          <a:gd name="T8" fmla="*/ 1 w 52"/>
                          <a:gd name="T9" fmla="*/ 1 h 17"/>
                          <a:gd name="T10" fmla="*/ 0 w 52"/>
                          <a:gd name="T11" fmla="*/ 1 h 17"/>
                          <a:gd name="T12" fmla="*/ 0 w 52"/>
                          <a:gd name="T13" fmla="*/ 0 h 17"/>
                          <a:gd name="T14" fmla="*/ 0 60000 65536"/>
                          <a:gd name="T15" fmla="*/ 0 60000 65536"/>
                          <a:gd name="T16" fmla="*/ 0 60000 65536"/>
                          <a:gd name="T17" fmla="*/ 0 60000 65536"/>
                          <a:gd name="T18" fmla="*/ 0 60000 65536"/>
                          <a:gd name="T19" fmla="*/ 0 60000 65536"/>
                          <a:gd name="T20" fmla="*/ 0 60000 65536"/>
                          <a:gd name="T21" fmla="*/ 0 w 52"/>
                          <a:gd name="T22" fmla="*/ 0 h 17"/>
                          <a:gd name="T23" fmla="*/ 52 w 5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7">
                            <a:moveTo>
                              <a:pt x="0" y="0"/>
                            </a:moveTo>
                            <a:lnTo>
                              <a:pt x="24" y="15"/>
                            </a:lnTo>
                            <a:lnTo>
                              <a:pt x="40" y="17"/>
                            </a:lnTo>
                            <a:lnTo>
                              <a:pt x="52" y="8"/>
                            </a:lnTo>
                            <a:lnTo>
                              <a:pt x="34" y="10"/>
                            </a:lnTo>
                            <a:lnTo>
                              <a:pt x="21" y="7"/>
                            </a:lnTo>
                            <a:lnTo>
                              <a:pt x="0" y="0"/>
                            </a:lnTo>
                            <a:close/>
                          </a:path>
                        </a:pathLst>
                      </a:custGeom>
                      <a:solidFill>
                        <a:srgbClr val="604020"/>
                      </a:solidFill>
                      <a:ln w="7938">
                        <a:solidFill>
                          <a:srgbClr val="000000"/>
                        </a:solidFill>
                        <a:prstDash val="solid"/>
                        <a:round/>
                        <a:headEnd/>
                        <a:tailEnd/>
                      </a:ln>
                    </p:spPr>
                    <p:txBody>
                      <a:bodyPr/>
                      <a:lstStyle/>
                      <a:p>
                        <a:endParaRPr lang="en-US"/>
                      </a:p>
                    </p:txBody>
                  </p:sp>
                </p:grpSp>
              </p:grpSp>
            </p:grpSp>
            <p:grpSp>
              <p:nvGrpSpPr>
                <p:cNvPr id="2221" name="Group 29"/>
                <p:cNvGrpSpPr>
                  <a:grpSpLocks/>
                </p:cNvGrpSpPr>
                <p:nvPr/>
              </p:nvGrpSpPr>
              <p:grpSpPr bwMode="auto">
                <a:xfrm>
                  <a:off x="5024" y="1727"/>
                  <a:ext cx="67" cy="64"/>
                  <a:chOff x="5024" y="1727"/>
                  <a:chExt cx="67" cy="64"/>
                </a:xfrm>
              </p:grpSpPr>
              <p:sp>
                <p:nvSpPr>
                  <p:cNvPr id="2222" name="Freeform 30"/>
                  <p:cNvSpPr>
                    <a:spLocks/>
                  </p:cNvSpPr>
                  <p:nvPr/>
                </p:nvSpPr>
                <p:spPr bwMode="auto">
                  <a:xfrm>
                    <a:off x="5051" y="1727"/>
                    <a:ext cx="40" cy="27"/>
                  </a:xfrm>
                  <a:custGeom>
                    <a:avLst/>
                    <a:gdLst>
                      <a:gd name="T0" fmla="*/ 0 w 81"/>
                      <a:gd name="T1" fmla="*/ 0 h 55"/>
                      <a:gd name="T2" fmla="*/ 0 w 81"/>
                      <a:gd name="T3" fmla="*/ 0 h 55"/>
                      <a:gd name="T4" fmla="*/ 1 w 81"/>
                      <a:gd name="T5" fmla="*/ 0 h 55"/>
                      <a:gd name="T6" fmla="*/ 2 w 81"/>
                      <a:gd name="T7" fmla="*/ 0 h 55"/>
                      <a:gd name="T8" fmla="*/ 2 w 81"/>
                      <a:gd name="T9" fmla="*/ 1 h 55"/>
                      <a:gd name="T10" fmla="*/ 0 60000 65536"/>
                      <a:gd name="T11" fmla="*/ 0 60000 65536"/>
                      <a:gd name="T12" fmla="*/ 0 60000 65536"/>
                      <a:gd name="T13" fmla="*/ 0 60000 65536"/>
                      <a:gd name="T14" fmla="*/ 0 60000 65536"/>
                      <a:gd name="T15" fmla="*/ 0 w 81"/>
                      <a:gd name="T16" fmla="*/ 0 h 55"/>
                      <a:gd name="T17" fmla="*/ 81 w 81"/>
                      <a:gd name="T18" fmla="*/ 55 h 55"/>
                    </a:gdLst>
                    <a:ahLst/>
                    <a:cxnLst>
                      <a:cxn ang="T10">
                        <a:pos x="T0" y="T1"/>
                      </a:cxn>
                      <a:cxn ang="T11">
                        <a:pos x="T2" y="T3"/>
                      </a:cxn>
                      <a:cxn ang="T12">
                        <a:pos x="T4" y="T5"/>
                      </a:cxn>
                      <a:cxn ang="T13">
                        <a:pos x="T6" y="T7"/>
                      </a:cxn>
                      <a:cxn ang="T14">
                        <a:pos x="T8" y="T9"/>
                      </a:cxn>
                    </a:cxnLst>
                    <a:rect l="T15" t="T16" r="T17" b="T18"/>
                    <a:pathLst>
                      <a:path w="81" h="55">
                        <a:moveTo>
                          <a:pt x="0" y="0"/>
                        </a:moveTo>
                        <a:lnTo>
                          <a:pt x="25" y="1"/>
                        </a:lnTo>
                        <a:lnTo>
                          <a:pt x="54" y="11"/>
                        </a:lnTo>
                        <a:lnTo>
                          <a:pt x="72" y="29"/>
                        </a:lnTo>
                        <a:lnTo>
                          <a:pt x="81" y="55"/>
                        </a:lnTo>
                      </a:path>
                    </a:pathLst>
                  </a:custGeom>
                  <a:noFill/>
                  <a:ln w="36513">
                    <a:solidFill>
                      <a:srgbClr val="A04000"/>
                    </a:solidFill>
                    <a:prstDash val="solid"/>
                    <a:round/>
                    <a:headEnd/>
                    <a:tailEnd/>
                  </a:ln>
                </p:spPr>
                <p:txBody>
                  <a:bodyPr/>
                  <a:lstStyle/>
                  <a:p>
                    <a:endParaRPr lang="en-US"/>
                  </a:p>
                </p:txBody>
              </p:sp>
              <p:sp>
                <p:nvSpPr>
                  <p:cNvPr id="2223" name="Freeform 31"/>
                  <p:cNvSpPr>
                    <a:spLocks/>
                  </p:cNvSpPr>
                  <p:nvPr/>
                </p:nvSpPr>
                <p:spPr bwMode="auto">
                  <a:xfrm>
                    <a:off x="5024" y="1748"/>
                    <a:ext cx="38" cy="43"/>
                  </a:xfrm>
                  <a:custGeom>
                    <a:avLst/>
                    <a:gdLst>
                      <a:gd name="T0" fmla="*/ 2 w 76"/>
                      <a:gd name="T1" fmla="*/ 0 h 86"/>
                      <a:gd name="T2" fmla="*/ 1 w 76"/>
                      <a:gd name="T3" fmla="*/ 1 h 86"/>
                      <a:gd name="T4" fmla="*/ 1 w 76"/>
                      <a:gd name="T5" fmla="*/ 1 h 86"/>
                      <a:gd name="T6" fmla="*/ 1 w 76"/>
                      <a:gd name="T7" fmla="*/ 1 h 86"/>
                      <a:gd name="T8" fmla="*/ 1 w 76"/>
                      <a:gd name="T9" fmla="*/ 1 h 86"/>
                      <a:gd name="T10" fmla="*/ 0 w 76"/>
                      <a:gd name="T11" fmla="*/ 3 h 86"/>
                      <a:gd name="T12" fmla="*/ 1 w 76"/>
                      <a:gd name="T13" fmla="*/ 3 h 86"/>
                      <a:gd name="T14" fmla="*/ 1 w 76"/>
                      <a:gd name="T15" fmla="*/ 3 h 86"/>
                      <a:gd name="T16" fmla="*/ 1 w 76"/>
                      <a:gd name="T17" fmla="*/ 3 h 86"/>
                      <a:gd name="T18" fmla="*/ 1 w 76"/>
                      <a:gd name="T19" fmla="*/ 2 h 86"/>
                      <a:gd name="T20" fmla="*/ 2 w 76"/>
                      <a:gd name="T21" fmla="*/ 1 h 86"/>
                      <a:gd name="T22" fmla="*/ 2 w 76"/>
                      <a:gd name="T23" fmla="*/ 1 h 86"/>
                      <a:gd name="T24" fmla="*/ 2 w 76"/>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86"/>
                      <a:gd name="T41" fmla="*/ 76 w 7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86">
                        <a:moveTo>
                          <a:pt x="76" y="0"/>
                        </a:moveTo>
                        <a:lnTo>
                          <a:pt x="60" y="2"/>
                        </a:lnTo>
                        <a:lnTo>
                          <a:pt x="40" y="11"/>
                        </a:lnTo>
                        <a:lnTo>
                          <a:pt x="22" y="27"/>
                        </a:lnTo>
                        <a:lnTo>
                          <a:pt x="7" y="47"/>
                        </a:lnTo>
                        <a:lnTo>
                          <a:pt x="0" y="69"/>
                        </a:lnTo>
                        <a:lnTo>
                          <a:pt x="1" y="86"/>
                        </a:lnTo>
                        <a:lnTo>
                          <a:pt x="18" y="85"/>
                        </a:lnTo>
                        <a:lnTo>
                          <a:pt x="38" y="78"/>
                        </a:lnTo>
                        <a:lnTo>
                          <a:pt x="59" y="64"/>
                        </a:lnTo>
                        <a:lnTo>
                          <a:pt x="69" y="45"/>
                        </a:lnTo>
                        <a:lnTo>
                          <a:pt x="76" y="18"/>
                        </a:lnTo>
                        <a:lnTo>
                          <a:pt x="76" y="0"/>
                        </a:lnTo>
                        <a:close/>
                      </a:path>
                    </a:pathLst>
                  </a:custGeom>
                  <a:solidFill>
                    <a:srgbClr val="000000"/>
                  </a:solidFill>
                  <a:ln w="9525">
                    <a:noFill/>
                    <a:round/>
                    <a:headEnd/>
                    <a:tailEnd/>
                  </a:ln>
                </p:spPr>
                <p:txBody>
                  <a:bodyPr/>
                  <a:lstStyle/>
                  <a:p>
                    <a:endParaRPr lang="en-US"/>
                  </a:p>
                </p:txBody>
              </p:sp>
            </p:grpSp>
          </p:grpSp>
          <p:grpSp>
            <p:nvGrpSpPr>
              <p:cNvPr id="2181" name="Group 32"/>
              <p:cNvGrpSpPr>
                <a:grpSpLocks/>
              </p:cNvGrpSpPr>
              <p:nvPr/>
            </p:nvGrpSpPr>
            <p:grpSpPr bwMode="auto">
              <a:xfrm>
                <a:off x="4590" y="2114"/>
                <a:ext cx="471" cy="919"/>
                <a:chOff x="4590" y="2114"/>
                <a:chExt cx="471" cy="919"/>
              </a:xfrm>
            </p:grpSpPr>
            <p:grpSp>
              <p:nvGrpSpPr>
                <p:cNvPr id="2182" name="Group 33"/>
                <p:cNvGrpSpPr>
                  <a:grpSpLocks/>
                </p:cNvGrpSpPr>
                <p:nvPr/>
              </p:nvGrpSpPr>
              <p:grpSpPr bwMode="auto">
                <a:xfrm>
                  <a:off x="4731" y="2538"/>
                  <a:ext cx="330" cy="495"/>
                  <a:chOff x="4731" y="2538"/>
                  <a:chExt cx="330" cy="495"/>
                </a:xfrm>
              </p:grpSpPr>
              <p:grpSp>
                <p:nvGrpSpPr>
                  <p:cNvPr id="2208" name="Group 34"/>
                  <p:cNvGrpSpPr>
                    <a:grpSpLocks/>
                  </p:cNvGrpSpPr>
                  <p:nvPr/>
                </p:nvGrpSpPr>
                <p:grpSpPr bwMode="auto">
                  <a:xfrm>
                    <a:off x="4731" y="2907"/>
                    <a:ext cx="330" cy="126"/>
                    <a:chOff x="4731" y="2907"/>
                    <a:chExt cx="330" cy="126"/>
                  </a:xfrm>
                </p:grpSpPr>
                <p:sp>
                  <p:nvSpPr>
                    <p:cNvPr id="2218" name="Freeform 35"/>
                    <p:cNvSpPr>
                      <a:spLocks/>
                    </p:cNvSpPr>
                    <p:nvPr/>
                  </p:nvSpPr>
                  <p:spPr bwMode="auto">
                    <a:xfrm>
                      <a:off x="4731" y="2990"/>
                      <a:ext cx="172" cy="41"/>
                    </a:xfrm>
                    <a:custGeom>
                      <a:avLst/>
                      <a:gdLst>
                        <a:gd name="T0" fmla="*/ 10 w 344"/>
                        <a:gd name="T1" fmla="*/ 0 h 83"/>
                        <a:gd name="T2" fmla="*/ 6 w 344"/>
                        <a:gd name="T3" fmla="*/ 0 h 83"/>
                        <a:gd name="T4" fmla="*/ 5 w 344"/>
                        <a:gd name="T5" fmla="*/ 1 h 83"/>
                        <a:gd name="T6" fmla="*/ 3 w 344"/>
                        <a:gd name="T7" fmla="*/ 1 h 83"/>
                        <a:gd name="T8" fmla="*/ 3 w 344"/>
                        <a:gd name="T9" fmla="*/ 1 h 83"/>
                        <a:gd name="T10" fmla="*/ 1 w 344"/>
                        <a:gd name="T11" fmla="*/ 2 h 83"/>
                        <a:gd name="T12" fmla="*/ 0 w 344"/>
                        <a:gd name="T13" fmla="*/ 2 h 83"/>
                        <a:gd name="T14" fmla="*/ 0 w 344"/>
                        <a:gd name="T15" fmla="*/ 2 h 83"/>
                        <a:gd name="T16" fmla="*/ 5 w 344"/>
                        <a:gd name="T17" fmla="*/ 2 h 83"/>
                        <a:gd name="T18" fmla="*/ 9 w 344"/>
                        <a:gd name="T19" fmla="*/ 1 h 83"/>
                        <a:gd name="T20" fmla="*/ 10 w 344"/>
                        <a:gd name="T21" fmla="*/ 2 h 83"/>
                        <a:gd name="T22" fmla="*/ 11 w 344"/>
                        <a:gd name="T23" fmla="*/ 2 h 83"/>
                        <a:gd name="T24" fmla="*/ 11 w 344"/>
                        <a:gd name="T25" fmla="*/ 1 h 83"/>
                        <a:gd name="T26" fmla="*/ 11 w 344"/>
                        <a:gd name="T27" fmla="*/ 1 h 83"/>
                        <a:gd name="T28" fmla="*/ 11 w 344"/>
                        <a:gd name="T29" fmla="*/ 0 h 83"/>
                        <a:gd name="T30" fmla="*/ 11 w 344"/>
                        <a:gd name="T31" fmla="*/ 0 h 83"/>
                        <a:gd name="T32" fmla="*/ 10 w 344"/>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4"/>
                        <a:gd name="T52" fmla="*/ 0 h 83"/>
                        <a:gd name="T53" fmla="*/ 344 w 34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4" h="83">
                          <a:moveTo>
                            <a:pt x="312" y="0"/>
                          </a:moveTo>
                          <a:lnTo>
                            <a:pt x="192" y="9"/>
                          </a:lnTo>
                          <a:lnTo>
                            <a:pt x="136" y="36"/>
                          </a:lnTo>
                          <a:lnTo>
                            <a:pt x="101" y="41"/>
                          </a:lnTo>
                          <a:lnTo>
                            <a:pt x="68" y="47"/>
                          </a:lnTo>
                          <a:lnTo>
                            <a:pt x="9" y="65"/>
                          </a:lnTo>
                          <a:lnTo>
                            <a:pt x="0" y="71"/>
                          </a:lnTo>
                          <a:lnTo>
                            <a:pt x="0" y="83"/>
                          </a:lnTo>
                          <a:lnTo>
                            <a:pt x="153" y="83"/>
                          </a:lnTo>
                          <a:lnTo>
                            <a:pt x="281" y="57"/>
                          </a:lnTo>
                          <a:lnTo>
                            <a:pt x="289" y="69"/>
                          </a:lnTo>
                          <a:lnTo>
                            <a:pt x="339" y="68"/>
                          </a:lnTo>
                          <a:lnTo>
                            <a:pt x="343" y="58"/>
                          </a:lnTo>
                          <a:lnTo>
                            <a:pt x="344" y="41"/>
                          </a:lnTo>
                          <a:lnTo>
                            <a:pt x="341" y="26"/>
                          </a:lnTo>
                          <a:lnTo>
                            <a:pt x="333" y="9"/>
                          </a:lnTo>
                          <a:lnTo>
                            <a:pt x="312" y="0"/>
                          </a:lnTo>
                          <a:close/>
                        </a:path>
                      </a:pathLst>
                    </a:custGeom>
                    <a:solidFill>
                      <a:srgbClr val="303030"/>
                    </a:solidFill>
                    <a:ln w="7938">
                      <a:solidFill>
                        <a:srgbClr val="000000"/>
                      </a:solidFill>
                      <a:prstDash val="solid"/>
                      <a:round/>
                      <a:headEnd/>
                      <a:tailEnd/>
                    </a:ln>
                  </p:spPr>
                  <p:txBody>
                    <a:bodyPr/>
                    <a:lstStyle/>
                    <a:p>
                      <a:endParaRPr lang="en-US"/>
                    </a:p>
                  </p:txBody>
                </p:sp>
                <p:sp>
                  <p:nvSpPr>
                    <p:cNvPr id="2219" name="Freeform 36"/>
                    <p:cNvSpPr>
                      <a:spLocks/>
                    </p:cNvSpPr>
                    <p:nvPr/>
                  </p:nvSpPr>
                  <p:spPr bwMode="auto">
                    <a:xfrm>
                      <a:off x="4932" y="2907"/>
                      <a:ext cx="129" cy="126"/>
                    </a:xfrm>
                    <a:custGeom>
                      <a:avLst/>
                      <a:gdLst>
                        <a:gd name="T0" fmla="*/ 3 w 258"/>
                        <a:gd name="T1" fmla="*/ 2 h 253"/>
                        <a:gd name="T2" fmla="*/ 2 w 258"/>
                        <a:gd name="T3" fmla="*/ 2 h 253"/>
                        <a:gd name="T4" fmla="*/ 2 w 258"/>
                        <a:gd name="T5" fmla="*/ 4 h 253"/>
                        <a:gd name="T6" fmla="*/ 1 w 258"/>
                        <a:gd name="T7" fmla="*/ 6 h 253"/>
                        <a:gd name="T8" fmla="*/ 1 w 258"/>
                        <a:gd name="T9" fmla="*/ 7 h 253"/>
                        <a:gd name="T10" fmla="*/ 0 w 258"/>
                        <a:gd name="T11" fmla="*/ 7 h 253"/>
                        <a:gd name="T12" fmla="*/ 1 w 258"/>
                        <a:gd name="T13" fmla="*/ 7 h 253"/>
                        <a:gd name="T14" fmla="*/ 4 w 258"/>
                        <a:gd name="T15" fmla="*/ 4 h 253"/>
                        <a:gd name="T16" fmla="*/ 6 w 258"/>
                        <a:gd name="T17" fmla="*/ 2 h 253"/>
                        <a:gd name="T18" fmla="*/ 6 w 258"/>
                        <a:gd name="T19" fmla="*/ 2 h 253"/>
                        <a:gd name="T20" fmla="*/ 8 w 258"/>
                        <a:gd name="T21" fmla="*/ 1 h 253"/>
                        <a:gd name="T22" fmla="*/ 8 w 258"/>
                        <a:gd name="T23" fmla="*/ 1 h 253"/>
                        <a:gd name="T24" fmla="*/ 7 w 258"/>
                        <a:gd name="T25" fmla="*/ 0 h 253"/>
                        <a:gd name="T26" fmla="*/ 7 w 258"/>
                        <a:gd name="T27" fmla="*/ 0 h 253"/>
                        <a:gd name="T28" fmla="*/ 6 w 258"/>
                        <a:gd name="T29" fmla="*/ 0 h 253"/>
                        <a:gd name="T30" fmla="*/ 3 w 258"/>
                        <a:gd name="T31" fmla="*/ 2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8"/>
                        <a:gd name="T49" fmla="*/ 0 h 253"/>
                        <a:gd name="T50" fmla="*/ 258 w 258"/>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8" h="253">
                          <a:moveTo>
                            <a:pt x="119" y="92"/>
                          </a:moveTo>
                          <a:lnTo>
                            <a:pt x="85" y="85"/>
                          </a:lnTo>
                          <a:lnTo>
                            <a:pt x="70" y="137"/>
                          </a:lnTo>
                          <a:lnTo>
                            <a:pt x="12" y="206"/>
                          </a:lnTo>
                          <a:lnTo>
                            <a:pt x="1" y="232"/>
                          </a:lnTo>
                          <a:lnTo>
                            <a:pt x="0" y="247"/>
                          </a:lnTo>
                          <a:lnTo>
                            <a:pt x="9" y="253"/>
                          </a:lnTo>
                          <a:lnTo>
                            <a:pt x="136" y="157"/>
                          </a:lnTo>
                          <a:lnTo>
                            <a:pt x="204" y="85"/>
                          </a:lnTo>
                          <a:lnTo>
                            <a:pt x="214" y="93"/>
                          </a:lnTo>
                          <a:lnTo>
                            <a:pt x="258" y="57"/>
                          </a:lnTo>
                          <a:lnTo>
                            <a:pt x="258" y="34"/>
                          </a:lnTo>
                          <a:lnTo>
                            <a:pt x="252" y="19"/>
                          </a:lnTo>
                          <a:lnTo>
                            <a:pt x="236" y="7"/>
                          </a:lnTo>
                          <a:lnTo>
                            <a:pt x="215" y="0"/>
                          </a:lnTo>
                          <a:lnTo>
                            <a:pt x="119" y="92"/>
                          </a:lnTo>
                          <a:close/>
                        </a:path>
                      </a:pathLst>
                    </a:custGeom>
                    <a:solidFill>
                      <a:srgbClr val="303030"/>
                    </a:solidFill>
                    <a:ln w="7938">
                      <a:solidFill>
                        <a:srgbClr val="000000"/>
                      </a:solidFill>
                      <a:prstDash val="solid"/>
                      <a:round/>
                      <a:headEnd/>
                      <a:tailEnd/>
                    </a:ln>
                  </p:spPr>
                  <p:txBody>
                    <a:bodyPr/>
                    <a:lstStyle/>
                    <a:p>
                      <a:endParaRPr lang="en-US"/>
                    </a:p>
                  </p:txBody>
                </p:sp>
              </p:grpSp>
              <p:grpSp>
                <p:nvGrpSpPr>
                  <p:cNvPr id="2209" name="Group 37"/>
                  <p:cNvGrpSpPr>
                    <a:grpSpLocks/>
                  </p:cNvGrpSpPr>
                  <p:nvPr/>
                </p:nvGrpSpPr>
                <p:grpSpPr bwMode="auto">
                  <a:xfrm>
                    <a:off x="4757" y="2538"/>
                    <a:ext cx="298" cy="462"/>
                    <a:chOff x="4757" y="2538"/>
                    <a:chExt cx="298" cy="462"/>
                  </a:xfrm>
                </p:grpSpPr>
                <p:sp>
                  <p:nvSpPr>
                    <p:cNvPr id="2210" name="Freeform 38"/>
                    <p:cNvSpPr>
                      <a:spLocks/>
                    </p:cNvSpPr>
                    <p:nvPr/>
                  </p:nvSpPr>
                  <p:spPr bwMode="auto">
                    <a:xfrm>
                      <a:off x="4757" y="2538"/>
                      <a:ext cx="298" cy="462"/>
                    </a:xfrm>
                    <a:custGeom>
                      <a:avLst/>
                      <a:gdLst>
                        <a:gd name="T0" fmla="*/ 1 w 596"/>
                        <a:gd name="T1" fmla="*/ 0 h 925"/>
                        <a:gd name="T2" fmla="*/ 5 w 596"/>
                        <a:gd name="T3" fmla="*/ 1 h 925"/>
                        <a:gd name="T4" fmla="*/ 7 w 596"/>
                        <a:gd name="T5" fmla="*/ 1 h 925"/>
                        <a:gd name="T6" fmla="*/ 9 w 596"/>
                        <a:gd name="T7" fmla="*/ 2 h 925"/>
                        <a:gd name="T8" fmla="*/ 10 w 596"/>
                        <a:gd name="T9" fmla="*/ 3 h 925"/>
                        <a:gd name="T10" fmla="*/ 12 w 596"/>
                        <a:gd name="T11" fmla="*/ 4 h 925"/>
                        <a:gd name="T12" fmla="*/ 13 w 596"/>
                        <a:gd name="T13" fmla="*/ 4 h 925"/>
                        <a:gd name="T14" fmla="*/ 14 w 596"/>
                        <a:gd name="T15" fmla="*/ 6 h 925"/>
                        <a:gd name="T16" fmla="*/ 15 w 596"/>
                        <a:gd name="T17" fmla="*/ 7 h 925"/>
                        <a:gd name="T18" fmla="*/ 15 w 596"/>
                        <a:gd name="T19" fmla="*/ 8 h 925"/>
                        <a:gd name="T20" fmla="*/ 15 w 596"/>
                        <a:gd name="T21" fmla="*/ 9 h 925"/>
                        <a:gd name="T22" fmla="*/ 14 w 596"/>
                        <a:gd name="T23" fmla="*/ 10 h 925"/>
                        <a:gd name="T24" fmla="*/ 14 w 596"/>
                        <a:gd name="T25" fmla="*/ 12 h 925"/>
                        <a:gd name="T26" fmla="*/ 15 w 596"/>
                        <a:gd name="T27" fmla="*/ 15 h 925"/>
                        <a:gd name="T28" fmla="*/ 15 w 596"/>
                        <a:gd name="T29" fmla="*/ 17 h 925"/>
                        <a:gd name="T30" fmla="*/ 17 w 596"/>
                        <a:gd name="T31" fmla="*/ 19 h 925"/>
                        <a:gd name="T32" fmla="*/ 18 w 596"/>
                        <a:gd name="T33" fmla="*/ 21 h 925"/>
                        <a:gd name="T34" fmla="*/ 19 w 596"/>
                        <a:gd name="T35" fmla="*/ 22 h 925"/>
                        <a:gd name="T36" fmla="*/ 17 w 596"/>
                        <a:gd name="T37" fmla="*/ 24 h 925"/>
                        <a:gd name="T38" fmla="*/ 15 w 596"/>
                        <a:gd name="T39" fmla="*/ 25 h 925"/>
                        <a:gd name="T40" fmla="*/ 13 w 596"/>
                        <a:gd name="T41" fmla="*/ 26 h 925"/>
                        <a:gd name="T42" fmla="*/ 12 w 596"/>
                        <a:gd name="T43" fmla="*/ 25 h 925"/>
                        <a:gd name="T44" fmla="*/ 12 w 596"/>
                        <a:gd name="T45" fmla="*/ 24 h 925"/>
                        <a:gd name="T46" fmla="*/ 11 w 596"/>
                        <a:gd name="T47" fmla="*/ 22 h 925"/>
                        <a:gd name="T48" fmla="*/ 10 w 596"/>
                        <a:gd name="T49" fmla="*/ 21 h 925"/>
                        <a:gd name="T50" fmla="*/ 10 w 596"/>
                        <a:gd name="T51" fmla="*/ 19 h 925"/>
                        <a:gd name="T52" fmla="*/ 9 w 596"/>
                        <a:gd name="T53" fmla="*/ 18 h 925"/>
                        <a:gd name="T54" fmla="*/ 9 w 596"/>
                        <a:gd name="T55" fmla="*/ 16 h 925"/>
                        <a:gd name="T56" fmla="*/ 9 w 596"/>
                        <a:gd name="T57" fmla="*/ 15 h 925"/>
                        <a:gd name="T58" fmla="*/ 9 w 596"/>
                        <a:gd name="T59" fmla="*/ 13 h 925"/>
                        <a:gd name="T60" fmla="*/ 9 w 596"/>
                        <a:gd name="T61" fmla="*/ 12 h 925"/>
                        <a:gd name="T62" fmla="*/ 7 w 596"/>
                        <a:gd name="T63" fmla="*/ 7 h 925"/>
                        <a:gd name="T64" fmla="*/ 7 w 596"/>
                        <a:gd name="T65" fmla="*/ 10 h 925"/>
                        <a:gd name="T66" fmla="*/ 9 w 596"/>
                        <a:gd name="T67" fmla="*/ 14 h 925"/>
                        <a:gd name="T68" fmla="*/ 9 w 596"/>
                        <a:gd name="T69" fmla="*/ 17 h 925"/>
                        <a:gd name="T70" fmla="*/ 9 w 596"/>
                        <a:gd name="T71" fmla="*/ 18 h 925"/>
                        <a:gd name="T72" fmla="*/ 9 w 596"/>
                        <a:gd name="T73" fmla="*/ 20 h 925"/>
                        <a:gd name="T74" fmla="*/ 9 w 596"/>
                        <a:gd name="T75" fmla="*/ 22 h 925"/>
                        <a:gd name="T76" fmla="*/ 9 w 596"/>
                        <a:gd name="T77" fmla="*/ 25 h 925"/>
                        <a:gd name="T78" fmla="*/ 9 w 596"/>
                        <a:gd name="T79" fmla="*/ 27 h 925"/>
                        <a:gd name="T80" fmla="*/ 9 w 596"/>
                        <a:gd name="T81" fmla="*/ 28 h 925"/>
                        <a:gd name="T82" fmla="*/ 7 w 596"/>
                        <a:gd name="T83" fmla="*/ 28 h 925"/>
                        <a:gd name="T84" fmla="*/ 6 w 596"/>
                        <a:gd name="T85" fmla="*/ 28 h 925"/>
                        <a:gd name="T86" fmla="*/ 5 w 596"/>
                        <a:gd name="T87" fmla="*/ 28 h 925"/>
                        <a:gd name="T88" fmla="*/ 3 w 596"/>
                        <a:gd name="T89" fmla="*/ 28 h 925"/>
                        <a:gd name="T90" fmla="*/ 2 w 596"/>
                        <a:gd name="T91" fmla="*/ 28 h 925"/>
                        <a:gd name="T92" fmla="*/ 2 w 596"/>
                        <a:gd name="T93" fmla="*/ 26 h 925"/>
                        <a:gd name="T94" fmla="*/ 2 w 596"/>
                        <a:gd name="T95" fmla="*/ 24 h 925"/>
                        <a:gd name="T96" fmla="*/ 3 w 596"/>
                        <a:gd name="T97" fmla="*/ 21 h 925"/>
                        <a:gd name="T98" fmla="*/ 3 w 596"/>
                        <a:gd name="T99" fmla="*/ 19 h 925"/>
                        <a:gd name="T100" fmla="*/ 2 w 596"/>
                        <a:gd name="T101" fmla="*/ 18 h 925"/>
                        <a:gd name="T102" fmla="*/ 2 w 596"/>
                        <a:gd name="T103" fmla="*/ 17 h 925"/>
                        <a:gd name="T104" fmla="*/ 2 w 596"/>
                        <a:gd name="T105" fmla="*/ 15 h 925"/>
                        <a:gd name="T106" fmla="*/ 1 w 596"/>
                        <a:gd name="T107" fmla="*/ 13 h 925"/>
                        <a:gd name="T108" fmla="*/ 1 w 596"/>
                        <a:gd name="T109" fmla="*/ 11 h 925"/>
                        <a:gd name="T110" fmla="*/ 1 w 596"/>
                        <a:gd name="T111" fmla="*/ 10 h 925"/>
                        <a:gd name="T112" fmla="*/ 1 w 596"/>
                        <a:gd name="T113" fmla="*/ 8 h 925"/>
                        <a:gd name="T114" fmla="*/ 1 w 596"/>
                        <a:gd name="T115" fmla="*/ 7 h 925"/>
                        <a:gd name="T116" fmla="*/ 0 w 596"/>
                        <a:gd name="T117" fmla="*/ 6 h 925"/>
                        <a:gd name="T118" fmla="*/ 1 w 596"/>
                        <a:gd name="T119" fmla="*/ 5 h 925"/>
                        <a:gd name="T120" fmla="*/ 1 w 596"/>
                        <a:gd name="T121" fmla="*/ 3 h 925"/>
                        <a:gd name="T122" fmla="*/ 1 w 596"/>
                        <a:gd name="T123" fmla="*/ 1 h 925"/>
                        <a:gd name="T124" fmla="*/ 1 w 596"/>
                        <a:gd name="T125" fmla="*/ 0 h 9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6"/>
                        <a:gd name="T190" fmla="*/ 0 h 925"/>
                        <a:gd name="T191" fmla="*/ 596 w 596"/>
                        <a:gd name="T192" fmla="*/ 925 h 9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6" h="925">
                          <a:moveTo>
                            <a:pt x="51" y="0"/>
                          </a:moveTo>
                          <a:lnTo>
                            <a:pt x="174" y="37"/>
                          </a:lnTo>
                          <a:lnTo>
                            <a:pt x="227" y="46"/>
                          </a:lnTo>
                          <a:lnTo>
                            <a:pt x="275" y="78"/>
                          </a:lnTo>
                          <a:lnTo>
                            <a:pt x="336" y="116"/>
                          </a:lnTo>
                          <a:lnTo>
                            <a:pt x="393" y="129"/>
                          </a:lnTo>
                          <a:lnTo>
                            <a:pt x="442" y="146"/>
                          </a:lnTo>
                          <a:lnTo>
                            <a:pt x="468" y="196"/>
                          </a:lnTo>
                          <a:lnTo>
                            <a:pt x="480" y="227"/>
                          </a:lnTo>
                          <a:lnTo>
                            <a:pt x="487" y="257"/>
                          </a:lnTo>
                          <a:lnTo>
                            <a:pt x="483" y="290"/>
                          </a:lnTo>
                          <a:lnTo>
                            <a:pt x="475" y="336"/>
                          </a:lnTo>
                          <a:lnTo>
                            <a:pt x="478" y="398"/>
                          </a:lnTo>
                          <a:lnTo>
                            <a:pt x="484" y="484"/>
                          </a:lnTo>
                          <a:lnTo>
                            <a:pt x="502" y="559"/>
                          </a:lnTo>
                          <a:lnTo>
                            <a:pt x="519" y="628"/>
                          </a:lnTo>
                          <a:lnTo>
                            <a:pt x="557" y="690"/>
                          </a:lnTo>
                          <a:lnTo>
                            <a:pt x="596" y="735"/>
                          </a:lnTo>
                          <a:lnTo>
                            <a:pt x="540" y="775"/>
                          </a:lnTo>
                          <a:lnTo>
                            <a:pt x="497" y="817"/>
                          </a:lnTo>
                          <a:lnTo>
                            <a:pt x="433" y="861"/>
                          </a:lnTo>
                          <a:lnTo>
                            <a:pt x="411" y="831"/>
                          </a:lnTo>
                          <a:lnTo>
                            <a:pt x="399" y="776"/>
                          </a:lnTo>
                          <a:lnTo>
                            <a:pt x="373" y="728"/>
                          </a:lnTo>
                          <a:lnTo>
                            <a:pt x="350" y="673"/>
                          </a:lnTo>
                          <a:lnTo>
                            <a:pt x="329" y="627"/>
                          </a:lnTo>
                          <a:lnTo>
                            <a:pt x="301" y="576"/>
                          </a:lnTo>
                          <a:lnTo>
                            <a:pt x="294" y="531"/>
                          </a:lnTo>
                          <a:lnTo>
                            <a:pt x="288" y="488"/>
                          </a:lnTo>
                          <a:lnTo>
                            <a:pt x="278" y="446"/>
                          </a:lnTo>
                          <a:lnTo>
                            <a:pt x="269" y="392"/>
                          </a:lnTo>
                          <a:lnTo>
                            <a:pt x="240" y="249"/>
                          </a:lnTo>
                          <a:lnTo>
                            <a:pt x="234" y="332"/>
                          </a:lnTo>
                          <a:lnTo>
                            <a:pt x="262" y="464"/>
                          </a:lnTo>
                          <a:lnTo>
                            <a:pt x="266" y="546"/>
                          </a:lnTo>
                          <a:lnTo>
                            <a:pt x="270" y="605"/>
                          </a:lnTo>
                          <a:lnTo>
                            <a:pt x="279" y="656"/>
                          </a:lnTo>
                          <a:lnTo>
                            <a:pt x="288" y="728"/>
                          </a:lnTo>
                          <a:lnTo>
                            <a:pt x="292" y="813"/>
                          </a:lnTo>
                          <a:lnTo>
                            <a:pt x="288" y="885"/>
                          </a:lnTo>
                          <a:lnTo>
                            <a:pt x="275" y="910"/>
                          </a:lnTo>
                          <a:lnTo>
                            <a:pt x="235" y="910"/>
                          </a:lnTo>
                          <a:lnTo>
                            <a:pt x="194" y="907"/>
                          </a:lnTo>
                          <a:lnTo>
                            <a:pt x="146" y="918"/>
                          </a:lnTo>
                          <a:lnTo>
                            <a:pt x="102" y="925"/>
                          </a:lnTo>
                          <a:lnTo>
                            <a:pt x="86" y="916"/>
                          </a:lnTo>
                          <a:lnTo>
                            <a:pt x="80" y="862"/>
                          </a:lnTo>
                          <a:lnTo>
                            <a:pt x="90" y="780"/>
                          </a:lnTo>
                          <a:lnTo>
                            <a:pt x="96" y="694"/>
                          </a:lnTo>
                          <a:lnTo>
                            <a:pt x="102" y="638"/>
                          </a:lnTo>
                          <a:lnTo>
                            <a:pt x="92" y="603"/>
                          </a:lnTo>
                          <a:lnTo>
                            <a:pt x="83" y="566"/>
                          </a:lnTo>
                          <a:lnTo>
                            <a:pt x="70" y="502"/>
                          </a:lnTo>
                          <a:lnTo>
                            <a:pt x="54" y="445"/>
                          </a:lnTo>
                          <a:lnTo>
                            <a:pt x="23" y="359"/>
                          </a:lnTo>
                          <a:lnTo>
                            <a:pt x="11" y="325"/>
                          </a:lnTo>
                          <a:lnTo>
                            <a:pt x="2" y="282"/>
                          </a:lnTo>
                          <a:lnTo>
                            <a:pt x="1" y="253"/>
                          </a:lnTo>
                          <a:lnTo>
                            <a:pt x="0" y="215"/>
                          </a:lnTo>
                          <a:lnTo>
                            <a:pt x="2" y="171"/>
                          </a:lnTo>
                          <a:lnTo>
                            <a:pt x="10" y="120"/>
                          </a:lnTo>
                          <a:lnTo>
                            <a:pt x="23" y="62"/>
                          </a:lnTo>
                          <a:lnTo>
                            <a:pt x="51" y="0"/>
                          </a:lnTo>
                          <a:close/>
                        </a:path>
                      </a:pathLst>
                    </a:custGeom>
                    <a:solidFill>
                      <a:srgbClr val="00A080"/>
                    </a:solidFill>
                    <a:ln w="7938">
                      <a:solidFill>
                        <a:srgbClr val="000000"/>
                      </a:solidFill>
                      <a:prstDash val="solid"/>
                      <a:round/>
                      <a:headEnd/>
                      <a:tailEnd/>
                    </a:ln>
                  </p:spPr>
                  <p:txBody>
                    <a:bodyPr/>
                    <a:lstStyle/>
                    <a:p>
                      <a:endParaRPr lang="en-US"/>
                    </a:p>
                  </p:txBody>
                </p:sp>
                <p:grpSp>
                  <p:nvGrpSpPr>
                    <p:cNvPr id="2211" name="Group 39"/>
                    <p:cNvGrpSpPr>
                      <a:grpSpLocks/>
                    </p:cNvGrpSpPr>
                    <p:nvPr/>
                  </p:nvGrpSpPr>
                  <p:grpSpPr bwMode="auto">
                    <a:xfrm>
                      <a:off x="4767" y="2552"/>
                      <a:ext cx="235" cy="316"/>
                      <a:chOff x="4767" y="2552"/>
                      <a:chExt cx="235" cy="316"/>
                    </a:xfrm>
                  </p:grpSpPr>
                  <p:sp>
                    <p:nvSpPr>
                      <p:cNvPr id="2212" name="Freeform 40"/>
                      <p:cNvSpPr>
                        <a:spLocks/>
                      </p:cNvSpPr>
                      <p:nvPr/>
                    </p:nvSpPr>
                    <p:spPr bwMode="auto">
                      <a:xfrm>
                        <a:off x="4767" y="2552"/>
                        <a:ext cx="222" cy="82"/>
                      </a:xfrm>
                      <a:custGeom>
                        <a:avLst/>
                        <a:gdLst>
                          <a:gd name="T0" fmla="*/ 1 w 444"/>
                          <a:gd name="T1" fmla="*/ 0 h 163"/>
                          <a:gd name="T2" fmla="*/ 7 w 444"/>
                          <a:gd name="T3" fmla="*/ 2 h 163"/>
                          <a:gd name="T4" fmla="*/ 14 w 444"/>
                          <a:gd name="T5" fmla="*/ 5 h 163"/>
                          <a:gd name="T6" fmla="*/ 14 w 444"/>
                          <a:gd name="T7" fmla="*/ 6 h 163"/>
                          <a:gd name="T8" fmla="*/ 13 w 444"/>
                          <a:gd name="T9" fmla="*/ 5 h 163"/>
                          <a:gd name="T10" fmla="*/ 13 w 444"/>
                          <a:gd name="T11" fmla="*/ 5 h 163"/>
                          <a:gd name="T12" fmla="*/ 12 w 444"/>
                          <a:gd name="T13" fmla="*/ 4 h 163"/>
                          <a:gd name="T14" fmla="*/ 11 w 444"/>
                          <a:gd name="T15" fmla="*/ 4 h 163"/>
                          <a:gd name="T16" fmla="*/ 11 w 444"/>
                          <a:gd name="T17" fmla="*/ 4 h 163"/>
                          <a:gd name="T18" fmla="*/ 10 w 444"/>
                          <a:gd name="T19" fmla="*/ 4 h 163"/>
                          <a:gd name="T20" fmla="*/ 9 w 444"/>
                          <a:gd name="T21" fmla="*/ 4 h 163"/>
                          <a:gd name="T22" fmla="*/ 7 w 444"/>
                          <a:gd name="T23" fmla="*/ 4 h 163"/>
                          <a:gd name="T24" fmla="*/ 7 w 444"/>
                          <a:gd name="T25" fmla="*/ 4 h 163"/>
                          <a:gd name="T26" fmla="*/ 7 w 444"/>
                          <a:gd name="T27" fmla="*/ 3 h 163"/>
                          <a:gd name="T28" fmla="*/ 7 w 444"/>
                          <a:gd name="T29" fmla="*/ 2 h 163"/>
                          <a:gd name="T30" fmla="*/ 6 w 444"/>
                          <a:gd name="T31" fmla="*/ 2 h 163"/>
                          <a:gd name="T32" fmla="*/ 5 w 444"/>
                          <a:gd name="T33" fmla="*/ 2 h 163"/>
                          <a:gd name="T34" fmla="*/ 5 w 444"/>
                          <a:gd name="T35" fmla="*/ 2 h 163"/>
                          <a:gd name="T36" fmla="*/ 3 w 444"/>
                          <a:gd name="T37" fmla="*/ 2 h 163"/>
                          <a:gd name="T38" fmla="*/ 3 w 444"/>
                          <a:gd name="T39" fmla="*/ 2 h 163"/>
                          <a:gd name="T40" fmla="*/ 2 w 444"/>
                          <a:gd name="T41" fmla="*/ 2 h 163"/>
                          <a:gd name="T42" fmla="*/ 1 w 444"/>
                          <a:gd name="T43" fmla="*/ 2 h 163"/>
                          <a:gd name="T44" fmla="*/ 0 w 444"/>
                          <a:gd name="T45" fmla="*/ 2 h 163"/>
                          <a:gd name="T46" fmla="*/ 1 w 444"/>
                          <a:gd name="T47" fmla="*/ 2 h 163"/>
                          <a:gd name="T48" fmla="*/ 1 w 444"/>
                          <a:gd name="T49" fmla="*/ 1 h 163"/>
                          <a:gd name="T50" fmla="*/ 1 w 444"/>
                          <a:gd name="T51" fmla="*/ 0 h 1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163"/>
                          <a:gd name="T80" fmla="*/ 444 w 444"/>
                          <a:gd name="T81" fmla="*/ 163 h 1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163">
                            <a:moveTo>
                              <a:pt x="18" y="0"/>
                            </a:moveTo>
                            <a:lnTo>
                              <a:pt x="214" y="36"/>
                            </a:lnTo>
                            <a:lnTo>
                              <a:pt x="444" y="156"/>
                            </a:lnTo>
                            <a:lnTo>
                              <a:pt x="433" y="163"/>
                            </a:lnTo>
                            <a:lnTo>
                              <a:pt x="406" y="151"/>
                            </a:lnTo>
                            <a:lnTo>
                              <a:pt x="391" y="139"/>
                            </a:lnTo>
                            <a:lnTo>
                              <a:pt x="360" y="128"/>
                            </a:lnTo>
                            <a:lnTo>
                              <a:pt x="338" y="127"/>
                            </a:lnTo>
                            <a:lnTo>
                              <a:pt x="322" y="127"/>
                            </a:lnTo>
                            <a:lnTo>
                              <a:pt x="297" y="124"/>
                            </a:lnTo>
                            <a:lnTo>
                              <a:pt x="268" y="119"/>
                            </a:lnTo>
                            <a:lnTo>
                              <a:pt x="245" y="108"/>
                            </a:lnTo>
                            <a:lnTo>
                              <a:pt x="231" y="98"/>
                            </a:lnTo>
                            <a:lnTo>
                              <a:pt x="220" y="84"/>
                            </a:lnTo>
                            <a:lnTo>
                              <a:pt x="202" y="64"/>
                            </a:lnTo>
                            <a:lnTo>
                              <a:pt x="185" y="59"/>
                            </a:lnTo>
                            <a:lnTo>
                              <a:pt x="158" y="50"/>
                            </a:lnTo>
                            <a:lnTo>
                              <a:pt x="133" y="50"/>
                            </a:lnTo>
                            <a:lnTo>
                              <a:pt x="105" y="55"/>
                            </a:lnTo>
                            <a:lnTo>
                              <a:pt x="81" y="59"/>
                            </a:lnTo>
                            <a:lnTo>
                              <a:pt x="54" y="50"/>
                            </a:lnTo>
                            <a:lnTo>
                              <a:pt x="25" y="49"/>
                            </a:lnTo>
                            <a:lnTo>
                              <a:pt x="0" y="62"/>
                            </a:lnTo>
                            <a:lnTo>
                              <a:pt x="6" y="36"/>
                            </a:lnTo>
                            <a:lnTo>
                              <a:pt x="13" y="18"/>
                            </a:lnTo>
                            <a:lnTo>
                              <a:pt x="18" y="0"/>
                            </a:lnTo>
                            <a:close/>
                          </a:path>
                        </a:pathLst>
                      </a:custGeom>
                      <a:solidFill>
                        <a:srgbClr val="006060"/>
                      </a:solidFill>
                      <a:ln w="7938">
                        <a:solidFill>
                          <a:srgbClr val="000000"/>
                        </a:solidFill>
                        <a:prstDash val="solid"/>
                        <a:round/>
                        <a:headEnd/>
                        <a:tailEnd/>
                      </a:ln>
                    </p:spPr>
                    <p:txBody>
                      <a:bodyPr/>
                      <a:lstStyle/>
                      <a:p>
                        <a:endParaRPr lang="en-US"/>
                      </a:p>
                    </p:txBody>
                  </p:sp>
                  <p:sp>
                    <p:nvSpPr>
                      <p:cNvPr id="2213" name="Freeform 41"/>
                      <p:cNvSpPr>
                        <a:spLocks/>
                      </p:cNvSpPr>
                      <p:nvPr/>
                    </p:nvSpPr>
                    <p:spPr bwMode="auto">
                      <a:xfrm>
                        <a:off x="4805" y="2842"/>
                        <a:ext cx="24" cy="11"/>
                      </a:xfrm>
                      <a:custGeom>
                        <a:avLst/>
                        <a:gdLst>
                          <a:gd name="T0" fmla="*/ 0 w 49"/>
                          <a:gd name="T1" fmla="*/ 0 h 23"/>
                          <a:gd name="T2" fmla="*/ 0 w 49"/>
                          <a:gd name="T3" fmla="*/ 0 h 23"/>
                          <a:gd name="T4" fmla="*/ 1 w 49"/>
                          <a:gd name="T5" fmla="*/ 0 h 23"/>
                          <a:gd name="T6" fmla="*/ 1 w 49"/>
                          <a:gd name="T7" fmla="*/ 0 h 23"/>
                          <a:gd name="T8" fmla="*/ 0 w 49"/>
                          <a:gd name="T9" fmla="*/ 0 h 23"/>
                          <a:gd name="T10" fmla="*/ 0 w 49"/>
                          <a:gd name="T11" fmla="*/ 0 h 23"/>
                          <a:gd name="T12" fmla="*/ 0 60000 65536"/>
                          <a:gd name="T13" fmla="*/ 0 60000 65536"/>
                          <a:gd name="T14" fmla="*/ 0 60000 65536"/>
                          <a:gd name="T15" fmla="*/ 0 60000 65536"/>
                          <a:gd name="T16" fmla="*/ 0 60000 65536"/>
                          <a:gd name="T17" fmla="*/ 0 60000 65536"/>
                          <a:gd name="T18" fmla="*/ 0 w 49"/>
                          <a:gd name="T19" fmla="*/ 0 h 23"/>
                          <a:gd name="T20" fmla="*/ 49 w 4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9" h="23">
                            <a:moveTo>
                              <a:pt x="0" y="23"/>
                            </a:moveTo>
                            <a:lnTo>
                              <a:pt x="25" y="20"/>
                            </a:lnTo>
                            <a:lnTo>
                              <a:pt x="35" y="13"/>
                            </a:lnTo>
                            <a:lnTo>
                              <a:pt x="49" y="0"/>
                            </a:lnTo>
                            <a:lnTo>
                              <a:pt x="24" y="17"/>
                            </a:lnTo>
                            <a:lnTo>
                              <a:pt x="0" y="23"/>
                            </a:lnTo>
                            <a:close/>
                          </a:path>
                        </a:pathLst>
                      </a:custGeom>
                      <a:solidFill>
                        <a:srgbClr val="006060"/>
                      </a:solidFill>
                      <a:ln w="7938">
                        <a:solidFill>
                          <a:srgbClr val="000000"/>
                        </a:solidFill>
                        <a:prstDash val="solid"/>
                        <a:round/>
                        <a:headEnd/>
                        <a:tailEnd/>
                      </a:ln>
                    </p:spPr>
                    <p:txBody>
                      <a:bodyPr/>
                      <a:lstStyle/>
                      <a:p>
                        <a:endParaRPr lang="en-US"/>
                      </a:p>
                    </p:txBody>
                  </p:sp>
                  <p:grpSp>
                    <p:nvGrpSpPr>
                      <p:cNvPr id="2214" name="Group 42"/>
                      <p:cNvGrpSpPr>
                        <a:grpSpLocks/>
                      </p:cNvGrpSpPr>
                      <p:nvPr/>
                    </p:nvGrpSpPr>
                    <p:grpSpPr bwMode="auto">
                      <a:xfrm>
                        <a:off x="4984" y="2792"/>
                        <a:ext cx="18" cy="37"/>
                        <a:chOff x="4984" y="2792"/>
                        <a:chExt cx="18" cy="37"/>
                      </a:xfrm>
                    </p:grpSpPr>
                    <p:sp>
                      <p:nvSpPr>
                        <p:cNvPr id="2216" name="Freeform 43"/>
                        <p:cNvSpPr>
                          <a:spLocks/>
                        </p:cNvSpPr>
                        <p:nvPr/>
                      </p:nvSpPr>
                      <p:spPr bwMode="auto">
                        <a:xfrm>
                          <a:off x="4984" y="2792"/>
                          <a:ext cx="17" cy="22"/>
                        </a:xfrm>
                        <a:custGeom>
                          <a:avLst/>
                          <a:gdLst>
                            <a:gd name="T0" fmla="*/ 1 w 34"/>
                            <a:gd name="T1" fmla="*/ 0 h 45"/>
                            <a:gd name="T2" fmla="*/ 1 w 34"/>
                            <a:gd name="T3" fmla="*/ 1 h 45"/>
                            <a:gd name="T4" fmla="*/ 1 w 34"/>
                            <a:gd name="T5" fmla="*/ 1 h 45"/>
                            <a:gd name="T6" fmla="*/ 0 w 34"/>
                            <a:gd name="T7" fmla="*/ 1 h 45"/>
                            <a:gd name="T8" fmla="*/ 1 w 34"/>
                            <a:gd name="T9" fmla="*/ 0 h 45"/>
                            <a:gd name="T10" fmla="*/ 1 w 34"/>
                            <a:gd name="T11" fmla="*/ 0 h 45"/>
                            <a:gd name="T12" fmla="*/ 0 60000 65536"/>
                            <a:gd name="T13" fmla="*/ 0 60000 65536"/>
                            <a:gd name="T14" fmla="*/ 0 60000 65536"/>
                            <a:gd name="T15" fmla="*/ 0 60000 65536"/>
                            <a:gd name="T16" fmla="*/ 0 60000 65536"/>
                            <a:gd name="T17" fmla="*/ 0 60000 65536"/>
                            <a:gd name="T18" fmla="*/ 0 w 34"/>
                            <a:gd name="T19" fmla="*/ 0 h 45"/>
                            <a:gd name="T20" fmla="*/ 34 w 3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4" h="45">
                              <a:moveTo>
                                <a:pt x="34" y="0"/>
                              </a:moveTo>
                              <a:lnTo>
                                <a:pt x="22" y="34"/>
                              </a:lnTo>
                              <a:lnTo>
                                <a:pt x="14" y="40"/>
                              </a:lnTo>
                              <a:lnTo>
                                <a:pt x="0" y="45"/>
                              </a:lnTo>
                              <a:lnTo>
                                <a:pt x="18" y="30"/>
                              </a:lnTo>
                              <a:lnTo>
                                <a:pt x="34" y="0"/>
                              </a:lnTo>
                              <a:close/>
                            </a:path>
                          </a:pathLst>
                        </a:custGeom>
                        <a:solidFill>
                          <a:srgbClr val="006060"/>
                        </a:solidFill>
                        <a:ln w="7938">
                          <a:solidFill>
                            <a:srgbClr val="000000"/>
                          </a:solidFill>
                          <a:prstDash val="solid"/>
                          <a:round/>
                          <a:headEnd/>
                          <a:tailEnd/>
                        </a:ln>
                      </p:spPr>
                      <p:txBody>
                        <a:bodyPr/>
                        <a:lstStyle/>
                        <a:p>
                          <a:endParaRPr lang="en-US"/>
                        </a:p>
                      </p:txBody>
                    </p:sp>
                    <p:sp>
                      <p:nvSpPr>
                        <p:cNvPr id="2217" name="Freeform 44"/>
                        <p:cNvSpPr>
                          <a:spLocks/>
                        </p:cNvSpPr>
                        <p:nvPr/>
                      </p:nvSpPr>
                      <p:spPr bwMode="auto">
                        <a:xfrm>
                          <a:off x="4989" y="2794"/>
                          <a:ext cx="13" cy="35"/>
                        </a:xfrm>
                        <a:custGeom>
                          <a:avLst/>
                          <a:gdLst>
                            <a:gd name="T0" fmla="*/ 1 w 26"/>
                            <a:gd name="T1" fmla="*/ 0 h 71"/>
                            <a:gd name="T2" fmla="*/ 1 w 26"/>
                            <a:gd name="T3" fmla="*/ 0 h 71"/>
                            <a:gd name="T4" fmla="*/ 1 w 26"/>
                            <a:gd name="T5" fmla="*/ 1 h 71"/>
                            <a:gd name="T6" fmla="*/ 1 w 26"/>
                            <a:gd name="T7" fmla="*/ 1 h 71"/>
                            <a:gd name="T8" fmla="*/ 0 w 26"/>
                            <a:gd name="T9" fmla="*/ 2 h 71"/>
                            <a:gd name="T10" fmla="*/ 1 w 26"/>
                            <a:gd name="T11" fmla="*/ 1 h 71"/>
                            <a:gd name="T12" fmla="*/ 1 w 26"/>
                            <a:gd name="T13" fmla="*/ 1 h 71"/>
                            <a:gd name="T14" fmla="*/ 1 w 26"/>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71"/>
                            <a:gd name="T26" fmla="*/ 26 w 26"/>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71">
                              <a:moveTo>
                                <a:pt x="23" y="0"/>
                              </a:moveTo>
                              <a:lnTo>
                                <a:pt x="22" y="30"/>
                              </a:lnTo>
                              <a:lnTo>
                                <a:pt x="22" y="45"/>
                              </a:lnTo>
                              <a:lnTo>
                                <a:pt x="11" y="61"/>
                              </a:lnTo>
                              <a:lnTo>
                                <a:pt x="0" y="71"/>
                              </a:lnTo>
                              <a:lnTo>
                                <a:pt x="20" y="61"/>
                              </a:lnTo>
                              <a:lnTo>
                                <a:pt x="26" y="41"/>
                              </a:lnTo>
                              <a:lnTo>
                                <a:pt x="23" y="0"/>
                              </a:lnTo>
                              <a:close/>
                            </a:path>
                          </a:pathLst>
                        </a:custGeom>
                        <a:solidFill>
                          <a:srgbClr val="006060"/>
                        </a:solidFill>
                        <a:ln w="7938">
                          <a:solidFill>
                            <a:srgbClr val="000000"/>
                          </a:solidFill>
                          <a:prstDash val="solid"/>
                          <a:round/>
                          <a:headEnd/>
                          <a:tailEnd/>
                        </a:ln>
                      </p:spPr>
                      <p:txBody>
                        <a:bodyPr/>
                        <a:lstStyle/>
                        <a:p>
                          <a:endParaRPr lang="en-US"/>
                        </a:p>
                      </p:txBody>
                    </p:sp>
                  </p:grpSp>
                  <p:sp>
                    <p:nvSpPr>
                      <p:cNvPr id="2215" name="Freeform 45"/>
                      <p:cNvSpPr>
                        <a:spLocks/>
                      </p:cNvSpPr>
                      <p:nvPr/>
                    </p:nvSpPr>
                    <p:spPr bwMode="auto">
                      <a:xfrm>
                        <a:off x="4806" y="2856"/>
                        <a:ext cx="24" cy="12"/>
                      </a:xfrm>
                      <a:custGeom>
                        <a:avLst/>
                        <a:gdLst>
                          <a:gd name="T0" fmla="*/ 0 w 48"/>
                          <a:gd name="T1" fmla="*/ 1 h 22"/>
                          <a:gd name="T2" fmla="*/ 1 w 48"/>
                          <a:gd name="T3" fmla="*/ 1 h 22"/>
                          <a:gd name="T4" fmla="*/ 2 w 48"/>
                          <a:gd name="T5" fmla="*/ 1 h 22"/>
                          <a:gd name="T6" fmla="*/ 2 w 48"/>
                          <a:gd name="T7" fmla="*/ 1 h 22"/>
                          <a:gd name="T8" fmla="*/ 2 w 48"/>
                          <a:gd name="T9" fmla="*/ 1 h 22"/>
                          <a:gd name="T10" fmla="*/ 2 w 48"/>
                          <a:gd name="T11" fmla="*/ 1 h 22"/>
                          <a:gd name="T12" fmla="*/ 2 w 48"/>
                          <a:gd name="T13" fmla="*/ 0 h 22"/>
                          <a:gd name="T14" fmla="*/ 0 w 48"/>
                          <a:gd name="T15" fmla="*/ 1 h 2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2"/>
                          <a:gd name="T26" fmla="*/ 48 w 48"/>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2">
                            <a:moveTo>
                              <a:pt x="0" y="1"/>
                            </a:moveTo>
                            <a:lnTo>
                              <a:pt x="14" y="1"/>
                            </a:lnTo>
                            <a:lnTo>
                              <a:pt x="35" y="4"/>
                            </a:lnTo>
                            <a:lnTo>
                              <a:pt x="44" y="7"/>
                            </a:lnTo>
                            <a:lnTo>
                              <a:pt x="44" y="22"/>
                            </a:lnTo>
                            <a:lnTo>
                              <a:pt x="48" y="4"/>
                            </a:lnTo>
                            <a:lnTo>
                              <a:pt x="41" y="0"/>
                            </a:lnTo>
                            <a:lnTo>
                              <a:pt x="0" y="1"/>
                            </a:lnTo>
                            <a:close/>
                          </a:path>
                        </a:pathLst>
                      </a:custGeom>
                      <a:solidFill>
                        <a:srgbClr val="006060"/>
                      </a:solidFill>
                      <a:ln w="7938">
                        <a:solidFill>
                          <a:srgbClr val="000000"/>
                        </a:solidFill>
                        <a:prstDash val="solid"/>
                        <a:round/>
                        <a:headEnd/>
                        <a:tailEnd/>
                      </a:ln>
                    </p:spPr>
                    <p:txBody>
                      <a:bodyPr/>
                      <a:lstStyle/>
                      <a:p>
                        <a:endParaRPr lang="en-US"/>
                      </a:p>
                    </p:txBody>
                  </p:sp>
                </p:grpSp>
              </p:grpSp>
            </p:grpSp>
            <p:grpSp>
              <p:nvGrpSpPr>
                <p:cNvPr id="2183" name="Group 46"/>
                <p:cNvGrpSpPr>
                  <a:grpSpLocks/>
                </p:cNvGrpSpPr>
                <p:nvPr/>
              </p:nvGrpSpPr>
              <p:grpSpPr bwMode="auto">
                <a:xfrm>
                  <a:off x="4590" y="2114"/>
                  <a:ext cx="465" cy="520"/>
                  <a:chOff x="4590" y="2114"/>
                  <a:chExt cx="465" cy="520"/>
                </a:xfrm>
              </p:grpSpPr>
              <p:grpSp>
                <p:nvGrpSpPr>
                  <p:cNvPr id="2184" name="Group 47"/>
                  <p:cNvGrpSpPr>
                    <a:grpSpLocks/>
                  </p:cNvGrpSpPr>
                  <p:nvPr/>
                </p:nvGrpSpPr>
                <p:grpSpPr bwMode="auto">
                  <a:xfrm>
                    <a:off x="4590" y="2114"/>
                    <a:ext cx="140" cy="179"/>
                    <a:chOff x="4590" y="2114"/>
                    <a:chExt cx="140" cy="179"/>
                  </a:xfrm>
                </p:grpSpPr>
                <p:sp>
                  <p:nvSpPr>
                    <p:cNvPr id="2202" name="Freeform 48"/>
                    <p:cNvSpPr>
                      <a:spLocks/>
                    </p:cNvSpPr>
                    <p:nvPr/>
                  </p:nvSpPr>
                  <p:spPr bwMode="auto">
                    <a:xfrm>
                      <a:off x="4590" y="2114"/>
                      <a:ext cx="140" cy="179"/>
                    </a:xfrm>
                    <a:custGeom>
                      <a:avLst/>
                      <a:gdLst>
                        <a:gd name="T0" fmla="*/ 1 w 279"/>
                        <a:gd name="T1" fmla="*/ 1 h 358"/>
                        <a:gd name="T2" fmla="*/ 3 w 279"/>
                        <a:gd name="T3" fmla="*/ 1 h 358"/>
                        <a:gd name="T4" fmla="*/ 4 w 279"/>
                        <a:gd name="T5" fmla="*/ 1 h 358"/>
                        <a:gd name="T6" fmla="*/ 5 w 279"/>
                        <a:gd name="T7" fmla="*/ 3 h 358"/>
                        <a:gd name="T8" fmla="*/ 6 w 279"/>
                        <a:gd name="T9" fmla="*/ 3 h 358"/>
                        <a:gd name="T10" fmla="*/ 7 w 279"/>
                        <a:gd name="T11" fmla="*/ 3 h 358"/>
                        <a:gd name="T12" fmla="*/ 7 w 279"/>
                        <a:gd name="T13" fmla="*/ 3 h 358"/>
                        <a:gd name="T14" fmla="*/ 8 w 279"/>
                        <a:gd name="T15" fmla="*/ 5 h 358"/>
                        <a:gd name="T16" fmla="*/ 8 w 279"/>
                        <a:gd name="T17" fmla="*/ 5 h 358"/>
                        <a:gd name="T18" fmla="*/ 9 w 279"/>
                        <a:gd name="T19" fmla="*/ 6 h 358"/>
                        <a:gd name="T20" fmla="*/ 9 w 279"/>
                        <a:gd name="T21" fmla="*/ 6 h 358"/>
                        <a:gd name="T22" fmla="*/ 8 w 279"/>
                        <a:gd name="T23" fmla="*/ 7 h 358"/>
                        <a:gd name="T24" fmla="*/ 8 w 279"/>
                        <a:gd name="T25" fmla="*/ 9 h 358"/>
                        <a:gd name="T26" fmla="*/ 8 w 279"/>
                        <a:gd name="T27" fmla="*/ 10 h 358"/>
                        <a:gd name="T28" fmla="*/ 7 w 279"/>
                        <a:gd name="T29" fmla="*/ 11 h 358"/>
                        <a:gd name="T30" fmla="*/ 6 w 279"/>
                        <a:gd name="T31" fmla="*/ 11 h 358"/>
                        <a:gd name="T32" fmla="*/ 5 w 279"/>
                        <a:gd name="T33" fmla="*/ 11 h 358"/>
                        <a:gd name="T34" fmla="*/ 4 w 279"/>
                        <a:gd name="T35" fmla="*/ 11 h 358"/>
                        <a:gd name="T36" fmla="*/ 3 w 279"/>
                        <a:gd name="T37" fmla="*/ 10 h 358"/>
                        <a:gd name="T38" fmla="*/ 2 w 279"/>
                        <a:gd name="T39" fmla="*/ 10 h 358"/>
                        <a:gd name="T40" fmla="*/ 2 w 279"/>
                        <a:gd name="T41" fmla="*/ 9 h 358"/>
                        <a:gd name="T42" fmla="*/ 2 w 279"/>
                        <a:gd name="T43" fmla="*/ 9 h 358"/>
                        <a:gd name="T44" fmla="*/ 2 w 279"/>
                        <a:gd name="T45" fmla="*/ 7 h 358"/>
                        <a:gd name="T46" fmla="*/ 2 w 279"/>
                        <a:gd name="T47" fmla="*/ 7 h 358"/>
                        <a:gd name="T48" fmla="*/ 2 w 279"/>
                        <a:gd name="T49" fmla="*/ 6 h 358"/>
                        <a:gd name="T50" fmla="*/ 2 w 279"/>
                        <a:gd name="T51" fmla="*/ 6 h 358"/>
                        <a:gd name="T52" fmla="*/ 3 w 279"/>
                        <a:gd name="T53" fmla="*/ 6 h 358"/>
                        <a:gd name="T54" fmla="*/ 3 w 279"/>
                        <a:gd name="T55" fmla="*/ 6 h 358"/>
                        <a:gd name="T56" fmla="*/ 3 w 279"/>
                        <a:gd name="T57" fmla="*/ 6 h 358"/>
                        <a:gd name="T58" fmla="*/ 3 w 279"/>
                        <a:gd name="T59" fmla="*/ 6 h 358"/>
                        <a:gd name="T60" fmla="*/ 4 w 279"/>
                        <a:gd name="T61" fmla="*/ 6 h 358"/>
                        <a:gd name="T62" fmla="*/ 4 w 279"/>
                        <a:gd name="T63" fmla="*/ 5 h 358"/>
                        <a:gd name="T64" fmla="*/ 4 w 279"/>
                        <a:gd name="T65" fmla="*/ 5 h 358"/>
                        <a:gd name="T66" fmla="*/ 3 w 279"/>
                        <a:gd name="T67" fmla="*/ 3 h 358"/>
                        <a:gd name="T68" fmla="*/ 2 w 279"/>
                        <a:gd name="T69" fmla="*/ 3 h 358"/>
                        <a:gd name="T70" fmla="*/ 1 w 279"/>
                        <a:gd name="T71" fmla="*/ 3 h 358"/>
                        <a:gd name="T72" fmla="*/ 1 w 279"/>
                        <a:gd name="T73" fmla="*/ 1 h 358"/>
                        <a:gd name="T74" fmla="*/ 0 w 279"/>
                        <a:gd name="T75" fmla="*/ 1 h 358"/>
                        <a:gd name="T76" fmla="*/ 0 w 279"/>
                        <a:gd name="T77" fmla="*/ 1 h 358"/>
                        <a:gd name="T78" fmla="*/ 1 w 279"/>
                        <a:gd name="T79" fmla="*/ 1 h 358"/>
                        <a:gd name="T80" fmla="*/ 1 w 279"/>
                        <a:gd name="T81" fmla="*/ 0 h 358"/>
                        <a:gd name="T82" fmla="*/ 1 w 279"/>
                        <a:gd name="T83" fmla="*/ 1 h 3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9"/>
                        <a:gd name="T127" fmla="*/ 0 h 358"/>
                        <a:gd name="T128" fmla="*/ 279 w 279"/>
                        <a:gd name="T129" fmla="*/ 358 h 3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9" h="358">
                          <a:moveTo>
                            <a:pt x="23" y="3"/>
                          </a:moveTo>
                          <a:lnTo>
                            <a:pt x="79" y="38"/>
                          </a:lnTo>
                          <a:lnTo>
                            <a:pt x="111" y="62"/>
                          </a:lnTo>
                          <a:lnTo>
                            <a:pt x="155" y="102"/>
                          </a:lnTo>
                          <a:lnTo>
                            <a:pt x="178" y="99"/>
                          </a:lnTo>
                          <a:lnTo>
                            <a:pt x="203" y="103"/>
                          </a:lnTo>
                          <a:lnTo>
                            <a:pt x="219" y="114"/>
                          </a:lnTo>
                          <a:lnTo>
                            <a:pt x="234" y="133"/>
                          </a:lnTo>
                          <a:lnTo>
                            <a:pt x="252" y="155"/>
                          </a:lnTo>
                          <a:lnTo>
                            <a:pt x="274" y="172"/>
                          </a:lnTo>
                          <a:lnTo>
                            <a:pt x="279" y="199"/>
                          </a:lnTo>
                          <a:lnTo>
                            <a:pt x="253" y="240"/>
                          </a:lnTo>
                          <a:lnTo>
                            <a:pt x="246" y="278"/>
                          </a:lnTo>
                          <a:lnTo>
                            <a:pt x="228" y="316"/>
                          </a:lnTo>
                          <a:lnTo>
                            <a:pt x="206" y="341"/>
                          </a:lnTo>
                          <a:lnTo>
                            <a:pt x="184" y="358"/>
                          </a:lnTo>
                          <a:lnTo>
                            <a:pt x="158" y="358"/>
                          </a:lnTo>
                          <a:lnTo>
                            <a:pt x="108" y="338"/>
                          </a:lnTo>
                          <a:lnTo>
                            <a:pt x="76" y="317"/>
                          </a:lnTo>
                          <a:lnTo>
                            <a:pt x="54" y="295"/>
                          </a:lnTo>
                          <a:lnTo>
                            <a:pt x="41" y="275"/>
                          </a:lnTo>
                          <a:lnTo>
                            <a:pt x="36" y="257"/>
                          </a:lnTo>
                          <a:lnTo>
                            <a:pt x="41" y="243"/>
                          </a:lnTo>
                          <a:lnTo>
                            <a:pt x="49" y="234"/>
                          </a:lnTo>
                          <a:lnTo>
                            <a:pt x="51" y="221"/>
                          </a:lnTo>
                          <a:lnTo>
                            <a:pt x="57" y="209"/>
                          </a:lnTo>
                          <a:lnTo>
                            <a:pt x="67" y="204"/>
                          </a:lnTo>
                          <a:lnTo>
                            <a:pt x="79" y="203"/>
                          </a:lnTo>
                          <a:lnTo>
                            <a:pt x="79" y="186"/>
                          </a:lnTo>
                          <a:lnTo>
                            <a:pt x="88" y="171"/>
                          </a:lnTo>
                          <a:lnTo>
                            <a:pt x="98" y="164"/>
                          </a:lnTo>
                          <a:lnTo>
                            <a:pt x="123" y="152"/>
                          </a:lnTo>
                          <a:lnTo>
                            <a:pt x="105" y="144"/>
                          </a:lnTo>
                          <a:lnTo>
                            <a:pt x="80" y="123"/>
                          </a:lnTo>
                          <a:lnTo>
                            <a:pt x="55" y="99"/>
                          </a:lnTo>
                          <a:lnTo>
                            <a:pt x="29" y="70"/>
                          </a:lnTo>
                          <a:lnTo>
                            <a:pt x="4" y="37"/>
                          </a:lnTo>
                          <a:lnTo>
                            <a:pt x="0" y="24"/>
                          </a:lnTo>
                          <a:lnTo>
                            <a:pt x="0" y="11"/>
                          </a:lnTo>
                          <a:lnTo>
                            <a:pt x="4" y="4"/>
                          </a:lnTo>
                          <a:lnTo>
                            <a:pt x="14" y="0"/>
                          </a:lnTo>
                          <a:lnTo>
                            <a:pt x="23" y="3"/>
                          </a:lnTo>
                          <a:close/>
                        </a:path>
                      </a:pathLst>
                    </a:custGeom>
                    <a:solidFill>
                      <a:srgbClr val="E0A080"/>
                    </a:solidFill>
                    <a:ln w="7938">
                      <a:solidFill>
                        <a:srgbClr val="000000"/>
                      </a:solidFill>
                      <a:prstDash val="solid"/>
                      <a:round/>
                      <a:headEnd/>
                      <a:tailEnd/>
                    </a:ln>
                  </p:spPr>
                  <p:txBody>
                    <a:bodyPr/>
                    <a:lstStyle/>
                    <a:p>
                      <a:endParaRPr lang="en-US"/>
                    </a:p>
                  </p:txBody>
                </p:sp>
                <p:grpSp>
                  <p:nvGrpSpPr>
                    <p:cNvPr id="2203" name="Group 49"/>
                    <p:cNvGrpSpPr>
                      <a:grpSpLocks/>
                    </p:cNvGrpSpPr>
                    <p:nvPr/>
                  </p:nvGrpSpPr>
                  <p:grpSpPr bwMode="auto">
                    <a:xfrm>
                      <a:off x="4613" y="2163"/>
                      <a:ext cx="90" cy="77"/>
                      <a:chOff x="4613" y="2163"/>
                      <a:chExt cx="90" cy="77"/>
                    </a:xfrm>
                  </p:grpSpPr>
                  <p:sp>
                    <p:nvSpPr>
                      <p:cNvPr id="2204" name="Freeform 50"/>
                      <p:cNvSpPr>
                        <a:spLocks/>
                      </p:cNvSpPr>
                      <p:nvPr/>
                    </p:nvSpPr>
                    <p:spPr bwMode="auto">
                      <a:xfrm>
                        <a:off x="4613" y="2232"/>
                        <a:ext cx="16" cy="8"/>
                      </a:xfrm>
                      <a:custGeom>
                        <a:avLst/>
                        <a:gdLst>
                          <a:gd name="T0" fmla="*/ 0 w 34"/>
                          <a:gd name="T1" fmla="*/ 0 h 17"/>
                          <a:gd name="T2" fmla="*/ 0 w 34"/>
                          <a:gd name="T3" fmla="*/ 0 h 17"/>
                          <a:gd name="T4" fmla="*/ 0 w 34"/>
                          <a:gd name="T5" fmla="*/ 0 h 17"/>
                          <a:gd name="T6" fmla="*/ 1 w 34"/>
                          <a:gd name="T7" fmla="*/ 0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0"/>
                            </a:moveTo>
                            <a:lnTo>
                              <a:pt x="13" y="2"/>
                            </a:lnTo>
                            <a:lnTo>
                              <a:pt x="25" y="8"/>
                            </a:lnTo>
                            <a:lnTo>
                              <a:pt x="34" y="17"/>
                            </a:lnTo>
                          </a:path>
                        </a:pathLst>
                      </a:custGeom>
                      <a:noFill/>
                      <a:ln w="7938">
                        <a:solidFill>
                          <a:srgbClr val="000000"/>
                        </a:solidFill>
                        <a:prstDash val="solid"/>
                        <a:round/>
                        <a:headEnd/>
                        <a:tailEnd/>
                      </a:ln>
                    </p:spPr>
                    <p:txBody>
                      <a:bodyPr/>
                      <a:lstStyle/>
                      <a:p>
                        <a:endParaRPr lang="en-US"/>
                      </a:p>
                    </p:txBody>
                  </p:sp>
                  <p:sp>
                    <p:nvSpPr>
                      <p:cNvPr id="2205" name="Freeform 51"/>
                      <p:cNvSpPr>
                        <a:spLocks/>
                      </p:cNvSpPr>
                      <p:nvPr/>
                    </p:nvSpPr>
                    <p:spPr bwMode="auto">
                      <a:xfrm>
                        <a:off x="4627" y="2213"/>
                        <a:ext cx="15" cy="12"/>
                      </a:xfrm>
                      <a:custGeom>
                        <a:avLst/>
                        <a:gdLst>
                          <a:gd name="T0" fmla="*/ 0 w 30"/>
                          <a:gd name="T1" fmla="*/ 0 h 26"/>
                          <a:gd name="T2" fmla="*/ 1 w 30"/>
                          <a:gd name="T3" fmla="*/ 0 h 26"/>
                          <a:gd name="T4" fmla="*/ 1 w 30"/>
                          <a:gd name="T5" fmla="*/ 0 h 26"/>
                          <a:gd name="T6" fmla="*/ 1 w 30"/>
                          <a:gd name="T7" fmla="*/ 0 h 26"/>
                          <a:gd name="T8" fmla="*/ 1 w 30"/>
                          <a:gd name="T9" fmla="*/ 0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0" y="0"/>
                            </a:moveTo>
                            <a:lnTo>
                              <a:pt x="11" y="3"/>
                            </a:lnTo>
                            <a:lnTo>
                              <a:pt x="21" y="7"/>
                            </a:lnTo>
                            <a:lnTo>
                              <a:pt x="27" y="16"/>
                            </a:lnTo>
                            <a:lnTo>
                              <a:pt x="30" y="26"/>
                            </a:lnTo>
                          </a:path>
                        </a:pathLst>
                      </a:custGeom>
                      <a:noFill/>
                      <a:ln w="7938">
                        <a:solidFill>
                          <a:srgbClr val="000000"/>
                        </a:solidFill>
                        <a:prstDash val="solid"/>
                        <a:round/>
                        <a:headEnd/>
                        <a:tailEnd/>
                      </a:ln>
                    </p:spPr>
                    <p:txBody>
                      <a:bodyPr/>
                      <a:lstStyle/>
                      <a:p>
                        <a:endParaRPr lang="en-US"/>
                      </a:p>
                    </p:txBody>
                  </p:sp>
                  <p:sp>
                    <p:nvSpPr>
                      <p:cNvPr id="2206" name="Freeform 52"/>
                      <p:cNvSpPr>
                        <a:spLocks/>
                      </p:cNvSpPr>
                      <p:nvPr/>
                    </p:nvSpPr>
                    <p:spPr bwMode="auto">
                      <a:xfrm>
                        <a:off x="4641" y="2194"/>
                        <a:ext cx="18" cy="12"/>
                      </a:xfrm>
                      <a:custGeom>
                        <a:avLst/>
                        <a:gdLst>
                          <a:gd name="T0" fmla="*/ 0 w 35"/>
                          <a:gd name="T1" fmla="*/ 0 h 26"/>
                          <a:gd name="T2" fmla="*/ 1 w 35"/>
                          <a:gd name="T3" fmla="*/ 0 h 26"/>
                          <a:gd name="T4" fmla="*/ 1 w 35"/>
                          <a:gd name="T5" fmla="*/ 0 h 26"/>
                          <a:gd name="T6" fmla="*/ 2 w 35"/>
                          <a:gd name="T7" fmla="*/ 0 h 26"/>
                          <a:gd name="T8" fmla="*/ 0 60000 65536"/>
                          <a:gd name="T9" fmla="*/ 0 60000 65536"/>
                          <a:gd name="T10" fmla="*/ 0 60000 65536"/>
                          <a:gd name="T11" fmla="*/ 0 60000 65536"/>
                          <a:gd name="T12" fmla="*/ 0 w 35"/>
                          <a:gd name="T13" fmla="*/ 0 h 26"/>
                          <a:gd name="T14" fmla="*/ 35 w 35"/>
                          <a:gd name="T15" fmla="*/ 26 h 26"/>
                        </a:gdLst>
                        <a:ahLst/>
                        <a:cxnLst>
                          <a:cxn ang="T8">
                            <a:pos x="T0" y="T1"/>
                          </a:cxn>
                          <a:cxn ang="T9">
                            <a:pos x="T2" y="T3"/>
                          </a:cxn>
                          <a:cxn ang="T10">
                            <a:pos x="T4" y="T5"/>
                          </a:cxn>
                          <a:cxn ang="T11">
                            <a:pos x="T6" y="T7"/>
                          </a:cxn>
                        </a:cxnLst>
                        <a:rect l="T12" t="T13" r="T14" b="T15"/>
                        <a:pathLst>
                          <a:path w="35" h="26">
                            <a:moveTo>
                              <a:pt x="0" y="0"/>
                            </a:moveTo>
                            <a:lnTo>
                              <a:pt x="13" y="3"/>
                            </a:lnTo>
                            <a:lnTo>
                              <a:pt x="28" y="12"/>
                            </a:lnTo>
                            <a:lnTo>
                              <a:pt x="35" y="26"/>
                            </a:lnTo>
                          </a:path>
                        </a:pathLst>
                      </a:custGeom>
                      <a:noFill/>
                      <a:ln w="7938">
                        <a:solidFill>
                          <a:srgbClr val="000000"/>
                        </a:solidFill>
                        <a:prstDash val="solid"/>
                        <a:round/>
                        <a:headEnd/>
                        <a:tailEnd/>
                      </a:ln>
                    </p:spPr>
                    <p:txBody>
                      <a:bodyPr/>
                      <a:lstStyle/>
                      <a:p>
                        <a:endParaRPr lang="en-US"/>
                      </a:p>
                    </p:txBody>
                  </p:sp>
                  <p:sp>
                    <p:nvSpPr>
                      <p:cNvPr id="2207" name="Freeform 53"/>
                      <p:cNvSpPr>
                        <a:spLocks/>
                      </p:cNvSpPr>
                      <p:nvPr/>
                    </p:nvSpPr>
                    <p:spPr bwMode="auto">
                      <a:xfrm>
                        <a:off x="4666" y="2163"/>
                        <a:ext cx="37" cy="26"/>
                      </a:xfrm>
                      <a:custGeom>
                        <a:avLst/>
                        <a:gdLst>
                          <a:gd name="T0" fmla="*/ 0 w 75"/>
                          <a:gd name="T1" fmla="*/ 0 h 52"/>
                          <a:gd name="T2" fmla="*/ 0 w 75"/>
                          <a:gd name="T3" fmla="*/ 1 h 52"/>
                          <a:gd name="T4" fmla="*/ 1 w 75"/>
                          <a:gd name="T5" fmla="*/ 1 h 52"/>
                          <a:gd name="T6" fmla="*/ 1 w 75"/>
                          <a:gd name="T7" fmla="*/ 1 h 52"/>
                          <a:gd name="T8" fmla="*/ 1 w 75"/>
                          <a:gd name="T9" fmla="*/ 2 h 52"/>
                          <a:gd name="T10" fmla="*/ 2 w 75"/>
                          <a:gd name="T11" fmla="*/ 2 h 52"/>
                          <a:gd name="T12" fmla="*/ 0 60000 65536"/>
                          <a:gd name="T13" fmla="*/ 0 60000 65536"/>
                          <a:gd name="T14" fmla="*/ 0 60000 65536"/>
                          <a:gd name="T15" fmla="*/ 0 60000 65536"/>
                          <a:gd name="T16" fmla="*/ 0 60000 65536"/>
                          <a:gd name="T17" fmla="*/ 0 60000 65536"/>
                          <a:gd name="T18" fmla="*/ 0 w 75"/>
                          <a:gd name="T19" fmla="*/ 0 h 52"/>
                          <a:gd name="T20" fmla="*/ 75 w 7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75" h="52">
                            <a:moveTo>
                              <a:pt x="0" y="0"/>
                            </a:moveTo>
                            <a:lnTo>
                              <a:pt x="19" y="6"/>
                            </a:lnTo>
                            <a:lnTo>
                              <a:pt x="35" y="13"/>
                            </a:lnTo>
                            <a:lnTo>
                              <a:pt x="48" y="27"/>
                            </a:lnTo>
                            <a:lnTo>
                              <a:pt x="57" y="44"/>
                            </a:lnTo>
                            <a:lnTo>
                              <a:pt x="75" y="52"/>
                            </a:lnTo>
                          </a:path>
                        </a:pathLst>
                      </a:custGeom>
                      <a:noFill/>
                      <a:ln w="7938">
                        <a:solidFill>
                          <a:srgbClr val="000000"/>
                        </a:solidFill>
                        <a:prstDash val="solid"/>
                        <a:round/>
                        <a:headEnd/>
                        <a:tailEnd/>
                      </a:ln>
                    </p:spPr>
                    <p:txBody>
                      <a:bodyPr/>
                      <a:lstStyle/>
                      <a:p>
                        <a:endParaRPr lang="en-US"/>
                      </a:p>
                    </p:txBody>
                  </p:sp>
                </p:grpSp>
              </p:grpSp>
              <p:grpSp>
                <p:nvGrpSpPr>
                  <p:cNvPr id="2185" name="Group 54"/>
                  <p:cNvGrpSpPr>
                    <a:grpSpLocks/>
                  </p:cNvGrpSpPr>
                  <p:nvPr/>
                </p:nvGrpSpPr>
                <p:grpSpPr bwMode="auto">
                  <a:xfrm>
                    <a:off x="4682" y="2211"/>
                    <a:ext cx="373" cy="423"/>
                    <a:chOff x="4682" y="2211"/>
                    <a:chExt cx="373" cy="423"/>
                  </a:xfrm>
                </p:grpSpPr>
                <p:grpSp>
                  <p:nvGrpSpPr>
                    <p:cNvPr id="2186" name="Group 55"/>
                    <p:cNvGrpSpPr>
                      <a:grpSpLocks/>
                    </p:cNvGrpSpPr>
                    <p:nvPr/>
                  </p:nvGrpSpPr>
                  <p:grpSpPr bwMode="auto">
                    <a:xfrm>
                      <a:off x="4682" y="2211"/>
                      <a:ext cx="370" cy="122"/>
                      <a:chOff x="4682" y="2211"/>
                      <a:chExt cx="370" cy="122"/>
                    </a:xfrm>
                  </p:grpSpPr>
                  <p:grpSp>
                    <p:nvGrpSpPr>
                      <p:cNvPr id="2195" name="Group 56"/>
                      <p:cNvGrpSpPr>
                        <a:grpSpLocks/>
                      </p:cNvGrpSpPr>
                      <p:nvPr/>
                    </p:nvGrpSpPr>
                    <p:grpSpPr bwMode="auto">
                      <a:xfrm>
                        <a:off x="4889" y="2251"/>
                        <a:ext cx="163" cy="82"/>
                        <a:chOff x="4889" y="2251"/>
                        <a:chExt cx="163" cy="82"/>
                      </a:xfrm>
                    </p:grpSpPr>
                    <p:sp>
                      <p:nvSpPr>
                        <p:cNvPr id="2199" name="Freeform 57"/>
                        <p:cNvSpPr>
                          <a:spLocks/>
                        </p:cNvSpPr>
                        <p:nvPr/>
                      </p:nvSpPr>
                      <p:spPr bwMode="auto">
                        <a:xfrm>
                          <a:off x="4905" y="2251"/>
                          <a:ext cx="147" cy="82"/>
                        </a:xfrm>
                        <a:custGeom>
                          <a:avLst/>
                          <a:gdLst>
                            <a:gd name="T0" fmla="*/ 0 w 295"/>
                            <a:gd name="T1" fmla="*/ 5 h 165"/>
                            <a:gd name="T2" fmla="*/ 0 w 295"/>
                            <a:gd name="T3" fmla="*/ 1 h 165"/>
                            <a:gd name="T4" fmla="*/ 3 w 295"/>
                            <a:gd name="T5" fmla="*/ 0 h 165"/>
                            <a:gd name="T6" fmla="*/ 6 w 295"/>
                            <a:gd name="T7" fmla="*/ 0 h 165"/>
                            <a:gd name="T8" fmla="*/ 9 w 295"/>
                            <a:gd name="T9" fmla="*/ 0 h 165"/>
                            <a:gd name="T10" fmla="*/ 7 w 295"/>
                            <a:gd name="T11" fmla="*/ 4 h 165"/>
                            <a:gd name="T12" fmla="*/ 4 w 295"/>
                            <a:gd name="T13" fmla="*/ 4 h 165"/>
                            <a:gd name="T14" fmla="*/ 0 w 295"/>
                            <a:gd name="T15" fmla="*/ 5 h 165"/>
                            <a:gd name="T16" fmla="*/ 0 60000 65536"/>
                            <a:gd name="T17" fmla="*/ 0 60000 65536"/>
                            <a:gd name="T18" fmla="*/ 0 60000 65536"/>
                            <a:gd name="T19" fmla="*/ 0 60000 65536"/>
                            <a:gd name="T20" fmla="*/ 0 60000 65536"/>
                            <a:gd name="T21" fmla="*/ 0 60000 65536"/>
                            <a:gd name="T22" fmla="*/ 0 60000 65536"/>
                            <a:gd name="T23" fmla="*/ 0 60000 65536"/>
                            <a:gd name="T24" fmla="*/ 0 w 295"/>
                            <a:gd name="T25" fmla="*/ 0 h 165"/>
                            <a:gd name="T26" fmla="*/ 295 w 29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 h="165">
                              <a:moveTo>
                                <a:pt x="0" y="165"/>
                              </a:moveTo>
                              <a:lnTo>
                                <a:pt x="27" y="50"/>
                              </a:lnTo>
                              <a:lnTo>
                                <a:pt x="101" y="28"/>
                              </a:lnTo>
                              <a:lnTo>
                                <a:pt x="194" y="9"/>
                              </a:lnTo>
                              <a:lnTo>
                                <a:pt x="295" y="0"/>
                              </a:lnTo>
                              <a:lnTo>
                                <a:pt x="229" y="150"/>
                              </a:lnTo>
                              <a:lnTo>
                                <a:pt x="145" y="129"/>
                              </a:lnTo>
                              <a:lnTo>
                                <a:pt x="0" y="165"/>
                              </a:lnTo>
                              <a:close/>
                            </a:path>
                          </a:pathLst>
                        </a:custGeom>
                        <a:solidFill>
                          <a:srgbClr val="E0FFFF"/>
                        </a:solidFill>
                        <a:ln w="7938">
                          <a:solidFill>
                            <a:srgbClr val="000000"/>
                          </a:solidFill>
                          <a:prstDash val="solid"/>
                          <a:round/>
                          <a:headEnd/>
                          <a:tailEnd/>
                        </a:ln>
                      </p:spPr>
                      <p:txBody>
                        <a:bodyPr/>
                        <a:lstStyle/>
                        <a:p>
                          <a:endParaRPr lang="en-US"/>
                        </a:p>
                      </p:txBody>
                    </p:sp>
                    <p:sp>
                      <p:nvSpPr>
                        <p:cNvPr id="2200" name="Freeform 58"/>
                        <p:cNvSpPr>
                          <a:spLocks/>
                        </p:cNvSpPr>
                        <p:nvPr/>
                      </p:nvSpPr>
                      <p:spPr bwMode="auto">
                        <a:xfrm>
                          <a:off x="4889" y="2278"/>
                          <a:ext cx="35" cy="39"/>
                        </a:xfrm>
                        <a:custGeom>
                          <a:avLst/>
                          <a:gdLst>
                            <a:gd name="T0" fmla="*/ 0 w 72"/>
                            <a:gd name="T1" fmla="*/ 1 h 79"/>
                            <a:gd name="T2" fmla="*/ 0 w 72"/>
                            <a:gd name="T3" fmla="*/ 0 h 79"/>
                            <a:gd name="T4" fmla="*/ 1 w 72"/>
                            <a:gd name="T5" fmla="*/ 0 h 79"/>
                            <a:gd name="T6" fmla="*/ 2 w 72"/>
                            <a:gd name="T7" fmla="*/ 1 h 79"/>
                            <a:gd name="T8" fmla="*/ 1 w 72"/>
                            <a:gd name="T9" fmla="*/ 2 h 79"/>
                            <a:gd name="T10" fmla="*/ 0 w 72"/>
                            <a:gd name="T11" fmla="*/ 1 h 79"/>
                            <a:gd name="T12" fmla="*/ 0 60000 65536"/>
                            <a:gd name="T13" fmla="*/ 0 60000 65536"/>
                            <a:gd name="T14" fmla="*/ 0 60000 65536"/>
                            <a:gd name="T15" fmla="*/ 0 60000 65536"/>
                            <a:gd name="T16" fmla="*/ 0 60000 65536"/>
                            <a:gd name="T17" fmla="*/ 0 60000 65536"/>
                            <a:gd name="T18" fmla="*/ 0 w 72"/>
                            <a:gd name="T19" fmla="*/ 0 h 79"/>
                            <a:gd name="T20" fmla="*/ 72 w 72"/>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2" h="79">
                              <a:moveTo>
                                <a:pt x="0" y="52"/>
                              </a:moveTo>
                              <a:lnTo>
                                <a:pt x="13" y="18"/>
                              </a:lnTo>
                              <a:lnTo>
                                <a:pt x="59" y="0"/>
                              </a:lnTo>
                              <a:lnTo>
                                <a:pt x="72" y="52"/>
                              </a:lnTo>
                              <a:lnTo>
                                <a:pt x="46" y="79"/>
                              </a:lnTo>
                              <a:lnTo>
                                <a:pt x="0" y="52"/>
                              </a:lnTo>
                              <a:close/>
                            </a:path>
                          </a:pathLst>
                        </a:custGeom>
                        <a:solidFill>
                          <a:srgbClr val="0000FF"/>
                        </a:solidFill>
                        <a:ln w="7938">
                          <a:solidFill>
                            <a:srgbClr val="000000"/>
                          </a:solidFill>
                          <a:prstDash val="solid"/>
                          <a:round/>
                          <a:headEnd/>
                          <a:tailEnd/>
                        </a:ln>
                      </p:spPr>
                      <p:txBody>
                        <a:bodyPr/>
                        <a:lstStyle/>
                        <a:p>
                          <a:endParaRPr lang="en-US"/>
                        </a:p>
                      </p:txBody>
                    </p:sp>
                    <p:sp>
                      <p:nvSpPr>
                        <p:cNvPr id="2201" name="Freeform 59"/>
                        <p:cNvSpPr>
                          <a:spLocks/>
                        </p:cNvSpPr>
                        <p:nvPr/>
                      </p:nvSpPr>
                      <p:spPr bwMode="auto">
                        <a:xfrm>
                          <a:off x="4918" y="2306"/>
                          <a:ext cx="9" cy="12"/>
                        </a:xfrm>
                        <a:custGeom>
                          <a:avLst/>
                          <a:gdLst>
                            <a:gd name="T0" fmla="*/ 1 w 17"/>
                            <a:gd name="T1" fmla="*/ 0 h 25"/>
                            <a:gd name="T2" fmla="*/ 1 w 17"/>
                            <a:gd name="T3" fmla="*/ 0 h 25"/>
                            <a:gd name="T4" fmla="*/ 0 w 17"/>
                            <a:gd name="T5" fmla="*/ 0 h 25"/>
                            <a:gd name="T6" fmla="*/ 1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1" y="0"/>
                              </a:moveTo>
                              <a:lnTo>
                                <a:pt x="17" y="25"/>
                              </a:lnTo>
                              <a:lnTo>
                                <a:pt x="0" y="12"/>
                              </a:lnTo>
                              <a:lnTo>
                                <a:pt x="11" y="0"/>
                              </a:lnTo>
                              <a:close/>
                            </a:path>
                          </a:pathLst>
                        </a:custGeom>
                        <a:solidFill>
                          <a:srgbClr val="C0FFFF"/>
                        </a:solidFill>
                        <a:ln w="7938">
                          <a:solidFill>
                            <a:srgbClr val="000000"/>
                          </a:solidFill>
                          <a:prstDash val="solid"/>
                          <a:round/>
                          <a:headEnd/>
                          <a:tailEnd/>
                        </a:ln>
                      </p:spPr>
                      <p:txBody>
                        <a:bodyPr/>
                        <a:lstStyle/>
                        <a:p>
                          <a:endParaRPr lang="en-US"/>
                        </a:p>
                      </p:txBody>
                    </p:sp>
                  </p:grpSp>
                  <p:grpSp>
                    <p:nvGrpSpPr>
                      <p:cNvPr id="2196" name="Group 60"/>
                      <p:cNvGrpSpPr>
                        <a:grpSpLocks/>
                      </p:cNvGrpSpPr>
                      <p:nvPr/>
                    </p:nvGrpSpPr>
                    <p:grpSpPr bwMode="auto">
                      <a:xfrm>
                        <a:off x="4682" y="2211"/>
                        <a:ext cx="100" cy="114"/>
                        <a:chOff x="4682" y="2211"/>
                        <a:chExt cx="100" cy="114"/>
                      </a:xfrm>
                    </p:grpSpPr>
                    <p:sp>
                      <p:nvSpPr>
                        <p:cNvPr id="2197" name="Freeform 61"/>
                        <p:cNvSpPr>
                          <a:spLocks/>
                        </p:cNvSpPr>
                        <p:nvPr/>
                      </p:nvSpPr>
                      <p:spPr bwMode="auto">
                        <a:xfrm>
                          <a:off x="4682" y="2211"/>
                          <a:ext cx="100" cy="114"/>
                        </a:xfrm>
                        <a:custGeom>
                          <a:avLst/>
                          <a:gdLst>
                            <a:gd name="T0" fmla="*/ 0 w 199"/>
                            <a:gd name="T1" fmla="*/ 6 h 227"/>
                            <a:gd name="T2" fmla="*/ 2 w 199"/>
                            <a:gd name="T3" fmla="*/ 5 h 227"/>
                            <a:gd name="T4" fmla="*/ 2 w 199"/>
                            <a:gd name="T5" fmla="*/ 3 h 227"/>
                            <a:gd name="T6" fmla="*/ 3 w 199"/>
                            <a:gd name="T7" fmla="*/ 1 h 227"/>
                            <a:gd name="T8" fmla="*/ 4 w 199"/>
                            <a:gd name="T9" fmla="*/ 0 h 227"/>
                            <a:gd name="T10" fmla="*/ 4 w 199"/>
                            <a:gd name="T11" fmla="*/ 1 h 227"/>
                            <a:gd name="T12" fmla="*/ 5 w 199"/>
                            <a:gd name="T13" fmla="*/ 2 h 227"/>
                            <a:gd name="T14" fmla="*/ 7 w 199"/>
                            <a:gd name="T15" fmla="*/ 2 h 227"/>
                            <a:gd name="T16" fmla="*/ 5 w 199"/>
                            <a:gd name="T17" fmla="*/ 4 h 227"/>
                            <a:gd name="T18" fmla="*/ 4 w 199"/>
                            <a:gd name="T19" fmla="*/ 5 h 227"/>
                            <a:gd name="T20" fmla="*/ 4 w 199"/>
                            <a:gd name="T21" fmla="*/ 6 h 227"/>
                            <a:gd name="T22" fmla="*/ 3 w 199"/>
                            <a:gd name="T23" fmla="*/ 7 h 227"/>
                            <a:gd name="T24" fmla="*/ 3 w 199"/>
                            <a:gd name="T25" fmla="*/ 8 h 227"/>
                            <a:gd name="T26" fmla="*/ 2 w 199"/>
                            <a:gd name="T27" fmla="*/ 7 h 227"/>
                            <a:gd name="T28" fmla="*/ 2 w 199"/>
                            <a:gd name="T29" fmla="*/ 6 h 227"/>
                            <a:gd name="T30" fmla="*/ 0 w 199"/>
                            <a:gd name="T31" fmla="*/ 6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227"/>
                            <a:gd name="T50" fmla="*/ 199 w 199"/>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227">
                              <a:moveTo>
                                <a:pt x="0" y="176"/>
                              </a:moveTo>
                              <a:lnTo>
                                <a:pt x="34" y="142"/>
                              </a:lnTo>
                              <a:lnTo>
                                <a:pt x="62" y="94"/>
                              </a:lnTo>
                              <a:lnTo>
                                <a:pt x="82" y="31"/>
                              </a:lnTo>
                              <a:lnTo>
                                <a:pt x="101" y="0"/>
                              </a:lnTo>
                              <a:lnTo>
                                <a:pt x="125" y="16"/>
                              </a:lnTo>
                              <a:lnTo>
                                <a:pt x="160" y="38"/>
                              </a:lnTo>
                              <a:lnTo>
                                <a:pt x="199" y="48"/>
                              </a:lnTo>
                              <a:lnTo>
                                <a:pt x="139" y="108"/>
                              </a:lnTo>
                              <a:lnTo>
                                <a:pt x="122" y="136"/>
                              </a:lnTo>
                              <a:lnTo>
                                <a:pt x="113" y="170"/>
                              </a:lnTo>
                              <a:lnTo>
                                <a:pt x="91" y="196"/>
                              </a:lnTo>
                              <a:lnTo>
                                <a:pt x="81" y="227"/>
                              </a:lnTo>
                              <a:lnTo>
                                <a:pt x="62" y="205"/>
                              </a:lnTo>
                              <a:lnTo>
                                <a:pt x="37" y="187"/>
                              </a:lnTo>
                              <a:lnTo>
                                <a:pt x="0" y="176"/>
                              </a:lnTo>
                              <a:close/>
                            </a:path>
                          </a:pathLst>
                        </a:custGeom>
                        <a:solidFill>
                          <a:srgbClr val="E0FFFF"/>
                        </a:solidFill>
                        <a:ln w="7938">
                          <a:solidFill>
                            <a:srgbClr val="000000"/>
                          </a:solidFill>
                          <a:prstDash val="solid"/>
                          <a:round/>
                          <a:headEnd/>
                          <a:tailEnd/>
                        </a:ln>
                      </p:spPr>
                      <p:txBody>
                        <a:bodyPr/>
                        <a:lstStyle/>
                        <a:p>
                          <a:endParaRPr lang="en-US"/>
                        </a:p>
                      </p:txBody>
                    </p:sp>
                    <p:sp>
                      <p:nvSpPr>
                        <p:cNvPr id="2198" name="Freeform 62"/>
                        <p:cNvSpPr>
                          <a:spLocks/>
                        </p:cNvSpPr>
                        <p:nvPr/>
                      </p:nvSpPr>
                      <p:spPr bwMode="auto">
                        <a:xfrm>
                          <a:off x="4738" y="2226"/>
                          <a:ext cx="12" cy="13"/>
                        </a:xfrm>
                        <a:custGeom>
                          <a:avLst/>
                          <a:gdLst>
                            <a:gd name="T0" fmla="*/ 1 w 23"/>
                            <a:gd name="T1" fmla="*/ 0 h 27"/>
                            <a:gd name="T2" fmla="*/ 0 w 23"/>
                            <a:gd name="T3" fmla="*/ 0 h 27"/>
                            <a:gd name="T4" fmla="*/ 1 w 23"/>
                            <a:gd name="T5" fmla="*/ 0 h 27"/>
                            <a:gd name="T6" fmla="*/ 1 w 23"/>
                            <a:gd name="T7" fmla="*/ 0 h 27"/>
                            <a:gd name="T8" fmla="*/ 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5" y="0"/>
                              </a:moveTo>
                              <a:lnTo>
                                <a:pt x="0" y="20"/>
                              </a:lnTo>
                              <a:lnTo>
                                <a:pt x="10" y="27"/>
                              </a:lnTo>
                              <a:lnTo>
                                <a:pt x="23" y="7"/>
                              </a:lnTo>
                              <a:lnTo>
                                <a:pt x="15" y="0"/>
                              </a:lnTo>
                              <a:close/>
                            </a:path>
                          </a:pathLst>
                        </a:custGeom>
                        <a:solidFill>
                          <a:srgbClr val="C0C0E0"/>
                        </a:solidFill>
                        <a:ln w="7938">
                          <a:solidFill>
                            <a:srgbClr val="000000"/>
                          </a:solidFill>
                          <a:prstDash val="solid"/>
                          <a:round/>
                          <a:headEnd/>
                          <a:tailEnd/>
                        </a:ln>
                      </p:spPr>
                      <p:txBody>
                        <a:bodyPr/>
                        <a:lstStyle/>
                        <a:p>
                          <a:endParaRPr lang="en-US"/>
                        </a:p>
                      </p:txBody>
                    </p:sp>
                  </p:grpSp>
                </p:grpSp>
                <p:grpSp>
                  <p:nvGrpSpPr>
                    <p:cNvPr id="2187" name="Group 63"/>
                    <p:cNvGrpSpPr>
                      <a:grpSpLocks/>
                    </p:cNvGrpSpPr>
                    <p:nvPr/>
                  </p:nvGrpSpPr>
                  <p:grpSpPr bwMode="auto">
                    <a:xfrm>
                      <a:off x="4712" y="2232"/>
                      <a:ext cx="343" cy="402"/>
                      <a:chOff x="4712" y="2232"/>
                      <a:chExt cx="343" cy="402"/>
                    </a:xfrm>
                  </p:grpSpPr>
                  <p:sp>
                    <p:nvSpPr>
                      <p:cNvPr id="2188" name="Freeform 64"/>
                      <p:cNvSpPr>
                        <a:spLocks/>
                      </p:cNvSpPr>
                      <p:nvPr/>
                    </p:nvSpPr>
                    <p:spPr bwMode="auto">
                      <a:xfrm>
                        <a:off x="4712" y="2234"/>
                        <a:ext cx="343" cy="400"/>
                      </a:xfrm>
                      <a:custGeom>
                        <a:avLst/>
                        <a:gdLst>
                          <a:gd name="T0" fmla="*/ 1 w 687"/>
                          <a:gd name="T1" fmla="*/ 7 h 799"/>
                          <a:gd name="T2" fmla="*/ 0 w 687"/>
                          <a:gd name="T3" fmla="*/ 6 h 799"/>
                          <a:gd name="T4" fmla="*/ 0 w 687"/>
                          <a:gd name="T5" fmla="*/ 5 h 799"/>
                          <a:gd name="T6" fmla="*/ 1 w 687"/>
                          <a:gd name="T7" fmla="*/ 4 h 799"/>
                          <a:gd name="T8" fmla="*/ 3 w 687"/>
                          <a:gd name="T9" fmla="*/ 2 h 799"/>
                          <a:gd name="T10" fmla="*/ 4 w 687"/>
                          <a:gd name="T11" fmla="*/ 0 h 799"/>
                          <a:gd name="T12" fmla="*/ 5 w 687"/>
                          <a:gd name="T13" fmla="*/ 1 h 799"/>
                          <a:gd name="T14" fmla="*/ 7 w 687"/>
                          <a:gd name="T15" fmla="*/ 3 h 799"/>
                          <a:gd name="T16" fmla="*/ 8 w 687"/>
                          <a:gd name="T17" fmla="*/ 4 h 799"/>
                          <a:gd name="T18" fmla="*/ 10 w 687"/>
                          <a:gd name="T19" fmla="*/ 4 h 799"/>
                          <a:gd name="T20" fmla="*/ 12 w 687"/>
                          <a:gd name="T21" fmla="*/ 5 h 799"/>
                          <a:gd name="T22" fmla="*/ 13 w 687"/>
                          <a:gd name="T23" fmla="*/ 6 h 799"/>
                          <a:gd name="T24" fmla="*/ 15 w 687"/>
                          <a:gd name="T25" fmla="*/ 5 h 799"/>
                          <a:gd name="T26" fmla="*/ 16 w 687"/>
                          <a:gd name="T27" fmla="*/ 5 h 799"/>
                          <a:gd name="T28" fmla="*/ 18 w 687"/>
                          <a:gd name="T29" fmla="*/ 5 h 799"/>
                          <a:gd name="T30" fmla="*/ 19 w 687"/>
                          <a:gd name="T31" fmla="*/ 5 h 799"/>
                          <a:gd name="T32" fmla="*/ 20 w 687"/>
                          <a:gd name="T33" fmla="*/ 6 h 799"/>
                          <a:gd name="T34" fmla="*/ 21 w 687"/>
                          <a:gd name="T35" fmla="*/ 7 h 799"/>
                          <a:gd name="T36" fmla="*/ 21 w 687"/>
                          <a:gd name="T37" fmla="*/ 7 h 799"/>
                          <a:gd name="T38" fmla="*/ 21 w 687"/>
                          <a:gd name="T39" fmla="*/ 8 h 799"/>
                          <a:gd name="T40" fmla="*/ 20 w 687"/>
                          <a:gd name="T41" fmla="*/ 9 h 799"/>
                          <a:gd name="T42" fmla="*/ 20 w 687"/>
                          <a:gd name="T43" fmla="*/ 11 h 799"/>
                          <a:gd name="T44" fmla="*/ 19 w 687"/>
                          <a:gd name="T45" fmla="*/ 12 h 799"/>
                          <a:gd name="T46" fmla="*/ 19 w 687"/>
                          <a:gd name="T47" fmla="*/ 13 h 799"/>
                          <a:gd name="T48" fmla="*/ 19 w 687"/>
                          <a:gd name="T49" fmla="*/ 15 h 799"/>
                          <a:gd name="T50" fmla="*/ 19 w 687"/>
                          <a:gd name="T51" fmla="*/ 17 h 799"/>
                          <a:gd name="T52" fmla="*/ 19 w 687"/>
                          <a:gd name="T53" fmla="*/ 19 h 799"/>
                          <a:gd name="T54" fmla="*/ 18 w 687"/>
                          <a:gd name="T55" fmla="*/ 20 h 799"/>
                          <a:gd name="T56" fmla="*/ 18 w 687"/>
                          <a:gd name="T57" fmla="*/ 21 h 799"/>
                          <a:gd name="T58" fmla="*/ 17 w 687"/>
                          <a:gd name="T59" fmla="*/ 23 h 799"/>
                          <a:gd name="T60" fmla="*/ 17 w 687"/>
                          <a:gd name="T61" fmla="*/ 25 h 799"/>
                          <a:gd name="T62" fmla="*/ 16 w 687"/>
                          <a:gd name="T63" fmla="*/ 25 h 799"/>
                          <a:gd name="T64" fmla="*/ 14 w 687"/>
                          <a:gd name="T65" fmla="*/ 24 h 799"/>
                          <a:gd name="T66" fmla="*/ 13 w 687"/>
                          <a:gd name="T67" fmla="*/ 24 h 799"/>
                          <a:gd name="T68" fmla="*/ 12 w 687"/>
                          <a:gd name="T69" fmla="*/ 23 h 799"/>
                          <a:gd name="T70" fmla="*/ 10 w 687"/>
                          <a:gd name="T71" fmla="*/ 22 h 799"/>
                          <a:gd name="T72" fmla="*/ 8 w 687"/>
                          <a:gd name="T73" fmla="*/ 21 h 799"/>
                          <a:gd name="T74" fmla="*/ 6 w 687"/>
                          <a:gd name="T75" fmla="*/ 22 h 799"/>
                          <a:gd name="T76" fmla="*/ 4 w 687"/>
                          <a:gd name="T77" fmla="*/ 21 h 799"/>
                          <a:gd name="T78" fmla="*/ 3 w 687"/>
                          <a:gd name="T79" fmla="*/ 20 h 799"/>
                          <a:gd name="T80" fmla="*/ 2 w 687"/>
                          <a:gd name="T81" fmla="*/ 20 h 799"/>
                          <a:gd name="T82" fmla="*/ 1 w 687"/>
                          <a:gd name="T83" fmla="*/ 20 h 799"/>
                          <a:gd name="T84" fmla="*/ 0 w 687"/>
                          <a:gd name="T85" fmla="*/ 19 h 799"/>
                          <a:gd name="T86" fmla="*/ 1 w 687"/>
                          <a:gd name="T87" fmla="*/ 17 h 799"/>
                          <a:gd name="T88" fmla="*/ 2 w 687"/>
                          <a:gd name="T89" fmla="*/ 16 h 799"/>
                          <a:gd name="T90" fmla="*/ 3 w 687"/>
                          <a:gd name="T91" fmla="*/ 14 h 799"/>
                          <a:gd name="T92" fmla="*/ 4 w 687"/>
                          <a:gd name="T93" fmla="*/ 13 h 799"/>
                          <a:gd name="T94" fmla="*/ 5 w 687"/>
                          <a:gd name="T95" fmla="*/ 12 h 799"/>
                          <a:gd name="T96" fmla="*/ 6 w 687"/>
                          <a:gd name="T97" fmla="*/ 11 h 799"/>
                          <a:gd name="T98" fmla="*/ 5 w 687"/>
                          <a:gd name="T99" fmla="*/ 10 h 799"/>
                          <a:gd name="T100" fmla="*/ 4 w 687"/>
                          <a:gd name="T101" fmla="*/ 9 h 799"/>
                          <a:gd name="T102" fmla="*/ 2 w 687"/>
                          <a:gd name="T103" fmla="*/ 8 h 799"/>
                          <a:gd name="T104" fmla="*/ 1 w 687"/>
                          <a:gd name="T105" fmla="*/ 7 h 7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7"/>
                          <a:gd name="T160" fmla="*/ 0 h 799"/>
                          <a:gd name="T161" fmla="*/ 687 w 687"/>
                          <a:gd name="T162" fmla="*/ 799 h 7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7" h="799">
                            <a:moveTo>
                              <a:pt x="53" y="204"/>
                            </a:moveTo>
                            <a:lnTo>
                              <a:pt x="9" y="177"/>
                            </a:lnTo>
                            <a:lnTo>
                              <a:pt x="22" y="148"/>
                            </a:lnTo>
                            <a:lnTo>
                              <a:pt x="50" y="103"/>
                            </a:lnTo>
                            <a:lnTo>
                              <a:pt x="100" y="45"/>
                            </a:lnTo>
                            <a:lnTo>
                              <a:pt x="141" y="0"/>
                            </a:lnTo>
                            <a:lnTo>
                              <a:pt x="176" y="26"/>
                            </a:lnTo>
                            <a:lnTo>
                              <a:pt x="232" y="79"/>
                            </a:lnTo>
                            <a:lnTo>
                              <a:pt x="277" y="104"/>
                            </a:lnTo>
                            <a:lnTo>
                              <a:pt x="337" y="122"/>
                            </a:lnTo>
                            <a:lnTo>
                              <a:pt x="387" y="152"/>
                            </a:lnTo>
                            <a:lnTo>
                              <a:pt x="438" y="182"/>
                            </a:lnTo>
                            <a:lnTo>
                              <a:pt x="491" y="160"/>
                            </a:lnTo>
                            <a:lnTo>
                              <a:pt x="543" y="144"/>
                            </a:lnTo>
                            <a:lnTo>
                              <a:pt x="590" y="139"/>
                            </a:lnTo>
                            <a:lnTo>
                              <a:pt x="631" y="149"/>
                            </a:lnTo>
                            <a:lnTo>
                              <a:pt x="666" y="172"/>
                            </a:lnTo>
                            <a:lnTo>
                              <a:pt x="683" y="196"/>
                            </a:lnTo>
                            <a:lnTo>
                              <a:pt x="687" y="218"/>
                            </a:lnTo>
                            <a:lnTo>
                              <a:pt x="681" y="246"/>
                            </a:lnTo>
                            <a:lnTo>
                              <a:pt x="666" y="282"/>
                            </a:lnTo>
                            <a:lnTo>
                              <a:pt x="649" y="323"/>
                            </a:lnTo>
                            <a:lnTo>
                              <a:pt x="634" y="362"/>
                            </a:lnTo>
                            <a:lnTo>
                              <a:pt x="623" y="407"/>
                            </a:lnTo>
                            <a:lnTo>
                              <a:pt x="625" y="455"/>
                            </a:lnTo>
                            <a:lnTo>
                              <a:pt x="623" y="517"/>
                            </a:lnTo>
                            <a:lnTo>
                              <a:pt x="614" y="583"/>
                            </a:lnTo>
                            <a:lnTo>
                              <a:pt x="596" y="640"/>
                            </a:lnTo>
                            <a:lnTo>
                              <a:pt x="583" y="672"/>
                            </a:lnTo>
                            <a:lnTo>
                              <a:pt x="570" y="719"/>
                            </a:lnTo>
                            <a:lnTo>
                              <a:pt x="563" y="799"/>
                            </a:lnTo>
                            <a:lnTo>
                              <a:pt x="527" y="774"/>
                            </a:lnTo>
                            <a:lnTo>
                              <a:pt x="475" y="751"/>
                            </a:lnTo>
                            <a:lnTo>
                              <a:pt x="434" y="748"/>
                            </a:lnTo>
                            <a:lnTo>
                              <a:pt x="394" y="736"/>
                            </a:lnTo>
                            <a:lnTo>
                              <a:pt x="337" y="693"/>
                            </a:lnTo>
                            <a:lnTo>
                              <a:pt x="259" y="672"/>
                            </a:lnTo>
                            <a:lnTo>
                              <a:pt x="204" y="678"/>
                            </a:lnTo>
                            <a:lnTo>
                              <a:pt x="154" y="662"/>
                            </a:lnTo>
                            <a:lnTo>
                              <a:pt x="116" y="636"/>
                            </a:lnTo>
                            <a:lnTo>
                              <a:pt x="91" y="623"/>
                            </a:lnTo>
                            <a:lnTo>
                              <a:pt x="47" y="610"/>
                            </a:lnTo>
                            <a:lnTo>
                              <a:pt x="0" y="603"/>
                            </a:lnTo>
                            <a:lnTo>
                              <a:pt x="44" y="527"/>
                            </a:lnTo>
                            <a:lnTo>
                              <a:pt x="84" y="481"/>
                            </a:lnTo>
                            <a:lnTo>
                              <a:pt x="119" y="433"/>
                            </a:lnTo>
                            <a:lnTo>
                              <a:pt x="150" y="399"/>
                            </a:lnTo>
                            <a:lnTo>
                              <a:pt x="180" y="369"/>
                            </a:lnTo>
                            <a:lnTo>
                              <a:pt x="194" y="331"/>
                            </a:lnTo>
                            <a:lnTo>
                              <a:pt x="170" y="301"/>
                            </a:lnTo>
                            <a:lnTo>
                              <a:pt x="141" y="280"/>
                            </a:lnTo>
                            <a:lnTo>
                              <a:pt x="91" y="245"/>
                            </a:lnTo>
                            <a:lnTo>
                              <a:pt x="53" y="204"/>
                            </a:lnTo>
                            <a:close/>
                          </a:path>
                        </a:pathLst>
                      </a:custGeom>
                      <a:solidFill>
                        <a:srgbClr val="80FFE0"/>
                      </a:solidFill>
                      <a:ln w="7938">
                        <a:solidFill>
                          <a:srgbClr val="000000"/>
                        </a:solidFill>
                        <a:prstDash val="solid"/>
                        <a:round/>
                        <a:headEnd/>
                        <a:tailEnd/>
                      </a:ln>
                    </p:spPr>
                    <p:txBody>
                      <a:bodyPr/>
                      <a:lstStyle/>
                      <a:p>
                        <a:endParaRPr lang="en-US"/>
                      </a:p>
                    </p:txBody>
                  </p:sp>
                  <p:grpSp>
                    <p:nvGrpSpPr>
                      <p:cNvPr id="2189" name="Group 65"/>
                      <p:cNvGrpSpPr>
                        <a:grpSpLocks/>
                      </p:cNvGrpSpPr>
                      <p:nvPr/>
                    </p:nvGrpSpPr>
                    <p:grpSpPr bwMode="auto">
                      <a:xfrm>
                        <a:off x="4719" y="2232"/>
                        <a:ext cx="306" cy="234"/>
                        <a:chOff x="4719" y="2232"/>
                        <a:chExt cx="306" cy="234"/>
                      </a:xfrm>
                    </p:grpSpPr>
                    <p:sp>
                      <p:nvSpPr>
                        <p:cNvPr id="2190" name="Freeform 66"/>
                        <p:cNvSpPr>
                          <a:spLocks/>
                        </p:cNvSpPr>
                        <p:nvPr/>
                      </p:nvSpPr>
                      <p:spPr bwMode="auto">
                        <a:xfrm>
                          <a:off x="4805" y="2402"/>
                          <a:ext cx="42" cy="64"/>
                        </a:xfrm>
                        <a:custGeom>
                          <a:avLst/>
                          <a:gdLst>
                            <a:gd name="T0" fmla="*/ 0 w 84"/>
                            <a:gd name="T1" fmla="*/ 0 h 129"/>
                            <a:gd name="T2" fmla="*/ 1 w 84"/>
                            <a:gd name="T3" fmla="*/ 0 h 129"/>
                            <a:gd name="T4" fmla="*/ 1 w 84"/>
                            <a:gd name="T5" fmla="*/ 1 h 129"/>
                            <a:gd name="T6" fmla="*/ 1 w 84"/>
                            <a:gd name="T7" fmla="*/ 1 h 129"/>
                            <a:gd name="T8" fmla="*/ 3 w 84"/>
                            <a:gd name="T9" fmla="*/ 2 h 129"/>
                            <a:gd name="T10" fmla="*/ 3 w 84"/>
                            <a:gd name="T11" fmla="*/ 4 h 129"/>
                            <a:gd name="T12" fmla="*/ 3 w 84"/>
                            <a:gd name="T13" fmla="*/ 2 h 129"/>
                            <a:gd name="T14" fmla="*/ 3 w 84"/>
                            <a:gd name="T15" fmla="*/ 1 h 129"/>
                            <a:gd name="T16" fmla="*/ 1 w 84"/>
                            <a:gd name="T17" fmla="*/ 0 h 129"/>
                            <a:gd name="T18" fmla="*/ 1 w 84"/>
                            <a:gd name="T19" fmla="*/ 0 h 129"/>
                            <a:gd name="T20" fmla="*/ 0 w 84"/>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29"/>
                            <a:gd name="T35" fmla="*/ 84 w 8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29">
                              <a:moveTo>
                                <a:pt x="0" y="0"/>
                              </a:moveTo>
                              <a:lnTo>
                                <a:pt x="25" y="19"/>
                              </a:lnTo>
                              <a:lnTo>
                                <a:pt x="46" y="34"/>
                              </a:lnTo>
                              <a:lnTo>
                                <a:pt x="62" y="54"/>
                              </a:lnTo>
                              <a:lnTo>
                                <a:pt x="69" y="75"/>
                              </a:lnTo>
                              <a:lnTo>
                                <a:pt x="84" y="129"/>
                              </a:lnTo>
                              <a:lnTo>
                                <a:pt x="78" y="75"/>
                              </a:lnTo>
                              <a:lnTo>
                                <a:pt x="73" y="36"/>
                              </a:lnTo>
                              <a:lnTo>
                                <a:pt x="50" y="27"/>
                              </a:lnTo>
                              <a:lnTo>
                                <a:pt x="21" y="12"/>
                              </a:lnTo>
                              <a:lnTo>
                                <a:pt x="0" y="0"/>
                              </a:lnTo>
                              <a:close/>
                            </a:path>
                          </a:pathLst>
                        </a:custGeom>
                        <a:solidFill>
                          <a:srgbClr val="00C0A0"/>
                        </a:solidFill>
                        <a:ln w="7938">
                          <a:solidFill>
                            <a:srgbClr val="000000"/>
                          </a:solidFill>
                          <a:prstDash val="solid"/>
                          <a:round/>
                          <a:headEnd/>
                          <a:tailEnd/>
                        </a:ln>
                      </p:spPr>
                      <p:txBody>
                        <a:bodyPr/>
                        <a:lstStyle/>
                        <a:p>
                          <a:endParaRPr lang="en-US"/>
                        </a:p>
                      </p:txBody>
                    </p:sp>
                    <p:sp>
                      <p:nvSpPr>
                        <p:cNvPr id="2191" name="Freeform 67"/>
                        <p:cNvSpPr>
                          <a:spLocks/>
                        </p:cNvSpPr>
                        <p:nvPr/>
                      </p:nvSpPr>
                      <p:spPr bwMode="auto">
                        <a:xfrm>
                          <a:off x="4916" y="2314"/>
                          <a:ext cx="31" cy="38"/>
                        </a:xfrm>
                        <a:custGeom>
                          <a:avLst/>
                          <a:gdLst>
                            <a:gd name="T0" fmla="*/ 0 w 61"/>
                            <a:gd name="T1" fmla="*/ 0 h 76"/>
                            <a:gd name="T2" fmla="*/ 1 w 61"/>
                            <a:gd name="T3" fmla="*/ 1 h 76"/>
                            <a:gd name="T4" fmla="*/ 1 w 61"/>
                            <a:gd name="T5" fmla="*/ 1 h 76"/>
                            <a:gd name="T6" fmla="*/ 1 w 61"/>
                            <a:gd name="T7" fmla="*/ 1 h 76"/>
                            <a:gd name="T8" fmla="*/ 1 w 61"/>
                            <a:gd name="T9" fmla="*/ 1 h 76"/>
                            <a:gd name="T10" fmla="*/ 1 w 61"/>
                            <a:gd name="T11" fmla="*/ 2 h 76"/>
                            <a:gd name="T12" fmla="*/ 2 w 61"/>
                            <a:gd name="T13" fmla="*/ 1 h 76"/>
                            <a:gd name="T14" fmla="*/ 2 w 61"/>
                            <a:gd name="T15" fmla="*/ 1 h 76"/>
                            <a:gd name="T16" fmla="*/ 2 w 61"/>
                            <a:gd name="T17" fmla="*/ 1 h 76"/>
                            <a:gd name="T18" fmla="*/ 2 w 61"/>
                            <a:gd name="T19" fmla="*/ 0 h 76"/>
                            <a:gd name="T20" fmla="*/ 2 w 61"/>
                            <a:gd name="T21" fmla="*/ 1 h 76"/>
                            <a:gd name="T22" fmla="*/ 1 w 61"/>
                            <a:gd name="T23" fmla="*/ 1 h 76"/>
                            <a:gd name="T24" fmla="*/ 0 w 61"/>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76"/>
                            <a:gd name="T41" fmla="*/ 61 w 6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76">
                              <a:moveTo>
                                <a:pt x="0" y="0"/>
                              </a:moveTo>
                              <a:lnTo>
                                <a:pt x="10" y="11"/>
                              </a:lnTo>
                              <a:lnTo>
                                <a:pt x="23" y="21"/>
                              </a:lnTo>
                              <a:lnTo>
                                <a:pt x="31" y="34"/>
                              </a:lnTo>
                              <a:lnTo>
                                <a:pt x="31" y="49"/>
                              </a:lnTo>
                              <a:lnTo>
                                <a:pt x="26" y="76"/>
                              </a:lnTo>
                              <a:lnTo>
                                <a:pt x="39" y="42"/>
                              </a:lnTo>
                              <a:lnTo>
                                <a:pt x="42" y="23"/>
                              </a:lnTo>
                              <a:lnTo>
                                <a:pt x="48" y="11"/>
                              </a:lnTo>
                              <a:lnTo>
                                <a:pt x="61" y="0"/>
                              </a:lnTo>
                              <a:lnTo>
                                <a:pt x="33" y="11"/>
                              </a:lnTo>
                              <a:lnTo>
                                <a:pt x="26" y="17"/>
                              </a:lnTo>
                              <a:lnTo>
                                <a:pt x="0" y="0"/>
                              </a:lnTo>
                              <a:close/>
                            </a:path>
                          </a:pathLst>
                        </a:custGeom>
                        <a:solidFill>
                          <a:srgbClr val="00C0A0"/>
                        </a:solidFill>
                        <a:ln w="7938">
                          <a:solidFill>
                            <a:srgbClr val="000000"/>
                          </a:solidFill>
                          <a:prstDash val="solid"/>
                          <a:round/>
                          <a:headEnd/>
                          <a:tailEnd/>
                        </a:ln>
                      </p:spPr>
                      <p:txBody>
                        <a:bodyPr/>
                        <a:lstStyle/>
                        <a:p>
                          <a:endParaRPr lang="en-US"/>
                        </a:p>
                      </p:txBody>
                    </p:sp>
                    <p:sp>
                      <p:nvSpPr>
                        <p:cNvPr id="2192" name="Freeform 68"/>
                        <p:cNvSpPr>
                          <a:spLocks/>
                        </p:cNvSpPr>
                        <p:nvPr/>
                      </p:nvSpPr>
                      <p:spPr bwMode="auto">
                        <a:xfrm>
                          <a:off x="4967" y="2414"/>
                          <a:ext cx="58" cy="44"/>
                        </a:xfrm>
                        <a:custGeom>
                          <a:avLst/>
                          <a:gdLst>
                            <a:gd name="T0" fmla="*/ 4 w 115"/>
                            <a:gd name="T1" fmla="*/ 0 h 89"/>
                            <a:gd name="T2" fmla="*/ 4 w 115"/>
                            <a:gd name="T3" fmla="*/ 0 h 89"/>
                            <a:gd name="T4" fmla="*/ 3 w 115"/>
                            <a:gd name="T5" fmla="*/ 0 h 89"/>
                            <a:gd name="T6" fmla="*/ 3 w 115"/>
                            <a:gd name="T7" fmla="*/ 0 h 89"/>
                            <a:gd name="T8" fmla="*/ 2 w 115"/>
                            <a:gd name="T9" fmla="*/ 0 h 89"/>
                            <a:gd name="T10" fmla="*/ 1 w 115"/>
                            <a:gd name="T11" fmla="*/ 0 h 89"/>
                            <a:gd name="T12" fmla="*/ 0 w 115"/>
                            <a:gd name="T13" fmla="*/ 0 h 89"/>
                            <a:gd name="T14" fmla="*/ 1 w 115"/>
                            <a:gd name="T15" fmla="*/ 0 h 89"/>
                            <a:gd name="T16" fmla="*/ 2 w 115"/>
                            <a:gd name="T17" fmla="*/ 0 h 89"/>
                            <a:gd name="T18" fmla="*/ 2 w 115"/>
                            <a:gd name="T19" fmla="*/ 0 h 89"/>
                            <a:gd name="T20" fmla="*/ 3 w 115"/>
                            <a:gd name="T21" fmla="*/ 1 h 89"/>
                            <a:gd name="T22" fmla="*/ 3 w 115"/>
                            <a:gd name="T23" fmla="*/ 1 h 89"/>
                            <a:gd name="T24" fmla="*/ 3 w 115"/>
                            <a:gd name="T25" fmla="*/ 1 h 89"/>
                            <a:gd name="T26" fmla="*/ 3 w 115"/>
                            <a:gd name="T27" fmla="*/ 1 h 89"/>
                            <a:gd name="T28" fmla="*/ 2 w 115"/>
                            <a:gd name="T29" fmla="*/ 1 h 89"/>
                            <a:gd name="T30" fmla="*/ 2 w 115"/>
                            <a:gd name="T31" fmla="*/ 1 h 89"/>
                            <a:gd name="T32" fmla="*/ 1 w 115"/>
                            <a:gd name="T33" fmla="*/ 2 h 89"/>
                            <a:gd name="T34" fmla="*/ 2 w 115"/>
                            <a:gd name="T35" fmla="*/ 2 h 89"/>
                            <a:gd name="T36" fmla="*/ 3 w 115"/>
                            <a:gd name="T37" fmla="*/ 2 h 89"/>
                            <a:gd name="T38" fmla="*/ 3 w 115"/>
                            <a:gd name="T39" fmla="*/ 2 h 89"/>
                            <a:gd name="T40" fmla="*/ 3 w 115"/>
                            <a:gd name="T41" fmla="*/ 1 h 89"/>
                            <a:gd name="T42" fmla="*/ 4 w 115"/>
                            <a:gd name="T43" fmla="*/ 1 h 89"/>
                            <a:gd name="T44" fmla="*/ 4 w 115"/>
                            <a:gd name="T45" fmla="*/ 2 h 89"/>
                            <a:gd name="T46" fmla="*/ 3 w 115"/>
                            <a:gd name="T47" fmla="*/ 2 h 89"/>
                            <a:gd name="T48" fmla="*/ 3 w 115"/>
                            <a:gd name="T49" fmla="*/ 2 h 89"/>
                            <a:gd name="T50" fmla="*/ 4 w 115"/>
                            <a:gd name="T51" fmla="*/ 2 h 89"/>
                            <a:gd name="T52" fmla="*/ 4 w 115"/>
                            <a:gd name="T53" fmla="*/ 2 h 89"/>
                            <a:gd name="T54" fmla="*/ 4 w 115"/>
                            <a:gd name="T55" fmla="*/ 1 h 89"/>
                            <a:gd name="T56" fmla="*/ 4 w 115"/>
                            <a:gd name="T57" fmla="*/ 0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89"/>
                            <a:gd name="T89" fmla="*/ 115 w 115"/>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89">
                              <a:moveTo>
                                <a:pt x="115" y="19"/>
                              </a:moveTo>
                              <a:lnTo>
                                <a:pt x="107" y="27"/>
                              </a:lnTo>
                              <a:lnTo>
                                <a:pt x="91" y="31"/>
                              </a:lnTo>
                              <a:lnTo>
                                <a:pt x="77" y="27"/>
                              </a:lnTo>
                              <a:lnTo>
                                <a:pt x="60" y="16"/>
                              </a:lnTo>
                              <a:lnTo>
                                <a:pt x="28" y="3"/>
                              </a:lnTo>
                              <a:lnTo>
                                <a:pt x="0" y="0"/>
                              </a:lnTo>
                              <a:lnTo>
                                <a:pt x="31" y="7"/>
                              </a:lnTo>
                              <a:lnTo>
                                <a:pt x="48" y="19"/>
                              </a:lnTo>
                              <a:lnTo>
                                <a:pt x="60" y="30"/>
                              </a:lnTo>
                              <a:lnTo>
                                <a:pt x="77" y="37"/>
                              </a:lnTo>
                              <a:lnTo>
                                <a:pt x="94" y="43"/>
                              </a:lnTo>
                              <a:lnTo>
                                <a:pt x="88" y="52"/>
                              </a:lnTo>
                              <a:lnTo>
                                <a:pt x="74" y="57"/>
                              </a:lnTo>
                              <a:lnTo>
                                <a:pt x="57" y="58"/>
                              </a:lnTo>
                              <a:lnTo>
                                <a:pt x="39" y="62"/>
                              </a:lnTo>
                              <a:lnTo>
                                <a:pt x="28" y="69"/>
                              </a:lnTo>
                              <a:lnTo>
                                <a:pt x="48" y="67"/>
                              </a:lnTo>
                              <a:lnTo>
                                <a:pt x="67" y="65"/>
                              </a:lnTo>
                              <a:lnTo>
                                <a:pt x="80" y="67"/>
                              </a:lnTo>
                              <a:lnTo>
                                <a:pt x="91" y="62"/>
                              </a:lnTo>
                              <a:lnTo>
                                <a:pt x="99" y="55"/>
                              </a:lnTo>
                              <a:lnTo>
                                <a:pt x="102" y="67"/>
                              </a:lnTo>
                              <a:lnTo>
                                <a:pt x="96" y="79"/>
                              </a:lnTo>
                              <a:lnTo>
                                <a:pt x="80" y="89"/>
                              </a:lnTo>
                              <a:lnTo>
                                <a:pt x="101" y="81"/>
                              </a:lnTo>
                              <a:lnTo>
                                <a:pt x="111" y="72"/>
                              </a:lnTo>
                              <a:lnTo>
                                <a:pt x="110" y="47"/>
                              </a:lnTo>
                              <a:lnTo>
                                <a:pt x="115" y="19"/>
                              </a:lnTo>
                              <a:close/>
                            </a:path>
                          </a:pathLst>
                        </a:custGeom>
                        <a:solidFill>
                          <a:srgbClr val="00C0A0"/>
                        </a:solidFill>
                        <a:ln w="7938">
                          <a:solidFill>
                            <a:srgbClr val="000000"/>
                          </a:solidFill>
                          <a:prstDash val="solid"/>
                          <a:round/>
                          <a:headEnd/>
                          <a:tailEnd/>
                        </a:ln>
                      </p:spPr>
                      <p:txBody>
                        <a:bodyPr/>
                        <a:lstStyle/>
                        <a:p>
                          <a:endParaRPr lang="en-US"/>
                        </a:p>
                      </p:txBody>
                    </p:sp>
                    <p:sp>
                      <p:nvSpPr>
                        <p:cNvPr id="2193" name="Freeform 69"/>
                        <p:cNvSpPr>
                          <a:spLocks/>
                        </p:cNvSpPr>
                        <p:nvPr/>
                      </p:nvSpPr>
                      <p:spPr bwMode="auto">
                        <a:xfrm>
                          <a:off x="4820" y="2282"/>
                          <a:ext cx="28" cy="13"/>
                        </a:xfrm>
                        <a:custGeom>
                          <a:avLst/>
                          <a:gdLst>
                            <a:gd name="T0" fmla="*/ 2 w 56"/>
                            <a:gd name="T1" fmla="*/ 1 h 25"/>
                            <a:gd name="T2" fmla="*/ 1 w 56"/>
                            <a:gd name="T3" fmla="*/ 1 h 25"/>
                            <a:gd name="T4" fmla="*/ 0 w 56"/>
                            <a:gd name="T5" fmla="*/ 1 h 25"/>
                            <a:gd name="T6" fmla="*/ 1 w 56"/>
                            <a:gd name="T7" fmla="*/ 1 h 25"/>
                            <a:gd name="T8" fmla="*/ 1 w 56"/>
                            <a:gd name="T9" fmla="*/ 0 h 25"/>
                            <a:gd name="T10" fmla="*/ 2 w 56"/>
                            <a:gd name="T11" fmla="*/ 1 h 25"/>
                            <a:gd name="T12" fmla="*/ 0 60000 65536"/>
                            <a:gd name="T13" fmla="*/ 0 60000 65536"/>
                            <a:gd name="T14" fmla="*/ 0 60000 65536"/>
                            <a:gd name="T15" fmla="*/ 0 60000 65536"/>
                            <a:gd name="T16" fmla="*/ 0 60000 65536"/>
                            <a:gd name="T17" fmla="*/ 0 60000 65536"/>
                            <a:gd name="T18" fmla="*/ 0 w 56"/>
                            <a:gd name="T19" fmla="*/ 0 h 25"/>
                            <a:gd name="T20" fmla="*/ 56 w 5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6" h="25">
                              <a:moveTo>
                                <a:pt x="56" y="3"/>
                              </a:moveTo>
                              <a:lnTo>
                                <a:pt x="31" y="6"/>
                              </a:lnTo>
                              <a:lnTo>
                                <a:pt x="0" y="25"/>
                              </a:lnTo>
                              <a:lnTo>
                                <a:pt x="15" y="11"/>
                              </a:lnTo>
                              <a:lnTo>
                                <a:pt x="31" y="0"/>
                              </a:lnTo>
                              <a:lnTo>
                                <a:pt x="56" y="3"/>
                              </a:lnTo>
                              <a:close/>
                            </a:path>
                          </a:pathLst>
                        </a:custGeom>
                        <a:solidFill>
                          <a:srgbClr val="00C0A0"/>
                        </a:solidFill>
                        <a:ln w="7938">
                          <a:solidFill>
                            <a:srgbClr val="000000"/>
                          </a:solidFill>
                          <a:prstDash val="solid"/>
                          <a:round/>
                          <a:headEnd/>
                          <a:tailEnd/>
                        </a:ln>
                      </p:spPr>
                      <p:txBody>
                        <a:bodyPr/>
                        <a:lstStyle/>
                        <a:p>
                          <a:endParaRPr lang="en-US"/>
                        </a:p>
                      </p:txBody>
                    </p:sp>
                    <p:sp>
                      <p:nvSpPr>
                        <p:cNvPr id="2194" name="Freeform 70"/>
                        <p:cNvSpPr>
                          <a:spLocks/>
                        </p:cNvSpPr>
                        <p:nvPr/>
                      </p:nvSpPr>
                      <p:spPr bwMode="auto">
                        <a:xfrm>
                          <a:off x="4719" y="2232"/>
                          <a:ext cx="60" cy="82"/>
                        </a:xfrm>
                        <a:custGeom>
                          <a:avLst/>
                          <a:gdLst>
                            <a:gd name="T0" fmla="*/ 0 w 120"/>
                            <a:gd name="T1" fmla="*/ 5 h 164"/>
                            <a:gd name="T2" fmla="*/ 1 w 120"/>
                            <a:gd name="T3" fmla="*/ 5 h 164"/>
                            <a:gd name="T4" fmla="*/ 1 w 120"/>
                            <a:gd name="T5" fmla="*/ 3 h 164"/>
                            <a:gd name="T6" fmla="*/ 2 w 120"/>
                            <a:gd name="T7" fmla="*/ 3 h 164"/>
                            <a:gd name="T8" fmla="*/ 2 w 120"/>
                            <a:gd name="T9" fmla="*/ 3 h 164"/>
                            <a:gd name="T10" fmla="*/ 2 w 120"/>
                            <a:gd name="T11" fmla="*/ 3 h 164"/>
                            <a:gd name="T12" fmla="*/ 3 w 120"/>
                            <a:gd name="T13" fmla="*/ 1 h 164"/>
                            <a:gd name="T14" fmla="*/ 3 w 120"/>
                            <a:gd name="T15" fmla="*/ 1 h 164"/>
                            <a:gd name="T16" fmla="*/ 4 w 120"/>
                            <a:gd name="T17" fmla="*/ 1 h 164"/>
                            <a:gd name="T18" fmla="*/ 4 w 120"/>
                            <a:gd name="T19" fmla="*/ 1 h 164"/>
                            <a:gd name="T20" fmla="*/ 4 w 120"/>
                            <a:gd name="T21" fmla="*/ 0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64"/>
                            <a:gd name="T35" fmla="*/ 120 w 120"/>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64">
                              <a:moveTo>
                                <a:pt x="0" y="164"/>
                              </a:moveTo>
                              <a:lnTo>
                                <a:pt x="15" y="137"/>
                              </a:lnTo>
                              <a:lnTo>
                                <a:pt x="25" y="123"/>
                              </a:lnTo>
                              <a:lnTo>
                                <a:pt x="36" y="103"/>
                              </a:lnTo>
                              <a:lnTo>
                                <a:pt x="50" y="88"/>
                              </a:lnTo>
                              <a:lnTo>
                                <a:pt x="64" y="71"/>
                              </a:lnTo>
                              <a:lnTo>
                                <a:pt x="76" y="58"/>
                              </a:lnTo>
                              <a:lnTo>
                                <a:pt x="94" y="40"/>
                              </a:lnTo>
                              <a:lnTo>
                                <a:pt x="107" y="23"/>
                              </a:lnTo>
                              <a:lnTo>
                                <a:pt x="120" y="12"/>
                              </a:lnTo>
                              <a:lnTo>
                                <a:pt x="118" y="0"/>
                              </a:lnTo>
                            </a:path>
                          </a:pathLst>
                        </a:custGeom>
                        <a:noFill/>
                        <a:ln w="7938">
                          <a:solidFill>
                            <a:srgbClr val="000000"/>
                          </a:solidFill>
                          <a:prstDash val="solid"/>
                          <a:round/>
                          <a:headEnd/>
                          <a:tailEnd/>
                        </a:ln>
                      </p:spPr>
                      <p:txBody>
                        <a:bodyPr/>
                        <a:lstStyle/>
                        <a:p>
                          <a:endParaRPr lang="en-US"/>
                        </a:p>
                      </p:txBody>
                    </p:sp>
                  </p:grpSp>
                </p:grpSp>
              </p:grpSp>
            </p:grpSp>
          </p:grpSp>
        </p:grpSp>
      </p:grpSp>
      <p:grpSp>
        <p:nvGrpSpPr>
          <p:cNvPr id="2056" name="Group 188"/>
          <p:cNvGrpSpPr>
            <a:grpSpLocks/>
          </p:cNvGrpSpPr>
          <p:nvPr/>
        </p:nvGrpSpPr>
        <p:grpSpPr bwMode="auto">
          <a:xfrm>
            <a:off x="2085975" y="2776538"/>
            <a:ext cx="860425" cy="1403350"/>
            <a:chOff x="3635375" y="3716338"/>
            <a:chExt cx="860425" cy="1403350"/>
          </a:xfrm>
        </p:grpSpPr>
        <p:grpSp>
          <p:nvGrpSpPr>
            <p:cNvPr id="2105" name="Group 71"/>
            <p:cNvGrpSpPr>
              <a:grpSpLocks/>
            </p:cNvGrpSpPr>
            <p:nvPr/>
          </p:nvGrpSpPr>
          <p:grpSpPr bwMode="auto">
            <a:xfrm>
              <a:off x="3671888" y="4148138"/>
              <a:ext cx="792162" cy="611187"/>
              <a:chOff x="2452" y="2066"/>
              <a:chExt cx="796" cy="444"/>
            </a:xfrm>
          </p:grpSpPr>
          <p:grpSp>
            <p:nvGrpSpPr>
              <p:cNvPr id="2154" name="Group 72"/>
              <p:cNvGrpSpPr>
                <a:grpSpLocks/>
              </p:cNvGrpSpPr>
              <p:nvPr/>
            </p:nvGrpSpPr>
            <p:grpSpPr bwMode="auto">
              <a:xfrm>
                <a:off x="2452" y="2066"/>
                <a:ext cx="796" cy="444"/>
                <a:chOff x="2452" y="2066"/>
                <a:chExt cx="796" cy="444"/>
              </a:xfrm>
            </p:grpSpPr>
            <p:grpSp>
              <p:nvGrpSpPr>
                <p:cNvPr id="2169" name="Group 73"/>
                <p:cNvGrpSpPr>
                  <a:grpSpLocks/>
                </p:cNvGrpSpPr>
                <p:nvPr/>
              </p:nvGrpSpPr>
              <p:grpSpPr bwMode="auto">
                <a:xfrm>
                  <a:off x="2452" y="2066"/>
                  <a:ext cx="796" cy="444"/>
                  <a:chOff x="2452" y="2066"/>
                  <a:chExt cx="796" cy="444"/>
                </a:xfrm>
              </p:grpSpPr>
              <p:sp>
                <p:nvSpPr>
                  <p:cNvPr id="2173" name="Freeform 74"/>
                  <p:cNvSpPr>
                    <a:spLocks/>
                  </p:cNvSpPr>
                  <p:nvPr/>
                </p:nvSpPr>
                <p:spPr bwMode="auto">
                  <a:xfrm>
                    <a:off x="2452" y="2322"/>
                    <a:ext cx="346" cy="188"/>
                  </a:xfrm>
                  <a:custGeom>
                    <a:avLst/>
                    <a:gdLst>
                      <a:gd name="T0" fmla="*/ 0 w 1384"/>
                      <a:gd name="T1" fmla="*/ 0 h 753"/>
                      <a:gd name="T2" fmla="*/ 1 w 1384"/>
                      <a:gd name="T3" fmla="*/ 0 h 753"/>
                      <a:gd name="T4" fmla="*/ 1 w 1384"/>
                      <a:gd name="T5" fmla="*/ 1 h 753"/>
                      <a:gd name="T6" fmla="*/ 0 w 1384"/>
                      <a:gd name="T7" fmla="*/ 0 h 753"/>
                      <a:gd name="T8" fmla="*/ 0 w 1384"/>
                      <a:gd name="T9" fmla="*/ 0 h 753"/>
                      <a:gd name="T10" fmla="*/ 0 60000 65536"/>
                      <a:gd name="T11" fmla="*/ 0 60000 65536"/>
                      <a:gd name="T12" fmla="*/ 0 60000 65536"/>
                      <a:gd name="T13" fmla="*/ 0 60000 65536"/>
                      <a:gd name="T14" fmla="*/ 0 60000 65536"/>
                      <a:gd name="T15" fmla="*/ 0 w 1384"/>
                      <a:gd name="T16" fmla="*/ 0 h 753"/>
                      <a:gd name="T17" fmla="*/ 1384 w 1384"/>
                      <a:gd name="T18" fmla="*/ 753 h 753"/>
                    </a:gdLst>
                    <a:ahLst/>
                    <a:cxnLst>
                      <a:cxn ang="T10">
                        <a:pos x="T0" y="T1"/>
                      </a:cxn>
                      <a:cxn ang="T11">
                        <a:pos x="T2" y="T3"/>
                      </a:cxn>
                      <a:cxn ang="T12">
                        <a:pos x="T4" y="T5"/>
                      </a:cxn>
                      <a:cxn ang="T13">
                        <a:pos x="T6" y="T7"/>
                      </a:cxn>
                      <a:cxn ang="T14">
                        <a:pos x="T8" y="T9"/>
                      </a:cxn>
                    </a:cxnLst>
                    <a:rect l="T15" t="T16" r="T17" b="T18"/>
                    <a:pathLst>
                      <a:path w="1384" h="753">
                        <a:moveTo>
                          <a:pt x="0" y="0"/>
                        </a:moveTo>
                        <a:lnTo>
                          <a:pt x="1384" y="503"/>
                        </a:lnTo>
                        <a:lnTo>
                          <a:pt x="1384" y="753"/>
                        </a:lnTo>
                        <a:lnTo>
                          <a:pt x="0" y="253"/>
                        </a:lnTo>
                        <a:lnTo>
                          <a:pt x="0" y="0"/>
                        </a:lnTo>
                        <a:close/>
                      </a:path>
                    </a:pathLst>
                  </a:custGeom>
                  <a:solidFill>
                    <a:srgbClr val="001F9F"/>
                  </a:solidFill>
                  <a:ln w="3175">
                    <a:solidFill>
                      <a:srgbClr val="000000"/>
                    </a:solidFill>
                    <a:prstDash val="solid"/>
                    <a:round/>
                    <a:headEnd/>
                    <a:tailEnd/>
                  </a:ln>
                </p:spPr>
                <p:txBody>
                  <a:bodyPr/>
                  <a:lstStyle/>
                  <a:p>
                    <a:endParaRPr lang="en-US"/>
                  </a:p>
                </p:txBody>
              </p:sp>
              <p:sp>
                <p:nvSpPr>
                  <p:cNvPr id="2174" name="Freeform 75"/>
                  <p:cNvSpPr>
                    <a:spLocks/>
                  </p:cNvSpPr>
                  <p:nvPr/>
                </p:nvSpPr>
                <p:spPr bwMode="auto">
                  <a:xfrm>
                    <a:off x="2798" y="2155"/>
                    <a:ext cx="450" cy="355"/>
                  </a:xfrm>
                  <a:custGeom>
                    <a:avLst/>
                    <a:gdLst>
                      <a:gd name="T0" fmla="*/ 0 w 1802"/>
                      <a:gd name="T1" fmla="*/ 1 h 1422"/>
                      <a:gd name="T2" fmla="*/ 2 w 1802"/>
                      <a:gd name="T3" fmla="*/ 0 h 1422"/>
                      <a:gd name="T4" fmla="*/ 2 w 1802"/>
                      <a:gd name="T5" fmla="*/ 0 h 1422"/>
                      <a:gd name="T6" fmla="*/ 0 w 1802"/>
                      <a:gd name="T7" fmla="*/ 1 h 1422"/>
                      <a:gd name="T8" fmla="*/ 0 w 1802"/>
                      <a:gd name="T9" fmla="*/ 1 h 1422"/>
                      <a:gd name="T10" fmla="*/ 0 60000 65536"/>
                      <a:gd name="T11" fmla="*/ 0 60000 65536"/>
                      <a:gd name="T12" fmla="*/ 0 60000 65536"/>
                      <a:gd name="T13" fmla="*/ 0 60000 65536"/>
                      <a:gd name="T14" fmla="*/ 0 60000 65536"/>
                      <a:gd name="T15" fmla="*/ 0 w 1802"/>
                      <a:gd name="T16" fmla="*/ 0 h 1422"/>
                      <a:gd name="T17" fmla="*/ 1802 w 1802"/>
                      <a:gd name="T18" fmla="*/ 1422 h 1422"/>
                    </a:gdLst>
                    <a:ahLst/>
                    <a:cxnLst>
                      <a:cxn ang="T10">
                        <a:pos x="T0" y="T1"/>
                      </a:cxn>
                      <a:cxn ang="T11">
                        <a:pos x="T2" y="T3"/>
                      </a:cxn>
                      <a:cxn ang="T12">
                        <a:pos x="T4" y="T5"/>
                      </a:cxn>
                      <a:cxn ang="T13">
                        <a:pos x="T6" y="T7"/>
                      </a:cxn>
                      <a:cxn ang="T14">
                        <a:pos x="T8" y="T9"/>
                      </a:cxn>
                    </a:cxnLst>
                    <a:rect l="T15" t="T16" r="T17" b="T18"/>
                    <a:pathLst>
                      <a:path w="1802" h="1422">
                        <a:moveTo>
                          <a:pt x="0" y="1172"/>
                        </a:moveTo>
                        <a:lnTo>
                          <a:pt x="1802" y="0"/>
                        </a:lnTo>
                        <a:lnTo>
                          <a:pt x="1802" y="250"/>
                        </a:lnTo>
                        <a:lnTo>
                          <a:pt x="0" y="1422"/>
                        </a:lnTo>
                        <a:lnTo>
                          <a:pt x="0" y="1172"/>
                        </a:lnTo>
                        <a:close/>
                      </a:path>
                    </a:pathLst>
                  </a:custGeom>
                  <a:solidFill>
                    <a:srgbClr val="000080"/>
                  </a:solidFill>
                  <a:ln w="3175">
                    <a:solidFill>
                      <a:srgbClr val="000000"/>
                    </a:solidFill>
                    <a:prstDash val="solid"/>
                    <a:round/>
                    <a:headEnd/>
                    <a:tailEnd/>
                  </a:ln>
                </p:spPr>
                <p:txBody>
                  <a:bodyPr/>
                  <a:lstStyle/>
                  <a:p>
                    <a:endParaRPr lang="en-US"/>
                  </a:p>
                </p:txBody>
              </p:sp>
              <p:sp>
                <p:nvSpPr>
                  <p:cNvPr id="2175" name="Freeform 76"/>
                  <p:cNvSpPr>
                    <a:spLocks/>
                  </p:cNvSpPr>
                  <p:nvPr/>
                </p:nvSpPr>
                <p:spPr bwMode="auto">
                  <a:xfrm>
                    <a:off x="2452" y="2066"/>
                    <a:ext cx="796" cy="382"/>
                  </a:xfrm>
                  <a:custGeom>
                    <a:avLst/>
                    <a:gdLst>
                      <a:gd name="T0" fmla="*/ 0 w 3186"/>
                      <a:gd name="T1" fmla="*/ 1 h 1526"/>
                      <a:gd name="T2" fmla="*/ 1 w 3186"/>
                      <a:gd name="T3" fmla="*/ 2 h 1526"/>
                      <a:gd name="T4" fmla="*/ 3 w 3186"/>
                      <a:gd name="T5" fmla="*/ 1 h 1526"/>
                      <a:gd name="T6" fmla="*/ 2 w 3186"/>
                      <a:gd name="T7" fmla="*/ 0 h 1526"/>
                      <a:gd name="T8" fmla="*/ 0 w 3186"/>
                      <a:gd name="T9" fmla="*/ 1 h 1526"/>
                      <a:gd name="T10" fmla="*/ 0 60000 65536"/>
                      <a:gd name="T11" fmla="*/ 0 60000 65536"/>
                      <a:gd name="T12" fmla="*/ 0 60000 65536"/>
                      <a:gd name="T13" fmla="*/ 0 60000 65536"/>
                      <a:gd name="T14" fmla="*/ 0 60000 65536"/>
                      <a:gd name="T15" fmla="*/ 0 w 3186"/>
                      <a:gd name="T16" fmla="*/ 0 h 1526"/>
                      <a:gd name="T17" fmla="*/ 3186 w 3186"/>
                      <a:gd name="T18" fmla="*/ 1526 h 1526"/>
                    </a:gdLst>
                    <a:ahLst/>
                    <a:cxnLst>
                      <a:cxn ang="T10">
                        <a:pos x="T0" y="T1"/>
                      </a:cxn>
                      <a:cxn ang="T11">
                        <a:pos x="T2" y="T3"/>
                      </a:cxn>
                      <a:cxn ang="T12">
                        <a:pos x="T4" y="T5"/>
                      </a:cxn>
                      <a:cxn ang="T13">
                        <a:pos x="T6" y="T7"/>
                      </a:cxn>
                      <a:cxn ang="T14">
                        <a:pos x="T8" y="T9"/>
                      </a:cxn>
                    </a:cxnLst>
                    <a:rect l="T15" t="T16" r="T17" b="T18"/>
                    <a:pathLst>
                      <a:path w="3186" h="1526">
                        <a:moveTo>
                          <a:pt x="0" y="1023"/>
                        </a:moveTo>
                        <a:lnTo>
                          <a:pt x="1384" y="1526"/>
                        </a:lnTo>
                        <a:lnTo>
                          <a:pt x="3186" y="354"/>
                        </a:lnTo>
                        <a:lnTo>
                          <a:pt x="1886" y="0"/>
                        </a:lnTo>
                        <a:lnTo>
                          <a:pt x="0" y="1023"/>
                        </a:lnTo>
                        <a:close/>
                      </a:path>
                    </a:pathLst>
                  </a:custGeom>
                  <a:solidFill>
                    <a:srgbClr val="0000FF"/>
                  </a:solidFill>
                  <a:ln w="3175">
                    <a:solidFill>
                      <a:srgbClr val="000000"/>
                    </a:solidFill>
                    <a:prstDash val="solid"/>
                    <a:round/>
                    <a:headEnd/>
                    <a:tailEnd/>
                  </a:ln>
                </p:spPr>
                <p:txBody>
                  <a:bodyPr/>
                  <a:lstStyle/>
                  <a:p>
                    <a:endParaRPr lang="en-US"/>
                  </a:p>
                </p:txBody>
              </p:sp>
            </p:grpSp>
            <p:grpSp>
              <p:nvGrpSpPr>
                <p:cNvPr id="2170" name="Group 77"/>
                <p:cNvGrpSpPr>
                  <a:grpSpLocks/>
                </p:cNvGrpSpPr>
                <p:nvPr/>
              </p:nvGrpSpPr>
              <p:grpSpPr bwMode="auto">
                <a:xfrm>
                  <a:off x="2536" y="2090"/>
                  <a:ext cx="640" cy="368"/>
                  <a:chOff x="2536" y="2090"/>
                  <a:chExt cx="640" cy="368"/>
                </a:xfrm>
              </p:grpSpPr>
              <p:sp>
                <p:nvSpPr>
                  <p:cNvPr id="2171" name="Freeform 78"/>
                  <p:cNvSpPr>
                    <a:spLocks/>
                  </p:cNvSpPr>
                  <p:nvPr/>
                </p:nvSpPr>
                <p:spPr bwMode="auto">
                  <a:xfrm>
                    <a:off x="2536" y="2090"/>
                    <a:ext cx="640" cy="337"/>
                  </a:xfrm>
                  <a:custGeom>
                    <a:avLst/>
                    <a:gdLst>
                      <a:gd name="T0" fmla="*/ 0 w 2560"/>
                      <a:gd name="T1" fmla="*/ 1 h 1346"/>
                      <a:gd name="T2" fmla="*/ 1 w 2560"/>
                      <a:gd name="T3" fmla="*/ 1 h 1346"/>
                      <a:gd name="T4" fmla="*/ 3 w 2560"/>
                      <a:gd name="T5" fmla="*/ 0 h 1346"/>
                      <a:gd name="T6" fmla="*/ 2 w 2560"/>
                      <a:gd name="T7" fmla="*/ 0 h 1346"/>
                      <a:gd name="T8" fmla="*/ 0 w 2560"/>
                      <a:gd name="T9" fmla="*/ 1 h 1346"/>
                      <a:gd name="T10" fmla="*/ 0 60000 65536"/>
                      <a:gd name="T11" fmla="*/ 0 60000 65536"/>
                      <a:gd name="T12" fmla="*/ 0 60000 65536"/>
                      <a:gd name="T13" fmla="*/ 0 60000 65536"/>
                      <a:gd name="T14" fmla="*/ 0 60000 65536"/>
                      <a:gd name="T15" fmla="*/ 0 w 2560"/>
                      <a:gd name="T16" fmla="*/ 0 h 1346"/>
                      <a:gd name="T17" fmla="*/ 2560 w 2560"/>
                      <a:gd name="T18" fmla="*/ 1346 h 1346"/>
                    </a:gdLst>
                    <a:ahLst/>
                    <a:cxnLst>
                      <a:cxn ang="T10">
                        <a:pos x="T0" y="T1"/>
                      </a:cxn>
                      <a:cxn ang="T11">
                        <a:pos x="T2" y="T3"/>
                      </a:cxn>
                      <a:cxn ang="T12">
                        <a:pos x="T4" y="T5"/>
                      </a:cxn>
                      <a:cxn ang="T13">
                        <a:pos x="T6" y="T7"/>
                      </a:cxn>
                      <a:cxn ang="T14">
                        <a:pos x="T8" y="T9"/>
                      </a:cxn>
                    </a:cxnLst>
                    <a:rect l="T15" t="T16" r="T17" b="T18"/>
                    <a:pathLst>
                      <a:path w="2560" h="1346">
                        <a:moveTo>
                          <a:pt x="0" y="1055"/>
                        </a:moveTo>
                        <a:lnTo>
                          <a:pt x="797" y="1346"/>
                        </a:lnTo>
                        <a:lnTo>
                          <a:pt x="2560" y="182"/>
                        </a:lnTo>
                        <a:lnTo>
                          <a:pt x="1902" y="0"/>
                        </a:lnTo>
                        <a:lnTo>
                          <a:pt x="0" y="1055"/>
                        </a:lnTo>
                        <a:close/>
                      </a:path>
                    </a:pathLst>
                  </a:custGeom>
                  <a:solidFill>
                    <a:srgbClr val="000000"/>
                  </a:solidFill>
                  <a:ln w="3175">
                    <a:solidFill>
                      <a:srgbClr val="000000"/>
                    </a:solidFill>
                    <a:prstDash val="solid"/>
                    <a:round/>
                    <a:headEnd/>
                    <a:tailEnd/>
                  </a:ln>
                </p:spPr>
                <p:txBody>
                  <a:bodyPr/>
                  <a:lstStyle/>
                  <a:p>
                    <a:endParaRPr lang="en-US"/>
                  </a:p>
                </p:txBody>
              </p:sp>
              <p:sp>
                <p:nvSpPr>
                  <p:cNvPr id="2172" name="Freeform 79"/>
                  <p:cNvSpPr>
                    <a:spLocks/>
                  </p:cNvSpPr>
                  <p:nvPr/>
                </p:nvSpPr>
                <p:spPr bwMode="auto">
                  <a:xfrm>
                    <a:off x="2536" y="2354"/>
                    <a:ext cx="199" cy="104"/>
                  </a:xfrm>
                  <a:custGeom>
                    <a:avLst/>
                    <a:gdLst>
                      <a:gd name="T0" fmla="*/ 0 w 797"/>
                      <a:gd name="T1" fmla="*/ 0 h 417"/>
                      <a:gd name="T2" fmla="*/ 1 w 797"/>
                      <a:gd name="T3" fmla="*/ 0 h 417"/>
                      <a:gd name="T4" fmla="*/ 1 w 797"/>
                      <a:gd name="T5" fmla="*/ 0 h 417"/>
                      <a:gd name="T6" fmla="*/ 0 w 797"/>
                      <a:gd name="T7" fmla="*/ 0 h 417"/>
                      <a:gd name="T8" fmla="*/ 0 w 797"/>
                      <a:gd name="T9" fmla="*/ 0 h 417"/>
                      <a:gd name="T10" fmla="*/ 0 60000 65536"/>
                      <a:gd name="T11" fmla="*/ 0 60000 65536"/>
                      <a:gd name="T12" fmla="*/ 0 60000 65536"/>
                      <a:gd name="T13" fmla="*/ 0 60000 65536"/>
                      <a:gd name="T14" fmla="*/ 0 60000 65536"/>
                      <a:gd name="T15" fmla="*/ 0 w 797"/>
                      <a:gd name="T16" fmla="*/ 0 h 417"/>
                      <a:gd name="T17" fmla="*/ 797 w 797"/>
                      <a:gd name="T18" fmla="*/ 417 h 417"/>
                    </a:gdLst>
                    <a:ahLst/>
                    <a:cxnLst>
                      <a:cxn ang="T10">
                        <a:pos x="T0" y="T1"/>
                      </a:cxn>
                      <a:cxn ang="T11">
                        <a:pos x="T2" y="T3"/>
                      </a:cxn>
                      <a:cxn ang="T12">
                        <a:pos x="T4" y="T5"/>
                      </a:cxn>
                      <a:cxn ang="T13">
                        <a:pos x="T6" y="T7"/>
                      </a:cxn>
                      <a:cxn ang="T14">
                        <a:pos x="T8" y="T9"/>
                      </a:cxn>
                    </a:cxnLst>
                    <a:rect l="T15" t="T16" r="T17" b="T18"/>
                    <a:pathLst>
                      <a:path w="797" h="417">
                        <a:moveTo>
                          <a:pt x="0" y="0"/>
                        </a:moveTo>
                        <a:lnTo>
                          <a:pt x="797" y="291"/>
                        </a:lnTo>
                        <a:lnTo>
                          <a:pt x="797" y="417"/>
                        </a:lnTo>
                        <a:lnTo>
                          <a:pt x="0" y="126"/>
                        </a:lnTo>
                        <a:lnTo>
                          <a:pt x="0" y="0"/>
                        </a:lnTo>
                        <a:close/>
                      </a:path>
                    </a:pathLst>
                  </a:custGeom>
                  <a:solidFill>
                    <a:srgbClr val="000080"/>
                  </a:solidFill>
                  <a:ln w="3175">
                    <a:solidFill>
                      <a:srgbClr val="000000"/>
                    </a:solidFill>
                    <a:prstDash val="solid"/>
                    <a:round/>
                    <a:headEnd/>
                    <a:tailEnd/>
                  </a:ln>
                </p:spPr>
                <p:txBody>
                  <a:bodyPr/>
                  <a:lstStyle/>
                  <a:p>
                    <a:endParaRPr lang="en-US"/>
                  </a:p>
                </p:txBody>
              </p:sp>
            </p:grpSp>
          </p:grpSp>
          <p:grpSp>
            <p:nvGrpSpPr>
              <p:cNvPr id="2155" name="Group 80"/>
              <p:cNvGrpSpPr>
                <a:grpSpLocks/>
              </p:cNvGrpSpPr>
              <p:nvPr/>
            </p:nvGrpSpPr>
            <p:grpSpPr bwMode="auto">
              <a:xfrm>
                <a:off x="2504" y="2092"/>
                <a:ext cx="433" cy="228"/>
                <a:chOff x="2504" y="2092"/>
                <a:chExt cx="433" cy="228"/>
              </a:xfrm>
            </p:grpSpPr>
            <p:sp>
              <p:nvSpPr>
                <p:cNvPr id="2163" name="Freeform 81"/>
                <p:cNvSpPr>
                  <a:spLocks/>
                </p:cNvSpPr>
                <p:nvPr/>
              </p:nvSpPr>
              <p:spPr bwMode="auto">
                <a:xfrm>
                  <a:off x="2504" y="2306"/>
                  <a:ext cx="33" cy="14"/>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60000 65536"/>
                    <a:gd name="T11" fmla="*/ 0 60000 65536"/>
                    <a:gd name="T12" fmla="*/ 0 60000 65536"/>
                    <a:gd name="T13" fmla="*/ 0 60000 65536"/>
                    <a:gd name="T14" fmla="*/ 0 60000 65536"/>
                    <a:gd name="T15" fmla="*/ 0 w 132"/>
                    <a:gd name="T16" fmla="*/ 0 h 53"/>
                    <a:gd name="T17" fmla="*/ 132 w 132"/>
                    <a:gd name="T18" fmla="*/ 53 h 53"/>
                  </a:gdLst>
                  <a:ahLst/>
                  <a:cxnLst>
                    <a:cxn ang="T10">
                      <a:pos x="T0" y="T1"/>
                    </a:cxn>
                    <a:cxn ang="T11">
                      <a:pos x="T2" y="T3"/>
                    </a:cxn>
                    <a:cxn ang="T12">
                      <a:pos x="T4" y="T5"/>
                    </a:cxn>
                    <a:cxn ang="T13">
                      <a:pos x="T6" y="T7"/>
                    </a:cxn>
                    <a:cxn ang="T14">
                      <a:pos x="T8" y="T9"/>
                    </a:cxn>
                  </a:cxnLst>
                  <a:rect l="T15" t="T16" r="T17" b="T18"/>
                  <a:pathLst>
                    <a:path w="132" h="53">
                      <a:moveTo>
                        <a:pt x="0" y="36"/>
                      </a:moveTo>
                      <a:lnTo>
                        <a:pt x="56" y="53"/>
                      </a:lnTo>
                      <a:lnTo>
                        <a:pt x="132" y="12"/>
                      </a:lnTo>
                      <a:lnTo>
                        <a:pt x="79" y="0"/>
                      </a:lnTo>
                      <a:lnTo>
                        <a:pt x="0" y="36"/>
                      </a:lnTo>
                      <a:close/>
                    </a:path>
                  </a:pathLst>
                </a:custGeom>
                <a:solidFill>
                  <a:srgbClr val="000000"/>
                </a:solidFill>
                <a:ln w="9525">
                  <a:noFill/>
                  <a:round/>
                  <a:headEnd/>
                  <a:tailEnd/>
                </a:ln>
              </p:spPr>
              <p:txBody>
                <a:bodyPr/>
                <a:lstStyle/>
                <a:p>
                  <a:endParaRPr lang="en-US"/>
                </a:p>
              </p:txBody>
            </p:sp>
            <p:sp>
              <p:nvSpPr>
                <p:cNvPr id="2164" name="Freeform 82"/>
                <p:cNvSpPr>
                  <a:spLocks/>
                </p:cNvSpPr>
                <p:nvPr/>
              </p:nvSpPr>
              <p:spPr bwMode="auto">
                <a:xfrm>
                  <a:off x="2588" y="2261"/>
                  <a:ext cx="33" cy="14"/>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60000 65536"/>
                    <a:gd name="T11" fmla="*/ 0 60000 65536"/>
                    <a:gd name="T12" fmla="*/ 0 60000 65536"/>
                    <a:gd name="T13" fmla="*/ 0 60000 65536"/>
                    <a:gd name="T14" fmla="*/ 0 60000 65536"/>
                    <a:gd name="T15" fmla="*/ 0 w 132"/>
                    <a:gd name="T16" fmla="*/ 0 h 53"/>
                    <a:gd name="T17" fmla="*/ 132 w 132"/>
                    <a:gd name="T18" fmla="*/ 53 h 53"/>
                  </a:gdLst>
                  <a:ahLst/>
                  <a:cxnLst>
                    <a:cxn ang="T10">
                      <a:pos x="T0" y="T1"/>
                    </a:cxn>
                    <a:cxn ang="T11">
                      <a:pos x="T2" y="T3"/>
                    </a:cxn>
                    <a:cxn ang="T12">
                      <a:pos x="T4" y="T5"/>
                    </a:cxn>
                    <a:cxn ang="T13">
                      <a:pos x="T6" y="T7"/>
                    </a:cxn>
                    <a:cxn ang="T14">
                      <a:pos x="T8" y="T9"/>
                    </a:cxn>
                  </a:cxnLst>
                  <a:rect l="T15" t="T16" r="T17" b="T18"/>
                  <a:pathLst>
                    <a:path w="132" h="53">
                      <a:moveTo>
                        <a:pt x="0" y="35"/>
                      </a:moveTo>
                      <a:lnTo>
                        <a:pt x="57" y="53"/>
                      </a:lnTo>
                      <a:lnTo>
                        <a:pt x="132" y="11"/>
                      </a:lnTo>
                      <a:lnTo>
                        <a:pt x="77" y="0"/>
                      </a:lnTo>
                      <a:lnTo>
                        <a:pt x="0" y="35"/>
                      </a:lnTo>
                      <a:close/>
                    </a:path>
                  </a:pathLst>
                </a:custGeom>
                <a:solidFill>
                  <a:srgbClr val="000000"/>
                </a:solidFill>
                <a:ln w="9525">
                  <a:noFill/>
                  <a:round/>
                  <a:headEnd/>
                  <a:tailEnd/>
                </a:ln>
              </p:spPr>
              <p:txBody>
                <a:bodyPr/>
                <a:lstStyle/>
                <a:p>
                  <a:endParaRPr lang="en-US"/>
                </a:p>
              </p:txBody>
            </p:sp>
            <p:sp>
              <p:nvSpPr>
                <p:cNvPr id="2165" name="Freeform 83"/>
                <p:cNvSpPr>
                  <a:spLocks/>
                </p:cNvSpPr>
                <p:nvPr/>
              </p:nvSpPr>
              <p:spPr bwMode="auto">
                <a:xfrm>
                  <a:off x="2670" y="2217"/>
                  <a:ext cx="33" cy="13"/>
                </a:xfrm>
                <a:custGeom>
                  <a:avLst/>
                  <a:gdLst>
                    <a:gd name="T0" fmla="*/ 0 w 133"/>
                    <a:gd name="T1" fmla="*/ 0 h 53"/>
                    <a:gd name="T2" fmla="*/ 0 w 133"/>
                    <a:gd name="T3" fmla="*/ 0 h 53"/>
                    <a:gd name="T4" fmla="*/ 0 w 133"/>
                    <a:gd name="T5" fmla="*/ 0 h 53"/>
                    <a:gd name="T6" fmla="*/ 0 w 133"/>
                    <a:gd name="T7" fmla="*/ 0 h 53"/>
                    <a:gd name="T8" fmla="*/ 0 w 133"/>
                    <a:gd name="T9" fmla="*/ 0 h 53"/>
                    <a:gd name="T10" fmla="*/ 0 60000 65536"/>
                    <a:gd name="T11" fmla="*/ 0 60000 65536"/>
                    <a:gd name="T12" fmla="*/ 0 60000 65536"/>
                    <a:gd name="T13" fmla="*/ 0 60000 65536"/>
                    <a:gd name="T14" fmla="*/ 0 60000 65536"/>
                    <a:gd name="T15" fmla="*/ 0 w 133"/>
                    <a:gd name="T16" fmla="*/ 0 h 53"/>
                    <a:gd name="T17" fmla="*/ 133 w 133"/>
                    <a:gd name="T18" fmla="*/ 53 h 53"/>
                  </a:gdLst>
                  <a:ahLst/>
                  <a:cxnLst>
                    <a:cxn ang="T10">
                      <a:pos x="T0" y="T1"/>
                    </a:cxn>
                    <a:cxn ang="T11">
                      <a:pos x="T2" y="T3"/>
                    </a:cxn>
                    <a:cxn ang="T12">
                      <a:pos x="T4" y="T5"/>
                    </a:cxn>
                    <a:cxn ang="T13">
                      <a:pos x="T6" y="T7"/>
                    </a:cxn>
                    <a:cxn ang="T14">
                      <a:pos x="T8" y="T9"/>
                    </a:cxn>
                  </a:cxnLst>
                  <a:rect l="T15" t="T16" r="T17" b="T18"/>
                  <a:pathLst>
                    <a:path w="133" h="53">
                      <a:moveTo>
                        <a:pt x="0" y="35"/>
                      </a:moveTo>
                      <a:lnTo>
                        <a:pt x="57" y="53"/>
                      </a:lnTo>
                      <a:lnTo>
                        <a:pt x="133" y="12"/>
                      </a:lnTo>
                      <a:lnTo>
                        <a:pt x="79" y="0"/>
                      </a:lnTo>
                      <a:lnTo>
                        <a:pt x="0" y="35"/>
                      </a:lnTo>
                      <a:close/>
                    </a:path>
                  </a:pathLst>
                </a:custGeom>
                <a:solidFill>
                  <a:srgbClr val="000000"/>
                </a:solidFill>
                <a:ln w="9525">
                  <a:noFill/>
                  <a:round/>
                  <a:headEnd/>
                  <a:tailEnd/>
                </a:ln>
              </p:spPr>
              <p:txBody>
                <a:bodyPr/>
                <a:lstStyle/>
                <a:p>
                  <a:endParaRPr lang="en-US"/>
                </a:p>
              </p:txBody>
            </p:sp>
            <p:sp>
              <p:nvSpPr>
                <p:cNvPr id="2166" name="Freeform 84"/>
                <p:cNvSpPr>
                  <a:spLocks/>
                </p:cNvSpPr>
                <p:nvPr/>
              </p:nvSpPr>
              <p:spPr bwMode="auto">
                <a:xfrm>
                  <a:off x="2748" y="2176"/>
                  <a:ext cx="33" cy="14"/>
                </a:xfrm>
                <a:custGeom>
                  <a:avLst/>
                  <a:gdLst>
                    <a:gd name="T0" fmla="*/ 0 w 132"/>
                    <a:gd name="T1" fmla="*/ 0 h 54"/>
                    <a:gd name="T2" fmla="*/ 0 w 132"/>
                    <a:gd name="T3" fmla="*/ 0 h 54"/>
                    <a:gd name="T4" fmla="*/ 0 w 132"/>
                    <a:gd name="T5" fmla="*/ 0 h 54"/>
                    <a:gd name="T6" fmla="*/ 0 w 132"/>
                    <a:gd name="T7" fmla="*/ 0 h 54"/>
                    <a:gd name="T8" fmla="*/ 0 w 132"/>
                    <a:gd name="T9" fmla="*/ 0 h 54"/>
                    <a:gd name="T10" fmla="*/ 0 60000 65536"/>
                    <a:gd name="T11" fmla="*/ 0 60000 65536"/>
                    <a:gd name="T12" fmla="*/ 0 60000 65536"/>
                    <a:gd name="T13" fmla="*/ 0 60000 65536"/>
                    <a:gd name="T14" fmla="*/ 0 60000 65536"/>
                    <a:gd name="T15" fmla="*/ 0 w 132"/>
                    <a:gd name="T16" fmla="*/ 0 h 54"/>
                    <a:gd name="T17" fmla="*/ 132 w 132"/>
                    <a:gd name="T18" fmla="*/ 54 h 54"/>
                  </a:gdLst>
                  <a:ahLst/>
                  <a:cxnLst>
                    <a:cxn ang="T10">
                      <a:pos x="T0" y="T1"/>
                    </a:cxn>
                    <a:cxn ang="T11">
                      <a:pos x="T2" y="T3"/>
                    </a:cxn>
                    <a:cxn ang="T12">
                      <a:pos x="T4" y="T5"/>
                    </a:cxn>
                    <a:cxn ang="T13">
                      <a:pos x="T6" y="T7"/>
                    </a:cxn>
                    <a:cxn ang="T14">
                      <a:pos x="T8" y="T9"/>
                    </a:cxn>
                  </a:cxnLst>
                  <a:rect l="T15" t="T16" r="T17" b="T18"/>
                  <a:pathLst>
                    <a:path w="132" h="54">
                      <a:moveTo>
                        <a:pt x="0" y="36"/>
                      </a:moveTo>
                      <a:lnTo>
                        <a:pt x="57" y="54"/>
                      </a:lnTo>
                      <a:lnTo>
                        <a:pt x="132" y="13"/>
                      </a:lnTo>
                      <a:lnTo>
                        <a:pt x="77" y="0"/>
                      </a:lnTo>
                      <a:lnTo>
                        <a:pt x="0" y="36"/>
                      </a:lnTo>
                      <a:close/>
                    </a:path>
                  </a:pathLst>
                </a:custGeom>
                <a:solidFill>
                  <a:srgbClr val="000000"/>
                </a:solidFill>
                <a:ln w="9525">
                  <a:noFill/>
                  <a:round/>
                  <a:headEnd/>
                  <a:tailEnd/>
                </a:ln>
              </p:spPr>
              <p:txBody>
                <a:bodyPr/>
                <a:lstStyle/>
                <a:p>
                  <a:endParaRPr lang="en-US"/>
                </a:p>
              </p:txBody>
            </p:sp>
            <p:sp>
              <p:nvSpPr>
                <p:cNvPr id="2167" name="Freeform 85"/>
                <p:cNvSpPr>
                  <a:spLocks/>
                </p:cNvSpPr>
                <p:nvPr/>
              </p:nvSpPr>
              <p:spPr bwMode="auto">
                <a:xfrm>
                  <a:off x="2828" y="2130"/>
                  <a:ext cx="33" cy="13"/>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60000 65536"/>
                    <a:gd name="T11" fmla="*/ 0 60000 65536"/>
                    <a:gd name="T12" fmla="*/ 0 60000 65536"/>
                    <a:gd name="T13" fmla="*/ 0 60000 65536"/>
                    <a:gd name="T14" fmla="*/ 0 60000 65536"/>
                    <a:gd name="T15" fmla="*/ 0 w 132"/>
                    <a:gd name="T16" fmla="*/ 0 h 53"/>
                    <a:gd name="T17" fmla="*/ 132 w 132"/>
                    <a:gd name="T18" fmla="*/ 53 h 53"/>
                  </a:gdLst>
                  <a:ahLst/>
                  <a:cxnLst>
                    <a:cxn ang="T10">
                      <a:pos x="T0" y="T1"/>
                    </a:cxn>
                    <a:cxn ang="T11">
                      <a:pos x="T2" y="T3"/>
                    </a:cxn>
                    <a:cxn ang="T12">
                      <a:pos x="T4" y="T5"/>
                    </a:cxn>
                    <a:cxn ang="T13">
                      <a:pos x="T6" y="T7"/>
                    </a:cxn>
                    <a:cxn ang="T14">
                      <a:pos x="T8" y="T9"/>
                    </a:cxn>
                  </a:cxnLst>
                  <a:rect l="T15" t="T16" r="T17" b="T18"/>
                  <a:pathLst>
                    <a:path w="132" h="53">
                      <a:moveTo>
                        <a:pt x="0" y="36"/>
                      </a:moveTo>
                      <a:lnTo>
                        <a:pt x="55" y="53"/>
                      </a:lnTo>
                      <a:lnTo>
                        <a:pt x="132" y="12"/>
                      </a:lnTo>
                      <a:lnTo>
                        <a:pt x="77" y="0"/>
                      </a:lnTo>
                      <a:lnTo>
                        <a:pt x="0" y="36"/>
                      </a:lnTo>
                      <a:close/>
                    </a:path>
                  </a:pathLst>
                </a:custGeom>
                <a:solidFill>
                  <a:srgbClr val="000000"/>
                </a:solidFill>
                <a:ln w="9525">
                  <a:noFill/>
                  <a:round/>
                  <a:headEnd/>
                  <a:tailEnd/>
                </a:ln>
              </p:spPr>
              <p:txBody>
                <a:bodyPr/>
                <a:lstStyle/>
                <a:p>
                  <a:endParaRPr lang="en-US"/>
                </a:p>
              </p:txBody>
            </p:sp>
            <p:sp>
              <p:nvSpPr>
                <p:cNvPr id="2168" name="Freeform 86"/>
                <p:cNvSpPr>
                  <a:spLocks/>
                </p:cNvSpPr>
                <p:nvPr/>
              </p:nvSpPr>
              <p:spPr bwMode="auto">
                <a:xfrm>
                  <a:off x="2904" y="2092"/>
                  <a:ext cx="33" cy="13"/>
                </a:xfrm>
                <a:custGeom>
                  <a:avLst/>
                  <a:gdLst>
                    <a:gd name="T0" fmla="*/ 0 w 132"/>
                    <a:gd name="T1" fmla="*/ 0 h 54"/>
                    <a:gd name="T2" fmla="*/ 0 w 132"/>
                    <a:gd name="T3" fmla="*/ 0 h 54"/>
                    <a:gd name="T4" fmla="*/ 0 w 132"/>
                    <a:gd name="T5" fmla="*/ 0 h 54"/>
                    <a:gd name="T6" fmla="*/ 0 w 132"/>
                    <a:gd name="T7" fmla="*/ 0 h 54"/>
                    <a:gd name="T8" fmla="*/ 0 w 132"/>
                    <a:gd name="T9" fmla="*/ 0 h 54"/>
                    <a:gd name="T10" fmla="*/ 0 60000 65536"/>
                    <a:gd name="T11" fmla="*/ 0 60000 65536"/>
                    <a:gd name="T12" fmla="*/ 0 60000 65536"/>
                    <a:gd name="T13" fmla="*/ 0 60000 65536"/>
                    <a:gd name="T14" fmla="*/ 0 60000 65536"/>
                    <a:gd name="T15" fmla="*/ 0 w 132"/>
                    <a:gd name="T16" fmla="*/ 0 h 54"/>
                    <a:gd name="T17" fmla="*/ 132 w 132"/>
                    <a:gd name="T18" fmla="*/ 54 h 54"/>
                  </a:gdLst>
                  <a:ahLst/>
                  <a:cxnLst>
                    <a:cxn ang="T10">
                      <a:pos x="T0" y="T1"/>
                    </a:cxn>
                    <a:cxn ang="T11">
                      <a:pos x="T2" y="T3"/>
                    </a:cxn>
                    <a:cxn ang="T12">
                      <a:pos x="T4" y="T5"/>
                    </a:cxn>
                    <a:cxn ang="T13">
                      <a:pos x="T6" y="T7"/>
                    </a:cxn>
                    <a:cxn ang="T14">
                      <a:pos x="T8" y="T9"/>
                    </a:cxn>
                  </a:cxnLst>
                  <a:rect l="T15" t="T16" r="T17" b="T18"/>
                  <a:pathLst>
                    <a:path w="132" h="54">
                      <a:moveTo>
                        <a:pt x="0" y="35"/>
                      </a:moveTo>
                      <a:lnTo>
                        <a:pt x="58" y="54"/>
                      </a:lnTo>
                      <a:lnTo>
                        <a:pt x="132" y="12"/>
                      </a:lnTo>
                      <a:lnTo>
                        <a:pt x="79" y="0"/>
                      </a:lnTo>
                      <a:lnTo>
                        <a:pt x="0" y="35"/>
                      </a:lnTo>
                      <a:close/>
                    </a:path>
                  </a:pathLst>
                </a:custGeom>
                <a:solidFill>
                  <a:srgbClr val="000000"/>
                </a:solidFill>
                <a:ln w="9525">
                  <a:noFill/>
                  <a:round/>
                  <a:headEnd/>
                  <a:tailEnd/>
                </a:ln>
              </p:spPr>
              <p:txBody>
                <a:bodyPr/>
                <a:lstStyle/>
                <a:p>
                  <a:endParaRPr lang="en-US"/>
                </a:p>
              </p:txBody>
            </p:sp>
          </p:grpSp>
          <p:grpSp>
            <p:nvGrpSpPr>
              <p:cNvPr id="2156" name="Group 87"/>
              <p:cNvGrpSpPr>
                <a:grpSpLocks/>
              </p:cNvGrpSpPr>
              <p:nvPr/>
            </p:nvGrpSpPr>
            <p:grpSpPr bwMode="auto">
              <a:xfrm>
                <a:off x="2811" y="2166"/>
                <a:ext cx="400" cy="249"/>
                <a:chOff x="2811" y="2166"/>
                <a:chExt cx="400" cy="249"/>
              </a:xfrm>
            </p:grpSpPr>
            <p:sp>
              <p:nvSpPr>
                <p:cNvPr id="2157" name="Freeform 88"/>
                <p:cNvSpPr>
                  <a:spLocks/>
                </p:cNvSpPr>
                <p:nvPr/>
              </p:nvSpPr>
              <p:spPr bwMode="auto">
                <a:xfrm>
                  <a:off x="2811" y="2400"/>
                  <a:ext cx="31" cy="15"/>
                </a:xfrm>
                <a:custGeom>
                  <a:avLst/>
                  <a:gdLst>
                    <a:gd name="T0" fmla="*/ 0 w 123"/>
                    <a:gd name="T1" fmla="*/ 0 h 60"/>
                    <a:gd name="T2" fmla="*/ 0 w 123"/>
                    <a:gd name="T3" fmla="*/ 0 h 60"/>
                    <a:gd name="T4" fmla="*/ 0 w 123"/>
                    <a:gd name="T5" fmla="*/ 0 h 60"/>
                    <a:gd name="T6" fmla="*/ 0 w 123"/>
                    <a:gd name="T7" fmla="*/ 0 h 60"/>
                    <a:gd name="T8" fmla="*/ 0 w 123"/>
                    <a:gd name="T9" fmla="*/ 0 h 60"/>
                    <a:gd name="T10" fmla="*/ 0 60000 65536"/>
                    <a:gd name="T11" fmla="*/ 0 60000 65536"/>
                    <a:gd name="T12" fmla="*/ 0 60000 65536"/>
                    <a:gd name="T13" fmla="*/ 0 60000 65536"/>
                    <a:gd name="T14" fmla="*/ 0 60000 65536"/>
                    <a:gd name="T15" fmla="*/ 0 w 123"/>
                    <a:gd name="T16" fmla="*/ 0 h 60"/>
                    <a:gd name="T17" fmla="*/ 123 w 123"/>
                    <a:gd name="T18" fmla="*/ 60 h 60"/>
                  </a:gdLst>
                  <a:ahLst/>
                  <a:cxnLst>
                    <a:cxn ang="T10">
                      <a:pos x="T0" y="T1"/>
                    </a:cxn>
                    <a:cxn ang="T11">
                      <a:pos x="T2" y="T3"/>
                    </a:cxn>
                    <a:cxn ang="T12">
                      <a:pos x="T4" y="T5"/>
                    </a:cxn>
                    <a:cxn ang="T13">
                      <a:pos x="T6" y="T7"/>
                    </a:cxn>
                    <a:cxn ang="T14">
                      <a:pos x="T8" y="T9"/>
                    </a:cxn>
                  </a:cxnLst>
                  <a:rect l="T15" t="T16" r="T17" b="T18"/>
                  <a:pathLst>
                    <a:path w="123" h="60">
                      <a:moveTo>
                        <a:pt x="0" y="41"/>
                      </a:moveTo>
                      <a:lnTo>
                        <a:pt x="54" y="60"/>
                      </a:lnTo>
                      <a:lnTo>
                        <a:pt x="123" y="14"/>
                      </a:lnTo>
                      <a:lnTo>
                        <a:pt x="74" y="0"/>
                      </a:lnTo>
                      <a:lnTo>
                        <a:pt x="0" y="41"/>
                      </a:lnTo>
                      <a:close/>
                    </a:path>
                  </a:pathLst>
                </a:custGeom>
                <a:solidFill>
                  <a:srgbClr val="000000"/>
                </a:solidFill>
                <a:ln w="9525">
                  <a:noFill/>
                  <a:round/>
                  <a:headEnd/>
                  <a:tailEnd/>
                </a:ln>
              </p:spPr>
              <p:txBody>
                <a:bodyPr/>
                <a:lstStyle/>
                <a:p>
                  <a:endParaRPr lang="en-US"/>
                </a:p>
              </p:txBody>
            </p:sp>
            <p:sp>
              <p:nvSpPr>
                <p:cNvPr id="2158" name="Freeform 89"/>
                <p:cNvSpPr>
                  <a:spLocks/>
                </p:cNvSpPr>
                <p:nvPr/>
              </p:nvSpPr>
              <p:spPr bwMode="auto">
                <a:xfrm>
                  <a:off x="2896" y="2346"/>
                  <a:ext cx="31" cy="15"/>
                </a:xfrm>
                <a:custGeom>
                  <a:avLst/>
                  <a:gdLst>
                    <a:gd name="T0" fmla="*/ 0 w 124"/>
                    <a:gd name="T1" fmla="*/ 0 h 59"/>
                    <a:gd name="T2" fmla="*/ 0 w 124"/>
                    <a:gd name="T3" fmla="*/ 0 h 59"/>
                    <a:gd name="T4" fmla="*/ 0 w 124"/>
                    <a:gd name="T5" fmla="*/ 0 h 59"/>
                    <a:gd name="T6" fmla="*/ 0 w 124"/>
                    <a:gd name="T7" fmla="*/ 0 h 59"/>
                    <a:gd name="T8" fmla="*/ 0 w 124"/>
                    <a:gd name="T9" fmla="*/ 0 h 59"/>
                    <a:gd name="T10" fmla="*/ 0 60000 65536"/>
                    <a:gd name="T11" fmla="*/ 0 60000 65536"/>
                    <a:gd name="T12" fmla="*/ 0 60000 65536"/>
                    <a:gd name="T13" fmla="*/ 0 60000 65536"/>
                    <a:gd name="T14" fmla="*/ 0 60000 65536"/>
                    <a:gd name="T15" fmla="*/ 0 w 124"/>
                    <a:gd name="T16" fmla="*/ 0 h 59"/>
                    <a:gd name="T17" fmla="*/ 124 w 124"/>
                    <a:gd name="T18" fmla="*/ 59 h 59"/>
                  </a:gdLst>
                  <a:ahLst/>
                  <a:cxnLst>
                    <a:cxn ang="T10">
                      <a:pos x="T0" y="T1"/>
                    </a:cxn>
                    <a:cxn ang="T11">
                      <a:pos x="T2" y="T3"/>
                    </a:cxn>
                    <a:cxn ang="T12">
                      <a:pos x="T4" y="T5"/>
                    </a:cxn>
                    <a:cxn ang="T13">
                      <a:pos x="T6" y="T7"/>
                    </a:cxn>
                    <a:cxn ang="T14">
                      <a:pos x="T8" y="T9"/>
                    </a:cxn>
                  </a:cxnLst>
                  <a:rect l="T15" t="T16" r="T17" b="T18"/>
                  <a:pathLst>
                    <a:path w="124" h="59">
                      <a:moveTo>
                        <a:pt x="0" y="39"/>
                      </a:moveTo>
                      <a:lnTo>
                        <a:pt x="55" y="59"/>
                      </a:lnTo>
                      <a:lnTo>
                        <a:pt x="124" y="13"/>
                      </a:lnTo>
                      <a:lnTo>
                        <a:pt x="74" y="0"/>
                      </a:lnTo>
                      <a:lnTo>
                        <a:pt x="0" y="39"/>
                      </a:lnTo>
                      <a:close/>
                    </a:path>
                  </a:pathLst>
                </a:custGeom>
                <a:solidFill>
                  <a:srgbClr val="000000"/>
                </a:solidFill>
                <a:ln w="9525">
                  <a:noFill/>
                  <a:round/>
                  <a:headEnd/>
                  <a:tailEnd/>
                </a:ln>
              </p:spPr>
              <p:txBody>
                <a:bodyPr/>
                <a:lstStyle/>
                <a:p>
                  <a:endParaRPr lang="en-US"/>
                </a:p>
              </p:txBody>
            </p:sp>
            <p:sp>
              <p:nvSpPr>
                <p:cNvPr id="2159" name="Freeform 90"/>
                <p:cNvSpPr>
                  <a:spLocks/>
                </p:cNvSpPr>
                <p:nvPr/>
              </p:nvSpPr>
              <p:spPr bwMode="auto">
                <a:xfrm>
                  <a:off x="2973" y="2295"/>
                  <a:ext cx="31" cy="15"/>
                </a:xfrm>
                <a:custGeom>
                  <a:avLst/>
                  <a:gdLst>
                    <a:gd name="T0" fmla="*/ 0 w 125"/>
                    <a:gd name="T1" fmla="*/ 0 h 61"/>
                    <a:gd name="T2" fmla="*/ 0 w 125"/>
                    <a:gd name="T3" fmla="*/ 0 h 61"/>
                    <a:gd name="T4" fmla="*/ 0 w 125"/>
                    <a:gd name="T5" fmla="*/ 0 h 61"/>
                    <a:gd name="T6" fmla="*/ 0 w 125"/>
                    <a:gd name="T7" fmla="*/ 0 h 61"/>
                    <a:gd name="T8" fmla="*/ 0 w 125"/>
                    <a:gd name="T9" fmla="*/ 0 h 61"/>
                    <a:gd name="T10" fmla="*/ 0 60000 65536"/>
                    <a:gd name="T11" fmla="*/ 0 60000 65536"/>
                    <a:gd name="T12" fmla="*/ 0 60000 65536"/>
                    <a:gd name="T13" fmla="*/ 0 60000 65536"/>
                    <a:gd name="T14" fmla="*/ 0 60000 65536"/>
                    <a:gd name="T15" fmla="*/ 0 w 125"/>
                    <a:gd name="T16" fmla="*/ 0 h 61"/>
                    <a:gd name="T17" fmla="*/ 125 w 125"/>
                    <a:gd name="T18" fmla="*/ 61 h 61"/>
                  </a:gdLst>
                  <a:ahLst/>
                  <a:cxnLst>
                    <a:cxn ang="T10">
                      <a:pos x="T0" y="T1"/>
                    </a:cxn>
                    <a:cxn ang="T11">
                      <a:pos x="T2" y="T3"/>
                    </a:cxn>
                    <a:cxn ang="T12">
                      <a:pos x="T4" y="T5"/>
                    </a:cxn>
                    <a:cxn ang="T13">
                      <a:pos x="T6" y="T7"/>
                    </a:cxn>
                    <a:cxn ang="T14">
                      <a:pos x="T8" y="T9"/>
                    </a:cxn>
                  </a:cxnLst>
                  <a:rect l="T15" t="T16" r="T17" b="T18"/>
                  <a:pathLst>
                    <a:path w="125" h="61">
                      <a:moveTo>
                        <a:pt x="0" y="40"/>
                      </a:moveTo>
                      <a:lnTo>
                        <a:pt x="55" y="61"/>
                      </a:lnTo>
                      <a:lnTo>
                        <a:pt x="125" y="15"/>
                      </a:lnTo>
                      <a:lnTo>
                        <a:pt x="75" y="0"/>
                      </a:lnTo>
                      <a:lnTo>
                        <a:pt x="0" y="40"/>
                      </a:lnTo>
                      <a:close/>
                    </a:path>
                  </a:pathLst>
                </a:custGeom>
                <a:solidFill>
                  <a:srgbClr val="000000"/>
                </a:solidFill>
                <a:ln w="9525">
                  <a:noFill/>
                  <a:round/>
                  <a:headEnd/>
                  <a:tailEnd/>
                </a:ln>
              </p:spPr>
              <p:txBody>
                <a:bodyPr/>
                <a:lstStyle/>
                <a:p>
                  <a:endParaRPr lang="en-US"/>
                </a:p>
              </p:txBody>
            </p:sp>
            <p:sp>
              <p:nvSpPr>
                <p:cNvPr id="2160" name="Freeform 91"/>
                <p:cNvSpPr>
                  <a:spLocks/>
                </p:cNvSpPr>
                <p:nvPr/>
              </p:nvSpPr>
              <p:spPr bwMode="auto">
                <a:xfrm>
                  <a:off x="3042" y="2251"/>
                  <a:ext cx="31" cy="15"/>
                </a:xfrm>
                <a:custGeom>
                  <a:avLst/>
                  <a:gdLst>
                    <a:gd name="T0" fmla="*/ 0 w 125"/>
                    <a:gd name="T1" fmla="*/ 0 h 59"/>
                    <a:gd name="T2" fmla="*/ 0 w 125"/>
                    <a:gd name="T3" fmla="*/ 0 h 59"/>
                    <a:gd name="T4" fmla="*/ 0 w 125"/>
                    <a:gd name="T5" fmla="*/ 0 h 59"/>
                    <a:gd name="T6" fmla="*/ 0 w 125"/>
                    <a:gd name="T7" fmla="*/ 0 h 59"/>
                    <a:gd name="T8" fmla="*/ 0 w 125"/>
                    <a:gd name="T9" fmla="*/ 0 h 59"/>
                    <a:gd name="T10" fmla="*/ 0 60000 65536"/>
                    <a:gd name="T11" fmla="*/ 0 60000 65536"/>
                    <a:gd name="T12" fmla="*/ 0 60000 65536"/>
                    <a:gd name="T13" fmla="*/ 0 60000 65536"/>
                    <a:gd name="T14" fmla="*/ 0 60000 65536"/>
                    <a:gd name="T15" fmla="*/ 0 w 125"/>
                    <a:gd name="T16" fmla="*/ 0 h 59"/>
                    <a:gd name="T17" fmla="*/ 125 w 125"/>
                    <a:gd name="T18" fmla="*/ 59 h 59"/>
                  </a:gdLst>
                  <a:ahLst/>
                  <a:cxnLst>
                    <a:cxn ang="T10">
                      <a:pos x="T0" y="T1"/>
                    </a:cxn>
                    <a:cxn ang="T11">
                      <a:pos x="T2" y="T3"/>
                    </a:cxn>
                    <a:cxn ang="T12">
                      <a:pos x="T4" y="T5"/>
                    </a:cxn>
                    <a:cxn ang="T13">
                      <a:pos x="T6" y="T7"/>
                    </a:cxn>
                    <a:cxn ang="T14">
                      <a:pos x="T8" y="T9"/>
                    </a:cxn>
                  </a:cxnLst>
                  <a:rect l="T15" t="T16" r="T17" b="T18"/>
                  <a:pathLst>
                    <a:path w="125" h="59">
                      <a:moveTo>
                        <a:pt x="0" y="41"/>
                      </a:moveTo>
                      <a:lnTo>
                        <a:pt x="54" y="59"/>
                      </a:lnTo>
                      <a:lnTo>
                        <a:pt x="125" y="14"/>
                      </a:lnTo>
                      <a:lnTo>
                        <a:pt x="74" y="0"/>
                      </a:lnTo>
                      <a:lnTo>
                        <a:pt x="0" y="41"/>
                      </a:lnTo>
                      <a:close/>
                    </a:path>
                  </a:pathLst>
                </a:custGeom>
                <a:solidFill>
                  <a:srgbClr val="000000"/>
                </a:solidFill>
                <a:ln w="9525">
                  <a:noFill/>
                  <a:round/>
                  <a:headEnd/>
                  <a:tailEnd/>
                </a:ln>
              </p:spPr>
              <p:txBody>
                <a:bodyPr/>
                <a:lstStyle/>
                <a:p>
                  <a:endParaRPr lang="en-US"/>
                </a:p>
              </p:txBody>
            </p:sp>
            <p:sp>
              <p:nvSpPr>
                <p:cNvPr id="2161" name="Freeform 92"/>
                <p:cNvSpPr>
                  <a:spLocks/>
                </p:cNvSpPr>
                <p:nvPr/>
              </p:nvSpPr>
              <p:spPr bwMode="auto">
                <a:xfrm>
                  <a:off x="3112" y="2207"/>
                  <a:ext cx="31" cy="15"/>
                </a:xfrm>
                <a:custGeom>
                  <a:avLst/>
                  <a:gdLst>
                    <a:gd name="T0" fmla="*/ 0 w 124"/>
                    <a:gd name="T1" fmla="*/ 0 h 61"/>
                    <a:gd name="T2" fmla="*/ 0 w 124"/>
                    <a:gd name="T3" fmla="*/ 0 h 61"/>
                    <a:gd name="T4" fmla="*/ 0 w 124"/>
                    <a:gd name="T5" fmla="*/ 0 h 61"/>
                    <a:gd name="T6" fmla="*/ 0 w 124"/>
                    <a:gd name="T7" fmla="*/ 0 h 61"/>
                    <a:gd name="T8" fmla="*/ 0 w 124"/>
                    <a:gd name="T9" fmla="*/ 0 h 61"/>
                    <a:gd name="T10" fmla="*/ 0 60000 65536"/>
                    <a:gd name="T11" fmla="*/ 0 60000 65536"/>
                    <a:gd name="T12" fmla="*/ 0 60000 65536"/>
                    <a:gd name="T13" fmla="*/ 0 60000 65536"/>
                    <a:gd name="T14" fmla="*/ 0 60000 65536"/>
                    <a:gd name="T15" fmla="*/ 0 w 124"/>
                    <a:gd name="T16" fmla="*/ 0 h 61"/>
                    <a:gd name="T17" fmla="*/ 124 w 124"/>
                    <a:gd name="T18" fmla="*/ 61 h 61"/>
                  </a:gdLst>
                  <a:ahLst/>
                  <a:cxnLst>
                    <a:cxn ang="T10">
                      <a:pos x="T0" y="T1"/>
                    </a:cxn>
                    <a:cxn ang="T11">
                      <a:pos x="T2" y="T3"/>
                    </a:cxn>
                    <a:cxn ang="T12">
                      <a:pos x="T4" y="T5"/>
                    </a:cxn>
                    <a:cxn ang="T13">
                      <a:pos x="T6" y="T7"/>
                    </a:cxn>
                    <a:cxn ang="T14">
                      <a:pos x="T8" y="T9"/>
                    </a:cxn>
                  </a:cxnLst>
                  <a:rect l="T15" t="T16" r="T17" b="T18"/>
                  <a:pathLst>
                    <a:path w="124" h="61">
                      <a:moveTo>
                        <a:pt x="0" y="40"/>
                      </a:moveTo>
                      <a:lnTo>
                        <a:pt x="54" y="61"/>
                      </a:lnTo>
                      <a:lnTo>
                        <a:pt x="124" y="13"/>
                      </a:lnTo>
                      <a:lnTo>
                        <a:pt x="73" y="0"/>
                      </a:lnTo>
                      <a:lnTo>
                        <a:pt x="0" y="40"/>
                      </a:lnTo>
                      <a:close/>
                    </a:path>
                  </a:pathLst>
                </a:custGeom>
                <a:solidFill>
                  <a:srgbClr val="000000"/>
                </a:solidFill>
                <a:ln w="9525">
                  <a:noFill/>
                  <a:round/>
                  <a:headEnd/>
                  <a:tailEnd/>
                </a:ln>
              </p:spPr>
              <p:txBody>
                <a:bodyPr/>
                <a:lstStyle/>
                <a:p>
                  <a:endParaRPr lang="en-US"/>
                </a:p>
              </p:txBody>
            </p:sp>
            <p:sp>
              <p:nvSpPr>
                <p:cNvPr id="2162" name="Freeform 93"/>
                <p:cNvSpPr>
                  <a:spLocks/>
                </p:cNvSpPr>
                <p:nvPr/>
              </p:nvSpPr>
              <p:spPr bwMode="auto">
                <a:xfrm>
                  <a:off x="3180" y="2166"/>
                  <a:ext cx="31" cy="15"/>
                </a:xfrm>
                <a:custGeom>
                  <a:avLst/>
                  <a:gdLst>
                    <a:gd name="T0" fmla="*/ 0 w 124"/>
                    <a:gd name="T1" fmla="*/ 0 h 59"/>
                    <a:gd name="T2" fmla="*/ 0 w 124"/>
                    <a:gd name="T3" fmla="*/ 0 h 59"/>
                    <a:gd name="T4" fmla="*/ 0 w 124"/>
                    <a:gd name="T5" fmla="*/ 0 h 59"/>
                    <a:gd name="T6" fmla="*/ 0 w 124"/>
                    <a:gd name="T7" fmla="*/ 0 h 59"/>
                    <a:gd name="T8" fmla="*/ 0 w 124"/>
                    <a:gd name="T9" fmla="*/ 0 h 59"/>
                    <a:gd name="T10" fmla="*/ 0 60000 65536"/>
                    <a:gd name="T11" fmla="*/ 0 60000 65536"/>
                    <a:gd name="T12" fmla="*/ 0 60000 65536"/>
                    <a:gd name="T13" fmla="*/ 0 60000 65536"/>
                    <a:gd name="T14" fmla="*/ 0 60000 65536"/>
                    <a:gd name="T15" fmla="*/ 0 w 124"/>
                    <a:gd name="T16" fmla="*/ 0 h 59"/>
                    <a:gd name="T17" fmla="*/ 124 w 124"/>
                    <a:gd name="T18" fmla="*/ 59 h 59"/>
                  </a:gdLst>
                  <a:ahLst/>
                  <a:cxnLst>
                    <a:cxn ang="T10">
                      <a:pos x="T0" y="T1"/>
                    </a:cxn>
                    <a:cxn ang="T11">
                      <a:pos x="T2" y="T3"/>
                    </a:cxn>
                    <a:cxn ang="T12">
                      <a:pos x="T4" y="T5"/>
                    </a:cxn>
                    <a:cxn ang="T13">
                      <a:pos x="T6" y="T7"/>
                    </a:cxn>
                    <a:cxn ang="T14">
                      <a:pos x="T8" y="T9"/>
                    </a:cxn>
                  </a:cxnLst>
                  <a:rect l="T15" t="T16" r="T17" b="T18"/>
                  <a:pathLst>
                    <a:path w="124" h="59">
                      <a:moveTo>
                        <a:pt x="0" y="40"/>
                      </a:moveTo>
                      <a:lnTo>
                        <a:pt x="55" y="59"/>
                      </a:lnTo>
                      <a:lnTo>
                        <a:pt x="124" y="14"/>
                      </a:lnTo>
                      <a:lnTo>
                        <a:pt x="74" y="0"/>
                      </a:lnTo>
                      <a:lnTo>
                        <a:pt x="0" y="40"/>
                      </a:lnTo>
                      <a:close/>
                    </a:path>
                  </a:pathLst>
                </a:custGeom>
                <a:solidFill>
                  <a:srgbClr val="000000"/>
                </a:solidFill>
                <a:ln w="9525">
                  <a:noFill/>
                  <a:round/>
                  <a:headEnd/>
                  <a:tailEnd/>
                </a:ln>
              </p:spPr>
              <p:txBody>
                <a:bodyPr/>
                <a:lstStyle/>
                <a:p>
                  <a:endParaRPr lang="en-US"/>
                </a:p>
              </p:txBody>
            </p:sp>
          </p:grpSp>
        </p:grpSp>
        <p:grpSp>
          <p:nvGrpSpPr>
            <p:cNvPr id="2106" name="Group 94"/>
            <p:cNvGrpSpPr>
              <a:grpSpLocks/>
            </p:cNvGrpSpPr>
            <p:nvPr/>
          </p:nvGrpSpPr>
          <p:grpSpPr bwMode="auto">
            <a:xfrm>
              <a:off x="3841750" y="4548188"/>
              <a:ext cx="406400" cy="571500"/>
              <a:chOff x="3055" y="2911"/>
              <a:chExt cx="321" cy="519"/>
            </a:xfrm>
          </p:grpSpPr>
          <p:sp>
            <p:nvSpPr>
              <p:cNvPr id="2150" name="Line 95"/>
              <p:cNvSpPr>
                <a:spLocks noChangeShapeType="1"/>
              </p:cNvSpPr>
              <p:nvPr/>
            </p:nvSpPr>
            <p:spPr bwMode="auto">
              <a:xfrm>
                <a:off x="3201" y="2911"/>
                <a:ext cx="0" cy="400"/>
              </a:xfrm>
              <a:prstGeom prst="line">
                <a:avLst/>
              </a:prstGeom>
              <a:noFill/>
              <a:ln w="9525">
                <a:solidFill>
                  <a:schemeClr val="tx1"/>
                </a:solidFill>
                <a:round/>
                <a:headEnd/>
                <a:tailEnd/>
              </a:ln>
            </p:spPr>
            <p:txBody>
              <a:bodyPr/>
              <a:lstStyle/>
              <a:p>
                <a:endParaRPr lang="en-US"/>
              </a:p>
            </p:txBody>
          </p:sp>
          <p:sp>
            <p:nvSpPr>
              <p:cNvPr id="2151" name="Line 96"/>
              <p:cNvSpPr>
                <a:spLocks noChangeShapeType="1"/>
              </p:cNvSpPr>
              <p:nvPr/>
            </p:nvSpPr>
            <p:spPr bwMode="auto">
              <a:xfrm>
                <a:off x="3055" y="3303"/>
                <a:ext cx="321" cy="0"/>
              </a:xfrm>
              <a:prstGeom prst="line">
                <a:avLst/>
              </a:prstGeom>
              <a:noFill/>
              <a:ln w="9525">
                <a:solidFill>
                  <a:schemeClr val="tx1"/>
                </a:solidFill>
                <a:round/>
                <a:headEnd/>
                <a:tailEnd/>
              </a:ln>
            </p:spPr>
            <p:txBody>
              <a:bodyPr/>
              <a:lstStyle/>
              <a:p>
                <a:endParaRPr lang="en-US"/>
              </a:p>
            </p:txBody>
          </p:sp>
          <p:sp>
            <p:nvSpPr>
              <p:cNvPr id="2152" name="Line 97"/>
              <p:cNvSpPr>
                <a:spLocks noChangeShapeType="1"/>
              </p:cNvSpPr>
              <p:nvPr/>
            </p:nvSpPr>
            <p:spPr bwMode="auto">
              <a:xfrm>
                <a:off x="3104" y="3362"/>
                <a:ext cx="223" cy="0"/>
              </a:xfrm>
              <a:prstGeom prst="line">
                <a:avLst/>
              </a:prstGeom>
              <a:noFill/>
              <a:ln w="9525">
                <a:solidFill>
                  <a:schemeClr val="tx1"/>
                </a:solidFill>
                <a:round/>
                <a:headEnd/>
                <a:tailEnd/>
              </a:ln>
            </p:spPr>
            <p:txBody>
              <a:bodyPr/>
              <a:lstStyle/>
              <a:p>
                <a:endParaRPr lang="en-US"/>
              </a:p>
            </p:txBody>
          </p:sp>
          <p:sp>
            <p:nvSpPr>
              <p:cNvPr id="2153" name="Line 98"/>
              <p:cNvSpPr>
                <a:spLocks noChangeShapeType="1"/>
              </p:cNvSpPr>
              <p:nvPr/>
            </p:nvSpPr>
            <p:spPr bwMode="auto">
              <a:xfrm>
                <a:off x="3162" y="3430"/>
                <a:ext cx="97" cy="0"/>
              </a:xfrm>
              <a:prstGeom prst="line">
                <a:avLst/>
              </a:prstGeom>
              <a:noFill/>
              <a:ln w="9525">
                <a:solidFill>
                  <a:schemeClr val="tx1"/>
                </a:solidFill>
                <a:round/>
                <a:headEnd/>
                <a:tailEnd/>
              </a:ln>
            </p:spPr>
            <p:txBody>
              <a:bodyPr/>
              <a:lstStyle/>
              <a:p>
                <a:endParaRPr lang="en-US"/>
              </a:p>
            </p:txBody>
          </p:sp>
        </p:grpSp>
        <p:grpSp>
          <p:nvGrpSpPr>
            <p:cNvPr id="2107" name="Group 99"/>
            <p:cNvGrpSpPr>
              <a:grpSpLocks/>
            </p:cNvGrpSpPr>
            <p:nvPr/>
          </p:nvGrpSpPr>
          <p:grpSpPr bwMode="auto">
            <a:xfrm>
              <a:off x="3683000" y="3787775"/>
              <a:ext cx="439738" cy="568325"/>
              <a:chOff x="2477" y="1878"/>
              <a:chExt cx="429" cy="422"/>
            </a:xfrm>
          </p:grpSpPr>
          <p:grpSp>
            <p:nvGrpSpPr>
              <p:cNvPr id="2136" name="Group 100"/>
              <p:cNvGrpSpPr>
                <a:grpSpLocks/>
              </p:cNvGrpSpPr>
              <p:nvPr/>
            </p:nvGrpSpPr>
            <p:grpSpPr bwMode="auto">
              <a:xfrm>
                <a:off x="2477" y="1883"/>
                <a:ext cx="424" cy="417"/>
                <a:chOff x="2477" y="1883"/>
                <a:chExt cx="424" cy="417"/>
              </a:xfrm>
            </p:grpSpPr>
            <p:sp>
              <p:nvSpPr>
                <p:cNvPr id="2144" name="Freeform 101"/>
                <p:cNvSpPr>
                  <a:spLocks/>
                </p:cNvSpPr>
                <p:nvPr/>
              </p:nvSpPr>
              <p:spPr bwMode="auto">
                <a:xfrm>
                  <a:off x="2634" y="1991"/>
                  <a:ext cx="53" cy="225"/>
                </a:xfrm>
                <a:custGeom>
                  <a:avLst/>
                  <a:gdLst>
                    <a:gd name="T0" fmla="*/ 0 w 210"/>
                    <a:gd name="T1" fmla="*/ 0 h 899"/>
                    <a:gd name="T2" fmla="*/ 0 w 210"/>
                    <a:gd name="T3" fmla="*/ 0 h 899"/>
                    <a:gd name="T4" fmla="*/ 0 w 210"/>
                    <a:gd name="T5" fmla="*/ 0 h 899"/>
                    <a:gd name="T6" fmla="*/ 0 w 210"/>
                    <a:gd name="T7" fmla="*/ 0 h 899"/>
                    <a:gd name="T8" fmla="*/ 0 w 210"/>
                    <a:gd name="T9" fmla="*/ 0 h 899"/>
                    <a:gd name="T10" fmla="*/ 0 w 210"/>
                    <a:gd name="T11" fmla="*/ 0 h 899"/>
                    <a:gd name="T12" fmla="*/ 0 w 210"/>
                    <a:gd name="T13" fmla="*/ 0 h 899"/>
                    <a:gd name="T14" fmla="*/ 0 w 210"/>
                    <a:gd name="T15" fmla="*/ 0 h 899"/>
                    <a:gd name="T16" fmla="*/ 0 w 210"/>
                    <a:gd name="T17" fmla="*/ 0 h 899"/>
                    <a:gd name="T18" fmla="*/ 0 w 210"/>
                    <a:gd name="T19" fmla="*/ 1 h 899"/>
                    <a:gd name="T20" fmla="*/ 0 w 210"/>
                    <a:gd name="T21" fmla="*/ 1 h 899"/>
                    <a:gd name="T22" fmla="*/ 0 w 210"/>
                    <a:gd name="T23" fmla="*/ 1 h 899"/>
                    <a:gd name="T24" fmla="*/ 0 w 210"/>
                    <a:gd name="T25" fmla="*/ 1 h 899"/>
                    <a:gd name="T26" fmla="*/ 0 w 210"/>
                    <a:gd name="T27" fmla="*/ 1 h 899"/>
                    <a:gd name="T28" fmla="*/ 0 w 210"/>
                    <a:gd name="T29" fmla="*/ 1 h 899"/>
                    <a:gd name="T30" fmla="*/ 0 w 210"/>
                    <a:gd name="T31" fmla="*/ 1 h 899"/>
                    <a:gd name="T32" fmla="*/ 0 w 210"/>
                    <a:gd name="T33" fmla="*/ 1 h 899"/>
                    <a:gd name="T34" fmla="*/ 0 w 210"/>
                    <a:gd name="T35" fmla="*/ 1 h 899"/>
                    <a:gd name="T36" fmla="*/ 0 w 210"/>
                    <a:gd name="T37" fmla="*/ 1 h 899"/>
                    <a:gd name="T38" fmla="*/ 0 w 210"/>
                    <a:gd name="T39" fmla="*/ 1 h 899"/>
                    <a:gd name="T40" fmla="*/ 0 w 210"/>
                    <a:gd name="T41" fmla="*/ 1 h 899"/>
                    <a:gd name="T42" fmla="*/ 0 w 210"/>
                    <a:gd name="T43" fmla="*/ 0 h 899"/>
                    <a:gd name="T44" fmla="*/ 0 w 210"/>
                    <a:gd name="T45" fmla="*/ 0 h 899"/>
                    <a:gd name="T46" fmla="*/ 0 w 210"/>
                    <a:gd name="T47" fmla="*/ 0 h 899"/>
                    <a:gd name="T48" fmla="*/ 0 w 210"/>
                    <a:gd name="T49" fmla="*/ 0 h 899"/>
                    <a:gd name="T50" fmla="*/ 0 w 210"/>
                    <a:gd name="T51" fmla="*/ 0 h 899"/>
                    <a:gd name="T52" fmla="*/ 0 w 210"/>
                    <a:gd name="T53" fmla="*/ 0 h 899"/>
                    <a:gd name="T54" fmla="*/ 0 w 210"/>
                    <a:gd name="T55" fmla="*/ 0 h 8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899"/>
                    <a:gd name="T86" fmla="*/ 210 w 210"/>
                    <a:gd name="T87" fmla="*/ 899 h 8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899">
                      <a:moveTo>
                        <a:pt x="0" y="61"/>
                      </a:moveTo>
                      <a:lnTo>
                        <a:pt x="102" y="2"/>
                      </a:lnTo>
                      <a:lnTo>
                        <a:pt x="137" y="0"/>
                      </a:lnTo>
                      <a:lnTo>
                        <a:pt x="163" y="9"/>
                      </a:lnTo>
                      <a:lnTo>
                        <a:pt x="181" y="20"/>
                      </a:lnTo>
                      <a:lnTo>
                        <a:pt x="194" y="33"/>
                      </a:lnTo>
                      <a:lnTo>
                        <a:pt x="204" y="53"/>
                      </a:lnTo>
                      <a:lnTo>
                        <a:pt x="206" y="72"/>
                      </a:lnTo>
                      <a:lnTo>
                        <a:pt x="210" y="100"/>
                      </a:lnTo>
                      <a:lnTo>
                        <a:pt x="210" y="424"/>
                      </a:lnTo>
                      <a:lnTo>
                        <a:pt x="204" y="442"/>
                      </a:lnTo>
                      <a:lnTo>
                        <a:pt x="188" y="455"/>
                      </a:lnTo>
                      <a:lnTo>
                        <a:pt x="179" y="464"/>
                      </a:lnTo>
                      <a:lnTo>
                        <a:pt x="179" y="877"/>
                      </a:lnTo>
                      <a:lnTo>
                        <a:pt x="156" y="899"/>
                      </a:lnTo>
                      <a:lnTo>
                        <a:pt x="135" y="881"/>
                      </a:lnTo>
                      <a:lnTo>
                        <a:pt x="135" y="461"/>
                      </a:lnTo>
                      <a:lnTo>
                        <a:pt x="113" y="453"/>
                      </a:lnTo>
                      <a:lnTo>
                        <a:pt x="97" y="442"/>
                      </a:lnTo>
                      <a:lnTo>
                        <a:pt x="95" y="435"/>
                      </a:lnTo>
                      <a:lnTo>
                        <a:pt x="95" y="419"/>
                      </a:lnTo>
                      <a:lnTo>
                        <a:pt x="95" y="147"/>
                      </a:lnTo>
                      <a:lnTo>
                        <a:pt x="95" y="123"/>
                      </a:lnTo>
                      <a:lnTo>
                        <a:pt x="86" y="100"/>
                      </a:lnTo>
                      <a:lnTo>
                        <a:pt x="77" y="82"/>
                      </a:lnTo>
                      <a:lnTo>
                        <a:pt x="60" y="71"/>
                      </a:lnTo>
                      <a:lnTo>
                        <a:pt x="40" y="65"/>
                      </a:lnTo>
                      <a:lnTo>
                        <a:pt x="0" y="61"/>
                      </a:lnTo>
                      <a:close/>
                    </a:path>
                  </a:pathLst>
                </a:custGeom>
                <a:solidFill>
                  <a:srgbClr val="3F3F3F"/>
                </a:solidFill>
                <a:ln w="9525">
                  <a:noFill/>
                  <a:round/>
                  <a:headEnd/>
                  <a:tailEnd/>
                </a:ln>
              </p:spPr>
              <p:txBody>
                <a:bodyPr/>
                <a:lstStyle/>
                <a:p>
                  <a:endParaRPr lang="en-US"/>
                </a:p>
              </p:txBody>
            </p:sp>
            <p:sp>
              <p:nvSpPr>
                <p:cNvPr id="2145" name="Freeform 102"/>
                <p:cNvSpPr>
                  <a:spLocks/>
                </p:cNvSpPr>
                <p:nvPr/>
              </p:nvSpPr>
              <p:spPr bwMode="auto">
                <a:xfrm>
                  <a:off x="2557" y="2026"/>
                  <a:ext cx="56" cy="231"/>
                </a:xfrm>
                <a:custGeom>
                  <a:avLst/>
                  <a:gdLst>
                    <a:gd name="T0" fmla="*/ 0 w 221"/>
                    <a:gd name="T1" fmla="*/ 0 h 926"/>
                    <a:gd name="T2" fmla="*/ 0 w 221"/>
                    <a:gd name="T3" fmla="*/ 0 h 926"/>
                    <a:gd name="T4" fmla="*/ 0 w 221"/>
                    <a:gd name="T5" fmla="*/ 0 h 926"/>
                    <a:gd name="T6" fmla="*/ 0 w 221"/>
                    <a:gd name="T7" fmla="*/ 0 h 926"/>
                    <a:gd name="T8" fmla="*/ 0 w 221"/>
                    <a:gd name="T9" fmla="*/ 0 h 926"/>
                    <a:gd name="T10" fmla="*/ 0 w 221"/>
                    <a:gd name="T11" fmla="*/ 0 h 926"/>
                    <a:gd name="T12" fmla="*/ 0 w 221"/>
                    <a:gd name="T13" fmla="*/ 0 h 926"/>
                    <a:gd name="T14" fmla="*/ 0 w 221"/>
                    <a:gd name="T15" fmla="*/ 0 h 926"/>
                    <a:gd name="T16" fmla="*/ 0 w 221"/>
                    <a:gd name="T17" fmla="*/ 0 h 926"/>
                    <a:gd name="T18" fmla="*/ 0 w 221"/>
                    <a:gd name="T19" fmla="*/ 0 h 926"/>
                    <a:gd name="T20" fmla="*/ 0 w 221"/>
                    <a:gd name="T21" fmla="*/ 0 h 926"/>
                    <a:gd name="T22" fmla="*/ 0 w 221"/>
                    <a:gd name="T23" fmla="*/ 0 h 926"/>
                    <a:gd name="T24" fmla="*/ 0 w 221"/>
                    <a:gd name="T25" fmla="*/ 0 h 926"/>
                    <a:gd name="T26" fmla="*/ 0 w 221"/>
                    <a:gd name="T27" fmla="*/ 1 h 926"/>
                    <a:gd name="T28" fmla="*/ 0 w 221"/>
                    <a:gd name="T29" fmla="*/ 1 h 926"/>
                    <a:gd name="T30" fmla="*/ 0 w 221"/>
                    <a:gd name="T31" fmla="*/ 1 h 926"/>
                    <a:gd name="T32" fmla="*/ 0 w 221"/>
                    <a:gd name="T33" fmla="*/ 0 h 926"/>
                    <a:gd name="T34" fmla="*/ 0 w 221"/>
                    <a:gd name="T35" fmla="*/ 0 h 926"/>
                    <a:gd name="T36" fmla="*/ 0 w 221"/>
                    <a:gd name="T37" fmla="*/ 0 h 926"/>
                    <a:gd name="T38" fmla="*/ 0 w 221"/>
                    <a:gd name="T39" fmla="*/ 0 h 926"/>
                    <a:gd name="T40" fmla="*/ 0 w 221"/>
                    <a:gd name="T41" fmla="*/ 0 h 926"/>
                    <a:gd name="T42" fmla="*/ 0 w 221"/>
                    <a:gd name="T43" fmla="*/ 0 h 926"/>
                    <a:gd name="T44" fmla="*/ 0 w 221"/>
                    <a:gd name="T45" fmla="*/ 0 h 926"/>
                    <a:gd name="T46" fmla="*/ 0 w 221"/>
                    <a:gd name="T47" fmla="*/ 0 h 926"/>
                    <a:gd name="T48" fmla="*/ 0 w 221"/>
                    <a:gd name="T49" fmla="*/ 0 h 926"/>
                    <a:gd name="T50" fmla="*/ 0 w 221"/>
                    <a:gd name="T51" fmla="*/ 0 h 926"/>
                    <a:gd name="T52" fmla="*/ 0 w 221"/>
                    <a:gd name="T53" fmla="*/ 0 h 926"/>
                    <a:gd name="T54" fmla="*/ 0 w 221"/>
                    <a:gd name="T55" fmla="*/ 0 h 9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1"/>
                    <a:gd name="T85" fmla="*/ 0 h 926"/>
                    <a:gd name="T86" fmla="*/ 221 w 221"/>
                    <a:gd name="T87" fmla="*/ 926 h 9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1" h="926">
                      <a:moveTo>
                        <a:pt x="0" y="63"/>
                      </a:moveTo>
                      <a:lnTo>
                        <a:pt x="107" y="2"/>
                      </a:lnTo>
                      <a:lnTo>
                        <a:pt x="144" y="0"/>
                      </a:lnTo>
                      <a:lnTo>
                        <a:pt x="172" y="11"/>
                      </a:lnTo>
                      <a:lnTo>
                        <a:pt x="191" y="22"/>
                      </a:lnTo>
                      <a:lnTo>
                        <a:pt x="204" y="35"/>
                      </a:lnTo>
                      <a:lnTo>
                        <a:pt x="217" y="53"/>
                      </a:lnTo>
                      <a:lnTo>
                        <a:pt x="219" y="72"/>
                      </a:lnTo>
                      <a:lnTo>
                        <a:pt x="221" y="101"/>
                      </a:lnTo>
                      <a:lnTo>
                        <a:pt x="221" y="436"/>
                      </a:lnTo>
                      <a:lnTo>
                        <a:pt x="217" y="454"/>
                      </a:lnTo>
                      <a:lnTo>
                        <a:pt x="200" y="468"/>
                      </a:lnTo>
                      <a:lnTo>
                        <a:pt x="189" y="476"/>
                      </a:lnTo>
                      <a:lnTo>
                        <a:pt x="189" y="904"/>
                      </a:lnTo>
                      <a:lnTo>
                        <a:pt x="163" y="926"/>
                      </a:lnTo>
                      <a:lnTo>
                        <a:pt x="141" y="907"/>
                      </a:lnTo>
                      <a:lnTo>
                        <a:pt x="141" y="473"/>
                      </a:lnTo>
                      <a:lnTo>
                        <a:pt x="120" y="465"/>
                      </a:lnTo>
                      <a:lnTo>
                        <a:pt x="103" y="454"/>
                      </a:lnTo>
                      <a:lnTo>
                        <a:pt x="100" y="447"/>
                      </a:lnTo>
                      <a:lnTo>
                        <a:pt x="100" y="430"/>
                      </a:lnTo>
                      <a:lnTo>
                        <a:pt x="100" y="151"/>
                      </a:lnTo>
                      <a:lnTo>
                        <a:pt x="100" y="126"/>
                      </a:lnTo>
                      <a:lnTo>
                        <a:pt x="90" y="101"/>
                      </a:lnTo>
                      <a:lnTo>
                        <a:pt x="80" y="82"/>
                      </a:lnTo>
                      <a:lnTo>
                        <a:pt x="61" y="72"/>
                      </a:lnTo>
                      <a:lnTo>
                        <a:pt x="42" y="66"/>
                      </a:lnTo>
                      <a:lnTo>
                        <a:pt x="0" y="63"/>
                      </a:lnTo>
                      <a:close/>
                    </a:path>
                  </a:pathLst>
                </a:custGeom>
                <a:solidFill>
                  <a:srgbClr val="3F3F3F"/>
                </a:solidFill>
                <a:ln w="9525">
                  <a:noFill/>
                  <a:round/>
                  <a:headEnd/>
                  <a:tailEnd/>
                </a:ln>
              </p:spPr>
              <p:txBody>
                <a:bodyPr/>
                <a:lstStyle/>
                <a:p>
                  <a:endParaRPr lang="en-US"/>
                </a:p>
              </p:txBody>
            </p:sp>
            <p:sp>
              <p:nvSpPr>
                <p:cNvPr id="2146" name="Freeform 103"/>
                <p:cNvSpPr>
                  <a:spLocks/>
                </p:cNvSpPr>
                <p:nvPr/>
              </p:nvSpPr>
              <p:spPr bwMode="auto">
                <a:xfrm>
                  <a:off x="2477" y="2066"/>
                  <a:ext cx="63" cy="234"/>
                </a:xfrm>
                <a:custGeom>
                  <a:avLst/>
                  <a:gdLst>
                    <a:gd name="T0" fmla="*/ 0 w 250"/>
                    <a:gd name="T1" fmla="*/ 0 h 938"/>
                    <a:gd name="T2" fmla="*/ 0 w 250"/>
                    <a:gd name="T3" fmla="*/ 0 h 938"/>
                    <a:gd name="T4" fmla="*/ 0 w 250"/>
                    <a:gd name="T5" fmla="*/ 0 h 938"/>
                    <a:gd name="T6" fmla="*/ 0 w 250"/>
                    <a:gd name="T7" fmla="*/ 0 h 938"/>
                    <a:gd name="T8" fmla="*/ 0 w 250"/>
                    <a:gd name="T9" fmla="*/ 0 h 938"/>
                    <a:gd name="T10" fmla="*/ 0 w 250"/>
                    <a:gd name="T11" fmla="*/ 0 h 938"/>
                    <a:gd name="T12" fmla="*/ 0 w 250"/>
                    <a:gd name="T13" fmla="*/ 0 h 938"/>
                    <a:gd name="T14" fmla="*/ 0 w 250"/>
                    <a:gd name="T15" fmla="*/ 0 h 938"/>
                    <a:gd name="T16" fmla="*/ 0 w 250"/>
                    <a:gd name="T17" fmla="*/ 0 h 938"/>
                    <a:gd name="T18" fmla="*/ 0 w 250"/>
                    <a:gd name="T19" fmla="*/ 0 h 938"/>
                    <a:gd name="T20" fmla="*/ 0 w 250"/>
                    <a:gd name="T21" fmla="*/ 0 h 938"/>
                    <a:gd name="T22" fmla="*/ 0 w 250"/>
                    <a:gd name="T23" fmla="*/ 0 h 938"/>
                    <a:gd name="T24" fmla="*/ 0 w 250"/>
                    <a:gd name="T25" fmla="*/ 0 h 938"/>
                    <a:gd name="T26" fmla="*/ 0 w 250"/>
                    <a:gd name="T27" fmla="*/ 1 h 938"/>
                    <a:gd name="T28" fmla="*/ 0 w 250"/>
                    <a:gd name="T29" fmla="*/ 1 h 938"/>
                    <a:gd name="T30" fmla="*/ 0 w 250"/>
                    <a:gd name="T31" fmla="*/ 1 h 938"/>
                    <a:gd name="T32" fmla="*/ 0 w 250"/>
                    <a:gd name="T33" fmla="*/ 0 h 938"/>
                    <a:gd name="T34" fmla="*/ 0 w 250"/>
                    <a:gd name="T35" fmla="*/ 0 h 938"/>
                    <a:gd name="T36" fmla="*/ 0 w 250"/>
                    <a:gd name="T37" fmla="*/ 0 h 938"/>
                    <a:gd name="T38" fmla="*/ 0 w 250"/>
                    <a:gd name="T39" fmla="*/ 0 h 938"/>
                    <a:gd name="T40" fmla="*/ 0 w 250"/>
                    <a:gd name="T41" fmla="*/ 0 h 938"/>
                    <a:gd name="T42" fmla="*/ 0 w 250"/>
                    <a:gd name="T43" fmla="*/ 0 h 938"/>
                    <a:gd name="T44" fmla="*/ 0 w 250"/>
                    <a:gd name="T45" fmla="*/ 0 h 938"/>
                    <a:gd name="T46" fmla="*/ 0 w 250"/>
                    <a:gd name="T47" fmla="*/ 0 h 938"/>
                    <a:gd name="T48" fmla="*/ 0 w 250"/>
                    <a:gd name="T49" fmla="*/ 0 h 938"/>
                    <a:gd name="T50" fmla="*/ 0 w 250"/>
                    <a:gd name="T51" fmla="*/ 0 h 938"/>
                    <a:gd name="T52" fmla="*/ 0 w 250"/>
                    <a:gd name="T53" fmla="*/ 0 h 938"/>
                    <a:gd name="T54" fmla="*/ 0 w 250"/>
                    <a:gd name="T55" fmla="*/ 0 h 9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0"/>
                    <a:gd name="T85" fmla="*/ 0 h 938"/>
                    <a:gd name="T86" fmla="*/ 250 w 250"/>
                    <a:gd name="T87" fmla="*/ 938 h 9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0" h="938">
                      <a:moveTo>
                        <a:pt x="0" y="61"/>
                      </a:moveTo>
                      <a:lnTo>
                        <a:pt x="123" y="2"/>
                      </a:lnTo>
                      <a:lnTo>
                        <a:pt x="163" y="0"/>
                      </a:lnTo>
                      <a:lnTo>
                        <a:pt x="194" y="11"/>
                      </a:lnTo>
                      <a:lnTo>
                        <a:pt x="216" y="21"/>
                      </a:lnTo>
                      <a:lnTo>
                        <a:pt x="232" y="35"/>
                      </a:lnTo>
                      <a:lnTo>
                        <a:pt x="244" y="53"/>
                      </a:lnTo>
                      <a:lnTo>
                        <a:pt x="248" y="72"/>
                      </a:lnTo>
                      <a:lnTo>
                        <a:pt x="250" y="102"/>
                      </a:lnTo>
                      <a:lnTo>
                        <a:pt x="250" y="441"/>
                      </a:lnTo>
                      <a:lnTo>
                        <a:pt x="244" y="460"/>
                      </a:lnTo>
                      <a:lnTo>
                        <a:pt x="226" y="475"/>
                      </a:lnTo>
                      <a:lnTo>
                        <a:pt x="212" y="482"/>
                      </a:lnTo>
                      <a:lnTo>
                        <a:pt x="212" y="916"/>
                      </a:lnTo>
                      <a:lnTo>
                        <a:pt x="185" y="938"/>
                      </a:lnTo>
                      <a:lnTo>
                        <a:pt x="159" y="920"/>
                      </a:lnTo>
                      <a:lnTo>
                        <a:pt x="159" y="480"/>
                      </a:lnTo>
                      <a:lnTo>
                        <a:pt x="135" y="472"/>
                      </a:lnTo>
                      <a:lnTo>
                        <a:pt x="117" y="460"/>
                      </a:lnTo>
                      <a:lnTo>
                        <a:pt x="113" y="453"/>
                      </a:lnTo>
                      <a:lnTo>
                        <a:pt x="113" y="436"/>
                      </a:lnTo>
                      <a:lnTo>
                        <a:pt x="113" y="152"/>
                      </a:lnTo>
                      <a:lnTo>
                        <a:pt x="113" y="128"/>
                      </a:lnTo>
                      <a:lnTo>
                        <a:pt x="103" y="102"/>
                      </a:lnTo>
                      <a:lnTo>
                        <a:pt x="91" y="83"/>
                      </a:lnTo>
                      <a:lnTo>
                        <a:pt x="71" y="71"/>
                      </a:lnTo>
                      <a:lnTo>
                        <a:pt x="48" y="65"/>
                      </a:lnTo>
                      <a:lnTo>
                        <a:pt x="0" y="61"/>
                      </a:lnTo>
                      <a:close/>
                    </a:path>
                  </a:pathLst>
                </a:custGeom>
                <a:solidFill>
                  <a:srgbClr val="3F3F3F"/>
                </a:solidFill>
                <a:ln w="9525">
                  <a:noFill/>
                  <a:round/>
                  <a:headEnd/>
                  <a:tailEnd/>
                </a:ln>
              </p:spPr>
              <p:txBody>
                <a:bodyPr/>
                <a:lstStyle/>
                <a:p>
                  <a:endParaRPr lang="en-US"/>
                </a:p>
              </p:txBody>
            </p:sp>
            <p:sp>
              <p:nvSpPr>
                <p:cNvPr id="2147" name="Freeform 104"/>
                <p:cNvSpPr>
                  <a:spLocks/>
                </p:cNvSpPr>
                <p:nvPr/>
              </p:nvSpPr>
              <p:spPr bwMode="auto">
                <a:xfrm>
                  <a:off x="2710" y="1956"/>
                  <a:ext cx="52" cy="221"/>
                </a:xfrm>
                <a:custGeom>
                  <a:avLst/>
                  <a:gdLst>
                    <a:gd name="T0" fmla="*/ 0 w 207"/>
                    <a:gd name="T1" fmla="*/ 0 h 885"/>
                    <a:gd name="T2" fmla="*/ 0 w 207"/>
                    <a:gd name="T3" fmla="*/ 0 h 885"/>
                    <a:gd name="T4" fmla="*/ 0 w 207"/>
                    <a:gd name="T5" fmla="*/ 0 h 885"/>
                    <a:gd name="T6" fmla="*/ 0 w 207"/>
                    <a:gd name="T7" fmla="*/ 0 h 885"/>
                    <a:gd name="T8" fmla="*/ 0 w 207"/>
                    <a:gd name="T9" fmla="*/ 0 h 885"/>
                    <a:gd name="T10" fmla="*/ 0 w 207"/>
                    <a:gd name="T11" fmla="*/ 0 h 885"/>
                    <a:gd name="T12" fmla="*/ 0 w 207"/>
                    <a:gd name="T13" fmla="*/ 0 h 885"/>
                    <a:gd name="T14" fmla="*/ 0 w 207"/>
                    <a:gd name="T15" fmla="*/ 0 h 885"/>
                    <a:gd name="T16" fmla="*/ 0 w 207"/>
                    <a:gd name="T17" fmla="*/ 0 h 885"/>
                    <a:gd name="T18" fmla="*/ 0 w 207"/>
                    <a:gd name="T19" fmla="*/ 0 h 885"/>
                    <a:gd name="T20" fmla="*/ 0 w 207"/>
                    <a:gd name="T21" fmla="*/ 0 h 885"/>
                    <a:gd name="T22" fmla="*/ 0 w 207"/>
                    <a:gd name="T23" fmla="*/ 0 h 885"/>
                    <a:gd name="T24" fmla="*/ 0 w 207"/>
                    <a:gd name="T25" fmla="*/ 0 h 885"/>
                    <a:gd name="T26" fmla="*/ 0 w 207"/>
                    <a:gd name="T27" fmla="*/ 1 h 885"/>
                    <a:gd name="T28" fmla="*/ 0 w 207"/>
                    <a:gd name="T29" fmla="*/ 1 h 885"/>
                    <a:gd name="T30" fmla="*/ 0 w 207"/>
                    <a:gd name="T31" fmla="*/ 1 h 885"/>
                    <a:gd name="T32" fmla="*/ 0 w 207"/>
                    <a:gd name="T33" fmla="*/ 0 h 885"/>
                    <a:gd name="T34" fmla="*/ 0 w 207"/>
                    <a:gd name="T35" fmla="*/ 0 h 885"/>
                    <a:gd name="T36" fmla="*/ 0 w 207"/>
                    <a:gd name="T37" fmla="*/ 0 h 885"/>
                    <a:gd name="T38" fmla="*/ 0 w 207"/>
                    <a:gd name="T39" fmla="*/ 0 h 885"/>
                    <a:gd name="T40" fmla="*/ 0 w 207"/>
                    <a:gd name="T41" fmla="*/ 0 h 885"/>
                    <a:gd name="T42" fmla="*/ 0 w 207"/>
                    <a:gd name="T43" fmla="*/ 0 h 885"/>
                    <a:gd name="T44" fmla="*/ 0 w 207"/>
                    <a:gd name="T45" fmla="*/ 0 h 885"/>
                    <a:gd name="T46" fmla="*/ 0 w 207"/>
                    <a:gd name="T47" fmla="*/ 0 h 885"/>
                    <a:gd name="T48" fmla="*/ 0 w 207"/>
                    <a:gd name="T49" fmla="*/ 0 h 885"/>
                    <a:gd name="T50" fmla="*/ 0 w 207"/>
                    <a:gd name="T51" fmla="*/ 0 h 885"/>
                    <a:gd name="T52" fmla="*/ 0 w 207"/>
                    <a:gd name="T53" fmla="*/ 0 h 885"/>
                    <a:gd name="T54" fmla="*/ 0 w 207"/>
                    <a:gd name="T55" fmla="*/ 0 h 8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885"/>
                    <a:gd name="T86" fmla="*/ 207 w 207"/>
                    <a:gd name="T87" fmla="*/ 885 h 8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885">
                      <a:moveTo>
                        <a:pt x="0" y="60"/>
                      </a:moveTo>
                      <a:lnTo>
                        <a:pt x="101" y="3"/>
                      </a:lnTo>
                      <a:lnTo>
                        <a:pt x="135" y="0"/>
                      </a:lnTo>
                      <a:lnTo>
                        <a:pt x="161" y="10"/>
                      </a:lnTo>
                      <a:lnTo>
                        <a:pt x="180" y="21"/>
                      </a:lnTo>
                      <a:lnTo>
                        <a:pt x="192" y="34"/>
                      </a:lnTo>
                      <a:lnTo>
                        <a:pt x="203" y="52"/>
                      </a:lnTo>
                      <a:lnTo>
                        <a:pt x="205" y="70"/>
                      </a:lnTo>
                      <a:lnTo>
                        <a:pt x="207" y="99"/>
                      </a:lnTo>
                      <a:lnTo>
                        <a:pt x="207" y="419"/>
                      </a:lnTo>
                      <a:lnTo>
                        <a:pt x="203" y="437"/>
                      </a:lnTo>
                      <a:lnTo>
                        <a:pt x="188" y="449"/>
                      </a:lnTo>
                      <a:lnTo>
                        <a:pt x="177" y="457"/>
                      </a:lnTo>
                      <a:lnTo>
                        <a:pt x="177" y="866"/>
                      </a:lnTo>
                      <a:lnTo>
                        <a:pt x="153" y="885"/>
                      </a:lnTo>
                      <a:lnTo>
                        <a:pt x="132" y="868"/>
                      </a:lnTo>
                      <a:lnTo>
                        <a:pt x="132" y="455"/>
                      </a:lnTo>
                      <a:lnTo>
                        <a:pt x="112" y="446"/>
                      </a:lnTo>
                      <a:lnTo>
                        <a:pt x="96" y="437"/>
                      </a:lnTo>
                      <a:lnTo>
                        <a:pt x="92" y="430"/>
                      </a:lnTo>
                      <a:lnTo>
                        <a:pt x="92" y="414"/>
                      </a:lnTo>
                      <a:lnTo>
                        <a:pt x="92" y="144"/>
                      </a:lnTo>
                      <a:lnTo>
                        <a:pt x="92" y="121"/>
                      </a:lnTo>
                      <a:lnTo>
                        <a:pt x="85" y="99"/>
                      </a:lnTo>
                      <a:lnTo>
                        <a:pt x="74" y="81"/>
                      </a:lnTo>
                      <a:lnTo>
                        <a:pt x="57" y="69"/>
                      </a:lnTo>
                      <a:lnTo>
                        <a:pt x="38" y="63"/>
                      </a:lnTo>
                      <a:lnTo>
                        <a:pt x="0" y="60"/>
                      </a:lnTo>
                      <a:close/>
                    </a:path>
                  </a:pathLst>
                </a:custGeom>
                <a:solidFill>
                  <a:srgbClr val="3F3F3F"/>
                </a:solidFill>
                <a:ln w="9525">
                  <a:noFill/>
                  <a:round/>
                  <a:headEnd/>
                  <a:tailEnd/>
                </a:ln>
              </p:spPr>
              <p:txBody>
                <a:bodyPr/>
                <a:lstStyle/>
                <a:p>
                  <a:endParaRPr lang="en-US"/>
                </a:p>
              </p:txBody>
            </p:sp>
            <p:sp>
              <p:nvSpPr>
                <p:cNvPr id="2148" name="Freeform 105"/>
                <p:cNvSpPr>
                  <a:spLocks/>
                </p:cNvSpPr>
                <p:nvPr/>
              </p:nvSpPr>
              <p:spPr bwMode="auto">
                <a:xfrm>
                  <a:off x="2786" y="1916"/>
                  <a:ext cx="49" cy="214"/>
                </a:xfrm>
                <a:custGeom>
                  <a:avLst/>
                  <a:gdLst>
                    <a:gd name="T0" fmla="*/ 0 w 194"/>
                    <a:gd name="T1" fmla="*/ 0 h 856"/>
                    <a:gd name="T2" fmla="*/ 0 w 194"/>
                    <a:gd name="T3" fmla="*/ 0 h 856"/>
                    <a:gd name="T4" fmla="*/ 0 w 194"/>
                    <a:gd name="T5" fmla="*/ 0 h 856"/>
                    <a:gd name="T6" fmla="*/ 0 w 194"/>
                    <a:gd name="T7" fmla="*/ 0 h 856"/>
                    <a:gd name="T8" fmla="*/ 0 w 194"/>
                    <a:gd name="T9" fmla="*/ 0 h 856"/>
                    <a:gd name="T10" fmla="*/ 0 w 194"/>
                    <a:gd name="T11" fmla="*/ 0 h 856"/>
                    <a:gd name="T12" fmla="*/ 0 w 194"/>
                    <a:gd name="T13" fmla="*/ 0 h 856"/>
                    <a:gd name="T14" fmla="*/ 0 w 194"/>
                    <a:gd name="T15" fmla="*/ 0 h 856"/>
                    <a:gd name="T16" fmla="*/ 0 w 194"/>
                    <a:gd name="T17" fmla="*/ 0 h 856"/>
                    <a:gd name="T18" fmla="*/ 0 w 194"/>
                    <a:gd name="T19" fmla="*/ 1 h 856"/>
                    <a:gd name="T20" fmla="*/ 0 w 194"/>
                    <a:gd name="T21" fmla="*/ 1 h 856"/>
                    <a:gd name="T22" fmla="*/ 0 w 194"/>
                    <a:gd name="T23" fmla="*/ 1 h 856"/>
                    <a:gd name="T24" fmla="*/ 0 w 194"/>
                    <a:gd name="T25" fmla="*/ 1 h 856"/>
                    <a:gd name="T26" fmla="*/ 0 w 194"/>
                    <a:gd name="T27" fmla="*/ 1 h 856"/>
                    <a:gd name="T28" fmla="*/ 0 w 194"/>
                    <a:gd name="T29" fmla="*/ 1 h 856"/>
                    <a:gd name="T30" fmla="*/ 0 w 194"/>
                    <a:gd name="T31" fmla="*/ 1 h 856"/>
                    <a:gd name="T32" fmla="*/ 0 w 194"/>
                    <a:gd name="T33" fmla="*/ 1 h 856"/>
                    <a:gd name="T34" fmla="*/ 0 w 194"/>
                    <a:gd name="T35" fmla="*/ 1 h 856"/>
                    <a:gd name="T36" fmla="*/ 0 w 194"/>
                    <a:gd name="T37" fmla="*/ 1 h 856"/>
                    <a:gd name="T38" fmla="*/ 0 w 194"/>
                    <a:gd name="T39" fmla="*/ 1 h 856"/>
                    <a:gd name="T40" fmla="*/ 0 w 194"/>
                    <a:gd name="T41" fmla="*/ 1 h 856"/>
                    <a:gd name="T42" fmla="*/ 0 w 194"/>
                    <a:gd name="T43" fmla="*/ 0 h 856"/>
                    <a:gd name="T44" fmla="*/ 0 w 194"/>
                    <a:gd name="T45" fmla="*/ 0 h 856"/>
                    <a:gd name="T46" fmla="*/ 0 w 194"/>
                    <a:gd name="T47" fmla="*/ 0 h 856"/>
                    <a:gd name="T48" fmla="*/ 0 w 194"/>
                    <a:gd name="T49" fmla="*/ 0 h 856"/>
                    <a:gd name="T50" fmla="*/ 0 w 194"/>
                    <a:gd name="T51" fmla="*/ 0 h 856"/>
                    <a:gd name="T52" fmla="*/ 0 w 194"/>
                    <a:gd name="T53" fmla="*/ 0 h 856"/>
                    <a:gd name="T54" fmla="*/ 0 w 194"/>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56"/>
                    <a:gd name="T86" fmla="*/ 194 w 194"/>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56">
                      <a:moveTo>
                        <a:pt x="0" y="54"/>
                      </a:moveTo>
                      <a:lnTo>
                        <a:pt x="94" y="0"/>
                      </a:lnTo>
                      <a:lnTo>
                        <a:pt x="126" y="0"/>
                      </a:lnTo>
                      <a:lnTo>
                        <a:pt x="150" y="8"/>
                      </a:lnTo>
                      <a:lnTo>
                        <a:pt x="167" y="19"/>
                      </a:lnTo>
                      <a:lnTo>
                        <a:pt x="180" y="30"/>
                      </a:lnTo>
                      <a:lnTo>
                        <a:pt x="190" y="48"/>
                      </a:lnTo>
                      <a:lnTo>
                        <a:pt x="193" y="65"/>
                      </a:lnTo>
                      <a:lnTo>
                        <a:pt x="194" y="93"/>
                      </a:lnTo>
                      <a:lnTo>
                        <a:pt x="194" y="403"/>
                      </a:lnTo>
                      <a:lnTo>
                        <a:pt x="190" y="421"/>
                      </a:lnTo>
                      <a:lnTo>
                        <a:pt x="174" y="432"/>
                      </a:lnTo>
                      <a:lnTo>
                        <a:pt x="165" y="440"/>
                      </a:lnTo>
                      <a:lnTo>
                        <a:pt x="165" y="837"/>
                      </a:lnTo>
                      <a:lnTo>
                        <a:pt x="143" y="856"/>
                      </a:lnTo>
                      <a:lnTo>
                        <a:pt x="122" y="839"/>
                      </a:lnTo>
                      <a:lnTo>
                        <a:pt x="122" y="438"/>
                      </a:lnTo>
                      <a:lnTo>
                        <a:pt x="103" y="429"/>
                      </a:lnTo>
                      <a:lnTo>
                        <a:pt x="88" y="421"/>
                      </a:lnTo>
                      <a:lnTo>
                        <a:pt x="86" y="412"/>
                      </a:lnTo>
                      <a:lnTo>
                        <a:pt x="86" y="398"/>
                      </a:lnTo>
                      <a:lnTo>
                        <a:pt x="86" y="138"/>
                      </a:lnTo>
                      <a:lnTo>
                        <a:pt x="86" y="115"/>
                      </a:lnTo>
                      <a:lnTo>
                        <a:pt x="79" y="93"/>
                      </a:lnTo>
                      <a:lnTo>
                        <a:pt x="69" y="76"/>
                      </a:lnTo>
                      <a:lnTo>
                        <a:pt x="53" y="64"/>
                      </a:lnTo>
                      <a:lnTo>
                        <a:pt x="36" y="58"/>
                      </a:lnTo>
                      <a:lnTo>
                        <a:pt x="0" y="54"/>
                      </a:lnTo>
                      <a:close/>
                    </a:path>
                  </a:pathLst>
                </a:custGeom>
                <a:solidFill>
                  <a:srgbClr val="3F3F3F"/>
                </a:solidFill>
                <a:ln w="9525">
                  <a:noFill/>
                  <a:round/>
                  <a:headEnd/>
                  <a:tailEnd/>
                </a:ln>
              </p:spPr>
              <p:txBody>
                <a:bodyPr/>
                <a:lstStyle/>
                <a:p>
                  <a:endParaRPr lang="en-US"/>
                </a:p>
              </p:txBody>
            </p:sp>
            <p:sp>
              <p:nvSpPr>
                <p:cNvPr id="2149" name="Freeform 106"/>
                <p:cNvSpPr>
                  <a:spLocks/>
                </p:cNvSpPr>
                <p:nvPr/>
              </p:nvSpPr>
              <p:spPr bwMode="auto">
                <a:xfrm>
                  <a:off x="2853" y="1883"/>
                  <a:ext cx="48" cy="206"/>
                </a:xfrm>
                <a:custGeom>
                  <a:avLst/>
                  <a:gdLst>
                    <a:gd name="T0" fmla="*/ 0 w 194"/>
                    <a:gd name="T1" fmla="*/ 0 h 827"/>
                    <a:gd name="T2" fmla="*/ 0 w 194"/>
                    <a:gd name="T3" fmla="*/ 0 h 827"/>
                    <a:gd name="T4" fmla="*/ 0 w 194"/>
                    <a:gd name="T5" fmla="*/ 0 h 827"/>
                    <a:gd name="T6" fmla="*/ 0 w 194"/>
                    <a:gd name="T7" fmla="*/ 0 h 827"/>
                    <a:gd name="T8" fmla="*/ 0 w 194"/>
                    <a:gd name="T9" fmla="*/ 0 h 827"/>
                    <a:gd name="T10" fmla="*/ 0 w 194"/>
                    <a:gd name="T11" fmla="*/ 0 h 827"/>
                    <a:gd name="T12" fmla="*/ 0 w 194"/>
                    <a:gd name="T13" fmla="*/ 0 h 827"/>
                    <a:gd name="T14" fmla="*/ 0 w 194"/>
                    <a:gd name="T15" fmla="*/ 0 h 827"/>
                    <a:gd name="T16" fmla="*/ 0 w 194"/>
                    <a:gd name="T17" fmla="*/ 0 h 827"/>
                    <a:gd name="T18" fmla="*/ 0 w 194"/>
                    <a:gd name="T19" fmla="*/ 0 h 827"/>
                    <a:gd name="T20" fmla="*/ 0 w 194"/>
                    <a:gd name="T21" fmla="*/ 0 h 827"/>
                    <a:gd name="T22" fmla="*/ 0 w 194"/>
                    <a:gd name="T23" fmla="*/ 0 h 827"/>
                    <a:gd name="T24" fmla="*/ 0 w 194"/>
                    <a:gd name="T25" fmla="*/ 0 h 827"/>
                    <a:gd name="T26" fmla="*/ 0 w 194"/>
                    <a:gd name="T27" fmla="*/ 1 h 827"/>
                    <a:gd name="T28" fmla="*/ 0 w 194"/>
                    <a:gd name="T29" fmla="*/ 1 h 827"/>
                    <a:gd name="T30" fmla="*/ 0 w 194"/>
                    <a:gd name="T31" fmla="*/ 1 h 827"/>
                    <a:gd name="T32" fmla="*/ 0 w 194"/>
                    <a:gd name="T33" fmla="*/ 0 h 827"/>
                    <a:gd name="T34" fmla="*/ 0 w 194"/>
                    <a:gd name="T35" fmla="*/ 0 h 827"/>
                    <a:gd name="T36" fmla="*/ 0 w 194"/>
                    <a:gd name="T37" fmla="*/ 0 h 827"/>
                    <a:gd name="T38" fmla="*/ 0 w 194"/>
                    <a:gd name="T39" fmla="*/ 0 h 827"/>
                    <a:gd name="T40" fmla="*/ 0 w 194"/>
                    <a:gd name="T41" fmla="*/ 0 h 827"/>
                    <a:gd name="T42" fmla="*/ 0 w 194"/>
                    <a:gd name="T43" fmla="*/ 0 h 827"/>
                    <a:gd name="T44" fmla="*/ 0 w 194"/>
                    <a:gd name="T45" fmla="*/ 0 h 827"/>
                    <a:gd name="T46" fmla="*/ 0 w 194"/>
                    <a:gd name="T47" fmla="*/ 0 h 827"/>
                    <a:gd name="T48" fmla="*/ 0 w 194"/>
                    <a:gd name="T49" fmla="*/ 0 h 827"/>
                    <a:gd name="T50" fmla="*/ 0 w 194"/>
                    <a:gd name="T51" fmla="*/ 0 h 827"/>
                    <a:gd name="T52" fmla="*/ 0 w 194"/>
                    <a:gd name="T53" fmla="*/ 0 h 827"/>
                    <a:gd name="T54" fmla="*/ 0 w 194"/>
                    <a:gd name="T55" fmla="*/ 0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7"/>
                    <a:gd name="T86" fmla="*/ 194 w 194"/>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7">
                      <a:moveTo>
                        <a:pt x="0" y="53"/>
                      </a:moveTo>
                      <a:lnTo>
                        <a:pt x="95" y="0"/>
                      </a:lnTo>
                      <a:lnTo>
                        <a:pt x="125" y="0"/>
                      </a:lnTo>
                      <a:lnTo>
                        <a:pt x="149" y="8"/>
                      </a:lnTo>
                      <a:lnTo>
                        <a:pt x="168" y="18"/>
                      </a:lnTo>
                      <a:lnTo>
                        <a:pt x="180" y="30"/>
                      </a:lnTo>
                      <a:lnTo>
                        <a:pt x="189" y="47"/>
                      </a:lnTo>
                      <a:lnTo>
                        <a:pt x="192" y="63"/>
                      </a:lnTo>
                      <a:lnTo>
                        <a:pt x="194" y="91"/>
                      </a:lnTo>
                      <a:lnTo>
                        <a:pt x="194" y="388"/>
                      </a:lnTo>
                      <a:lnTo>
                        <a:pt x="189" y="406"/>
                      </a:lnTo>
                      <a:lnTo>
                        <a:pt x="175" y="416"/>
                      </a:lnTo>
                      <a:lnTo>
                        <a:pt x="165" y="424"/>
                      </a:lnTo>
                      <a:lnTo>
                        <a:pt x="165" y="809"/>
                      </a:lnTo>
                      <a:lnTo>
                        <a:pt x="143" y="827"/>
                      </a:lnTo>
                      <a:lnTo>
                        <a:pt x="123" y="811"/>
                      </a:lnTo>
                      <a:lnTo>
                        <a:pt x="123" y="422"/>
                      </a:lnTo>
                      <a:lnTo>
                        <a:pt x="105" y="413"/>
                      </a:lnTo>
                      <a:lnTo>
                        <a:pt x="90" y="406"/>
                      </a:lnTo>
                      <a:lnTo>
                        <a:pt x="86" y="399"/>
                      </a:lnTo>
                      <a:lnTo>
                        <a:pt x="86" y="386"/>
                      </a:lnTo>
                      <a:lnTo>
                        <a:pt x="86" y="133"/>
                      </a:lnTo>
                      <a:lnTo>
                        <a:pt x="86" y="111"/>
                      </a:lnTo>
                      <a:lnTo>
                        <a:pt x="80" y="91"/>
                      </a:lnTo>
                      <a:lnTo>
                        <a:pt x="71" y="74"/>
                      </a:lnTo>
                      <a:lnTo>
                        <a:pt x="55" y="63"/>
                      </a:lnTo>
                      <a:lnTo>
                        <a:pt x="35" y="55"/>
                      </a:lnTo>
                      <a:lnTo>
                        <a:pt x="0" y="53"/>
                      </a:lnTo>
                      <a:close/>
                    </a:path>
                  </a:pathLst>
                </a:custGeom>
                <a:solidFill>
                  <a:srgbClr val="3F3F3F"/>
                </a:solidFill>
                <a:ln w="9525">
                  <a:noFill/>
                  <a:round/>
                  <a:headEnd/>
                  <a:tailEnd/>
                </a:ln>
              </p:spPr>
              <p:txBody>
                <a:bodyPr/>
                <a:lstStyle/>
                <a:p>
                  <a:endParaRPr lang="en-US"/>
                </a:p>
              </p:txBody>
            </p:sp>
          </p:grpSp>
          <p:grpSp>
            <p:nvGrpSpPr>
              <p:cNvPr id="2137" name="Group 107"/>
              <p:cNvGrpSpPr>
                <a:grpSpLocks/>
              </p:cNvGrpSpPr>
              <p:nvPr/>
            </p:nvGrpSpPr>
            <p:grpSpPr bwMode="auto">
              <a:xfrm>
                <a:off x="2482" y="1878"/>
                <a:ext cx="424" cy="417"/>
                <a:chOff x="2482" y="1878"/>
                <a:chExt cx="424" cy="417"/>
              </a:xfrm>
            </p:grpSpPr>
            <p:sp>
              <p:nvSpPr>
                <p:cNvPr id="2138" name="Freeform 108"/>
                <p:cNvSpPr>
                  <a:spLocks/>
                </p:cNvSpPr>
                <p:nvPr/>
              </p:nvSpPr>
              <p:spPr bwMode="auto">
                <a:xfrm>
                  <a:off x="2640" y="1985"/>
                  <a:ext cx="52" cy="225"/>
                </a:xfrm>
                <a:custGeom>
                  <a:avLst/>
                  <a:gdLst>
                    <a:gd name="T0" fmla="*/ 0 w 209"/>
                    <a:gd name="T1" fmla="*/ 0 h 900"/>
                    <a:gd name="T2" fmla="*/ 0 w 209"/>
                    <a:gd name="T3" fmla="*/ 0 h 900"/>
                    <a:gd name="T4" fmla="*/ 0 w 209"/>
                    <a:gd name="T5" fmla="*/ 0 h 900"/>
                    <a:gd name="T6" fmla="*/ 0 w 209"/>
                    <a:gd name="T7" fmla="*/ 0 h 900"/>
                    <a:gd name="T8" fmla="*/ 0 w 209"/>
                    <a:gd name="T9" fmla="*/ 0 h 900"/>
                    <a:gd name="T10" fmla="*/ 0 w 209"/>
                    <a:gd name="T11" fmla="*/ 0 h 900"/>
                    <a:gd name="T12" fmla="*/ 0 w 209"/>
                    <a:gd name="T13" fmla="*/ 0 h 900"/>
                    <a:gd name="T14" fmla="*/ 0 w 209"/>
                    <a:gd name="T15" fmla="*/ 0 h 900"/>
                    <a:gd name="T16" fmla="*/ 0 w 209"/>
                    <a:gd name="T17" fmla="*/ 0 h 900"/>
                    <a:gd name="T18" fmla="*/ 0 w 209"/>
                    <a:gd name="T19" fmla="*/ 1 h 900"/>
                    <a:gd name="T20" fmla="*/ 0 w 209"/>
                    <a:gd name="T21" fmla="*/ 1 h 900"/>
                    <a:gd name="T22" fmla="*/ 0 w 209"/>
                    <a:gd name="T23" fmla="*/ 1 h 900"/>
                    <a:gd name="T24" fmla="*/ 0 w 209"/>
                    <a:gd name="T25" fmla="*/ 1 h 900"/>
                    <a:gd name="T26" fmla="*/ 0 w 209"/>
                    <a:gd name="T27" fmla="*/ 1 h 900"/>
                    <a:gd name="T28" fmla="*/ 0 w 209"/>
                    <a:gd name="T29" fmla="*/ 1 h 900"/>
                    <a:gd name="T30" fmla="*/ 0 w 209"/>
                    <a:gd name="T31" fmla="*/ 1 h 900"/>
                    <a:gd name="T32" fmla="*/ 0 w 209"/>
                    <a:gd name="T33" fmla="*/ 1 h 900"/>
                    <a:gd name="T34" fmla="*/ 0 w 209"/>
                    <a:gd name="T35" fmla="*/ 1 h 900"/>
                    <a:gd name="T36" fmla="*/ 0 w 209"/>
                    <a:gd name="T37" fmla="*/ 1 h 900"/>
                    <a:gd name="T38" fmla="*/ 0 w 209"/>
                    <a:gd name="T39" fmla="*/ 1 h 900"/>
                    <a:gd name="T40" fmla="*/ 0 w 209"/>
                    <a:gd name="T41" fmla="*/ 1 h 900"/>
                    <a:gd name="T42" fmla="*/ 0 w 209"/>
                    <a:gd name="T43" fmla="*/ 0 h 900"/>
                    <a:gd name="T44" fmla="*/ 0 w 209"/>
                    <a:gd name="T45" fmla="*/ 0 h 900"/>
                    <a:gd name="T46" fmla="*/ 0 w 209"/>
                    <a:gd name="T47" fmla="*/ 0 h 900"/>
                    <a:gd name="T48" fmla="*/ 0 w 209"/>
                    <a:gd name="T49" fmla="*/ 0 h 900"/>
                    <a:gd name="T50" fmla="*/ 0 w 209"/>
                    <a:gd name="T51" fmla="*/ 0 h 900"/>
                    <a:gd name="T52" fmla="*/ 0 w 209"/>
                    <a:gd name="T53" fmla="*/ 0 h 900"/>
                    <a:gd name="T54" fmla="*/ 0 w 209"/>
                    <a:gd name="T55" fmla="*/ 0 h 9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900"/>
                    <a:gd name="T86" fmla="*/ 209 w 209"/>
                    <a:gd name="T87" fmla="*/ 900 h 9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900">
                      <a:moveTo>
                        <a:pt x="0" y="62"/>
                      </a:moveTo>
                      <a:lnTo>
                        <a:pt x="102" y="2"/>
                      </a:lnTo>
                      <a:lnTo>
                        <a:pt x="136" y="0"/>
                      </a:lnTo>
                      <a:lnTo>
                        <a:pt x="161" y="11"/>
                      </a:lnTo>
                      <a:lnTo>
                        <a:pt x="180" y="21"/>
                      </a:lnTo>
                      <a:lnTo>
                        <a:pt x="193" y="34"/>
                      </a:lnTo>
                      <a:lnTo>
                        <a:pt x="204" y="53"/>
                      </a:lnTo>
                      <a:lnTo>
                        <a:pt x="206" y="73"/>
                      </a:lnTo>
                      <a:lnTo>
                        <a:pt x="209" y="102"/>
                      </a:lnTo>
                      <a:lnTo>
                        <a:pt x="209" y="424"/>
                      </a:lnTo>
                      <a:lnTo>
                        <a:pt x="204" y="444"/>
                      </a:lnTo>
                      <a:lnTo>
                        <a:pt x="188" y="456"/>
                      </a:lnTo>
                      <a:lnTo>
                        <a:pt x="177" y="464"/>
                      </a:lnTo>
                      <a:lnTo>
                        <a:pt x="177" y="879"/>
                      </a:lnTo>
                      <a:lnTo>
                        <a:pt x="153" y="900"/>
                      </a:lnTo>
                      <a:lnTo>
                        <a:pt x="134" y="881"/>
                      </a:lnTo>
                      <a:lnTo>
                        <a:pt x="134" y="462"/>
                      </a:lnTo>
                      <a:lnTo>
                        <a:pt x="113" y="453"/>
                      </a:lnTo>
                      <a:lnTo>
                        <a:pt x="96" y="444"/>
                      </a:lnTo>
                      <a:lnTo>
                        <a:pt x="94" y="435"/>
                      </a:lnTo>
                      <a:lnTo>
                        <a:pt x="94" y="420"/>
                      </a:lnTo>
                      <a:lnTo>
                        <a:pt x="94" y="148"/>
                      </a:lnTo>
                      <a:lnTo>
                        <a:pt x="94" y="125"/>
                      </a:lnTo>
                      <a:lnTo>
                        <a:pt x="86" y="102"/>
                      </a:lnTo>
                      <a:lnTo>
                        <a:pt x="75" y="83"/>
                      </a:lnTo>
                      <a:lnTo>
                        <a:pt x="58" y="71"/>
                      </a:lnTo>
                      <a:lnTo>
                        <a:pt x="39" y="65"/>
                      </a:lnTo>
                      <a:lnTo>
                        <a:pt x="0" y="62"/>
                      </a:lnTo>
                      <a:close/>
                    </a:path>
                  </a:pathLst>
                </a:custGeom>
                <a:solidFill>
                  <a:srgbClr val="C0C0C0"/>
                </a:solidFill>
                <a:ln w="9525">
                  <a:noFill/>
                  <a:round/>
                  <a:headEnd/>
                  <a:tailEnd/>
                </a:ln>
              </p:spPr>
              <p:txBody>
                <a:bodyPr/>
                <a:lstStyle/>
                <a:p>
                  <a:endParaRPr lang="en-US"/>
                </a:p>
              </p:txBody>
            </p:sp>
            <p:sp>
              <p:nvSpPr>
                <p:cNvPr id="2139" name="Freeform 109"/>
                <p:cNvSpPr>
                  <a:spLocks/>
                </p:cNvSpPr>
                <p:nvPr/>
              </p:nvSpPr>
              <p:spPr bwMode="auto">
                <a:xfrm>
                  <a:off x="2563" y="2021"/>
                  <a:ext cx="55" cy="231"/>
                </a:xfrm>
                <a:custGeom>
                  <a:avLst/>
                  <a:gdLst>
                    <a:gd name="T0" fmla="*/ 0 w 223"/>
                    <a:gd name="T1" fmla="*/ 0 h 926"/>
                    <a:gd name="T2" fmla="*/ 0 w 223"/>
                    <a:gd name="T3" fmla="*/ 0 h 926"/>
                    <a:gd name="T4" fmla="*/ 0 w 223"/>
                    <a:gd name="T5" fmla="*/ 0 h 926"/>
                    <a:gd name="T6" fmla="*/ 0 w 223"/>
                    <a:gd name="T7" fmla="*/ 0 h 926"/>
                    <a:gd name="T8" fmla="*/ 0 w 223"/>
                    <a:gd name="T9" fmla="*/ 0 h 926"/>
                    <a:gd name="T10" fmla="*/ 0 w 223"/>
                    <a:gd name="T11" fmla="*/ 0 h 926"/>
                    <a:gd name="T12" fmla="*/ 0 w 223"/>
                    <a:gd name="T13" fmla="*/ 0 h 926"/>
                    <a:gd name="T14" fmla="*/ 0 w 223"/>
                    <a:gd name="T15" fmla="*/ 0 h 926"/>
                    <a:gd name="T16" fmla="*/ 0 w 223"/>
                    <a:gd name="T17" fmla="*/ 0 h 926"/>
                    <a:gd name="T18" fmla="*/ 0 w 223"/>
                    <a:gd name="T19" fmla="*/ 0 h 926"/>
                    <a:gd name="T20" fmla="*/ 0 w 223"/>
                    <a:gd name="T21" fmla="*/ 0 h 926"/>
                    <a:gd name="T22" fmla="*/ 0 w 223"/>
                    <a:gd name="T23" fmla="*/ 0 h 926"/>
                    <a:gd name="T24" fmla="*/ 0 w 223"/>
                    <a:gd name="T25" fmla="*/ 0 h 926"/>
                    <a:gd name="T26" fmla="*/ 0 w 223"/>
                    <a:gd name="T27" fmla="*/ 1 h 926"/>
                    <a:gd name="T28" fmla="*/ 0 w 223"/>
                    <a:gd name="T29" fmla="*/ 1 h 926"/>
                    <a:gd name="T30" fmla="*/ 0 w 223"/>
                    <a:gd name="T31" fmla="*/ 1 h 926"/>
                    <a:gd name="T32" fmla="*/ 0 w 223"/>
                    <a:gd name="T33" fmla="*/ 0 h 926"/>
                    <a:gd name="T34" fmla="*/ 0 w 223"/>
                    <a:gd name="T35" fmla="*/ 0 h 926"/>
                    <a:gd name="T36" fmla="*/ 0 w 223"/>
                    <a:gd name="T37" fmla="*/ 0 h 926"/>
                    <a:gd name="T38" fmla="*/ 0 w 223"/>
                    <a:gd name="T39" fmla="*/ 0 h 926"/>
                    <a:gd name="T40" fmla="*/ 0 w 223"/>
                    <a:gd name="T41" fmla="*/ 0 h 926"/>
                    <a:gd name="T42" fmla="*/ 0 w 223"/>
                    <a:gd name="T43" fmla="*/ 0 h 926"/>
                    <a:gd name="T44" fmla="*/ 0 w 223"/>
                    <a:gd name="T45" fmla="*/ 0 h 926"/>
                    <a:gd name="T46" fmla="*/ 0 w 223"/>
                    <a:gd name="T47" fmla="*/ 0 h 926"/>
                    <a:gd name="T48" fmla="*/ 0 w 223"/>
                    <a:gd name="T49" fmla="*/ 0 h 926"/>
                    <a:gd name="T50" fmla="*/ 0 w 223"/>
                    <a:gd name="T51" fmla="*/ 0 h 926"/>
                    <a:gd name="T52" fmla="*/ 0 w 223"/>
                    <a:gd name="T53" fmla="*/ 0 h 926"/>
                    <a:gd name="T54" fmla="*/ 0 w 223"/>
                    <a:gd name="T55" fmla="*/ 0 h 9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3"/>
                    <a:gd name="T85" fmla="*/ 0 h 926"/>
                    <a:gd name="T86" fmla="*/ 223 w 223"/>
                    <a:gd name="T87" fmla="*/ 926 h 9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3" h="926">
                      <a:moveTo>
                        <a:pt x="0" y="63"/>
                      </a:moveTo>
                      <a:lnTo>
                        <a:pt x="109" y="4"/>
                      </a:lnTo>
                      <a:lnTo>
                        <a:pt x="144" y="0"/>
                      </a:lnTo>
                      <a:lnTo>
                        <a:pt x="172" y="11"/>
                      </a:lnTo>
                      <a:lnTo>
                        <a:pt x="192" y="22"/>
                      </a:lnTo>
                      <a:lnTo>
                        <a:pt x="206" y="35"/>
                      </a:lnTo>
                      <a:lnTo>
                        <a:pt x="217" y="55"/>
                      </a:lnTo>
                      <a:lnTo>
                        <a:pt x="220" y="74"/>
                      </a:lnTo>
                      <a:lnTo>
                        <a:pt x="223" y="103"/>
                      </a:lnTo>
                      <a:lnTo>
                        <a:pt x="223" y="438"/>
                      </a:lnTo>
                      <a:lnTo>
                        <a:pt x="217" y="456"/>
                      </a:lnTo>
                      <a:lnTo>
                        <a:pt x="200" y="469"/>
                      </a:lnTo>
                      <a:lnTo>
                        <a:pt x="189" y="477"/>
                      </a:lnTo>
                      <a:lnTo>
                        <a:pt x="189" y="906"/>
                      </a:lnTo>
                      <a:lnTo>
                        <a:pt x="164" y="926"/>
                      </a:lnTo>
                      <a:lnTo>
                        <a:pt x="142" y="908"/>
                      </a:lnTo>
                      <a:lnTo>
                        <a:pt x="142" y="475"/>
                      </a:lnTo>
                      <a:lnTo>
                        <a:pt x="120" y="467"/>
                      </a:lnTo>
                      <a:lnTo>
                        <a:pt x="103" y="456"/>
                      </a:lnTo>
                      <a:lnTo>
                        <a:pt x="101" y="448"/>
                      </a:lnTo>
                      <a:lnTo>
                        <a:pt x="101" y="431"/>
                      </a:lnTo>
                      <a:lnTo>
                        <a:pt x="101" y="151"/>
                      </a:lnTo>
                      <a:lnTo>
                        <a:pt x="101" y="127"/>
                      </a:lnTo>
                      <a:lnTo>
                        <a:pt x="92" y="103"/>
                      </a:lnTo>
                      <a:lnTo>
                        <a:pt x="80" y="84"/>
                      </a:lnTo>
                      <a:lnTo>
                        <a:pt x="63" y="73"/>
                      </a:lnTo>
                      <a:lnTo>
                        <a:pt x="43" y="67"/>
                      </a:lnTo>
                      <a:lnTo>
                        <a:pt x="0" y="63"/>
                      </a:lnTo>
                      <a:close/>
                    </a:path>
                  </a:pathLst>
                </a:custGeom>
                <a:solidFill>
                  <a:srgbClr val="C0C0C0"/>
                </a:solidFill>
                <a:ln w="9525">
                  <a:noFill/>
                  <a:round/>
                  <a:headEnd/>
                  <a:tailEnd/>
                </a:ln>
              </p:spPr>
              <p:txBody>
                <a:bodyPr/>
                <a:lstStyle/>
                <a:p>
                  <a:endParaRPr lang="en-US"/>
                </a:p>
              </p:txBody>
            </p:sp>
            <p:sp>
              <p:nvSpPr>
                <p:cNvPr id="2140" name="Freeform 110"/>
                <p:cNvSpPr>
                  <a:spLocks/>
                </p:cNvSpPr>
                <p:nvPr/>
              </p:nvSpPr>
              <p:spPr bwMode="auto">
                <a:xfrm>
                  <a:off x="2482" y="2061"/>
                  <a:ext cx="63" cy="234"/>
                </a:xfrm>
                <a:custGeom>
                  <a:avLst/>
                  <a:gdLst>
                    <a:gd name="T0" fmla="*/ 0 w 251"/>
                    <a:gd name="T1" fmla="*/ 0 h 938"/>
                    <a:gd name="T2" fmla="*/ 0 w 251"/>
                    <a:gd name="T3" fmla="*/ 0 h 938"/>
                    <a:gd name="T4" fmla="*/ 0 w 251"/>
                    <a:gd name="T5" fmla="*/ 0 h 938"/>
                    <a:gd name="T6" fmla="*/ 0 w 251"/>
                    <a:gd name="T7" fmla="*/ 0 h 938"/>
                    <a:gd name="T8" fmla="*/ 0 w 251"/>
                    <a:gd name="T9" fmla="*/ 0 h 938"/>
                    <a:gd name="T10" fmla="*/ 0 w 251"/>
                    <a:gd name="T11" fmla="*/ 0 h 938"/>
                    <a:gd name="T12" fmla="*/ 0 w 251"/>
                    <a:gd name="T13" fmla="*/ 0 h 938"/>
                    <a:gd name="T14" fmla="*/ 0 w 251"/>
                    <a:gd name="T15" fmla="*/ 0 h 938"/>
                    <a:gd name="T16" fmla="*/ 0 w 251"/>
                    <a:gd name="T17" fmla="*/ 0 h 938"/>
                    <a:gd name="T18" fmla="*/ 0 w 251"/>
                    <a:gd name="T19" fmla="*/ 0 h 938"/>
                    <a:gd name="T20" fmla="*/ 0 w 251"/>
                    <a:gd name="T21" fmla="*/ 0 h 938"/>
                    <a:gd name="T22" fmla="*/ 0 w 251"/>
                    <a:gd name="T23" fmla="*/ 0 h 938"/>
                    <a:gd name="T24" fmla="*/ 0 w 251"/>
                    <a:gd name="T25" fmla="*/ 0 h 938"/>
                    <a:gd name="T26" fmla="*/ 0 w 251"/>
                    <a:gd name="T27" fmla="*/ 1 h 938"/>
                    <a:gd name="T28" fmla="*/ 0 w 251"/>
                    <a:gd name="T29" fmla="*/ 1 h 938"/>
                    <a:gd name="T30" fmla="*/ 0 w 251"/>
                    <a:gd name="T31" fmla="*/ 1 h 938"/>
                    <a:gd name="T32" fmla="*/ 0 w 251"/>
                    <a:gd name="T33" fmla="*/ 0 h 938"/>
                    <a:gd name="T34" fmla="*/ 0 w 251"/>
                    <a:gd name="T35" fmla="*/ 0 h 938"/>
                    <a:gd name="T36" fmla="*/ 0 w 251"/>
                    <a:gd name="T37" fmla="*/ 0 h 938"/>
                    <a:gd name="T38" fmla="*/ 0 w 251"/>
                    <a:gd name="T39" fmla="*/ 0 h 938"/>
                    <a:gd name="T40" fmla="*/ 0 w 251"/>
                    <a:gd name="T41" fmla="*/ 0 h 938"/>
                    <a:gd name="T42" fmla="*/ 0 w 251"/>
                    <a:gd name="T43" fmla="*/ 0 h 938"/>
                    <a:gd name="T44" fmla="*/ 0 w 251"/>
                    <a:gd name="T45" fmla="*/ 0 h 938"/>
                    <a:gd name="T46" fmla="*/ 0 w 251"/>
                    <a:gd name="T47" fmla="*/ 0 h 938"/>
                    <a:gd name="T48" fmla="*/ 0 w 251"/>
                    <a:gd name="T49" fmla="*/ 0 h 938"/>
                    <a:gd name="T50" fmla="*/ 0 w 251"/>
                    <a:gd name="T51" fmla="*/ 0 h 938"/>
                    <a:gd name="T52" fmla="*/ 0 w 251"/>
                    <a:gd name="T53" fmla="*/ 0 h 938"/>
                    <a:gd name="T54" fmla="*/ 0 w 251"/>
                    <a:gd name="T55" fmla="*/ 0 h 9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1"/>
                    <a:gd name="T85" fmla="*/ 0 h 938"/>
                    <a:gd name="T86" fmla="*/ 251 w 251"/>
                    <a:gd name="T87" fmla="*/ 938 h 9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1" h="938">
                      <a:moveTo>
                        <a:pt x="0" y="63"/>
                      </a:moveTo>
                      <a:lnTo>
                        <a:pt x="121" y="2"/>
                      </a:lnTo>
                      <a:lnTo>
                        <a:pt x="162" y="0"/>
                      </a:lnTo>
                      <a:lnTo>
                        <a:pt x="194" y="11"/>
                      </a:lnTo>
                      <a:lnTo>
                        <a:pt x="217" y="22"/>
                      </a:lnTo>
                      <a:lnTo>
                        <a:pt x="233" y="35"/>
                      </a:lnTo>
                      <a:lnTo>
                        <a:pt x="245" y="54"/>
                      </a:lnTo>
                      <a:lnTo>
                        <a:pt x="248" y="73"/>
                      </a:lnTo>
                      <a:lnTo>
                        <a:pt x="251" y="104"/>
                      </a:lnTo>
                      <a:lnTo>
                        <a:pt x="251" y="441"/>
                      </a:lnTo>
                      <a:lnTo>
                        <a:pt x="245" y="461"/>
                      </a:lnTo>
                      <a:lnTo>
                        <a:pt x="227" y="475"/>
                      </a:lnTo>
                      <a:lnTo>
                        <a:pt x="213" y="484"/>
                      </a:lnTo>
                      <a:lnTo>
                        <a:pt x="213" y="918"/>
                      </a:lnTo>
                      <a:lnTo>
                        <a:pt x="184" y="938"/>
                      </a:lnTo>
                      <a:lnTo>
                        <a:pt x="159" y="921"/>
                      </a:lnTo>
                      <a:lnTo>
                        <a:pt x="159" y="480"/>
                      </a:lnTo>
                      <a:lnTo>
                        <a:pt x="133" y="473"/>
                      </a:lnTo>
                      <a:lnTo>
                        <a:pt x="115" y="461"/>
                      </a:lnTo>
                      <a:lnTo>
                        <a:pt x="113" y="454"/>
                      </a:lnTo>
                      <a:lnTo>
                        <a:pt x="113" y="438"/>
                      </a:lnTo>
                      <a:lnTo>
                        <a:pt x="113" y="152"/>
                      </a:lnTo>
                      <a:lnTo>
                        <a:pt x="113" y="128"/>
                      </a:lnTo>
                      <a:lnTo>
                        <a:pt x="103" y="104"/>
                      </a:lnTo>
                      <a:lnTo>
                        <a:pt x="91" y="85"/>
                      </a:lnTo>
                      <a:lnTo>
                        <a:pt x="70" y="71"/>
                      </a:lnTo>
                      <a:lnTo>
                        <a:pt x="48" y="67"/>
                      </a:lnTo>
                      <a:lnTo>
                        <a:pt x="0" y="63"/>
                      </a:lnTo>
                      <a:close/>
                    </a:path>
                  </a:pathLst>
                </a:custGeom>
                <a:solidFill>
                  <a:srgbClr val="C0C0C0"/>
                </a:solidFill>
                <a:ln w="9525">
                  <a:noFill/>
                  <a:round/>
                  <a:headEnd/>
                  <a:tailEnd/>
                </a:ln>
              </p:spPr>
              <p:txBody>
                <a:bodyPr/>
                <a:lstStyle/>
                <a:p>
                  <a:endParaRPr lang="en-US"/>
                </a:p>
              </p:txBody>
            </p:sp>
            <p:sp>
              <p:nvSpPr>
                <p:cNvPr id="2141" name="Freeform 111"/>
                <p:cNvSpPr>
                  <a:spLocks/>
                </p:cNvSpPr>
                <p:nvPr/>
              </p:nvSpPr>
              <p:spPr bwMode="auto">
                <a:xfrm>
                  <a:off x="2715" y="1951"/>
                  <a:ext cx="52" cy="221"/>
                </a:xfrm>
                <a:custGeom>
                  <a:avLst/>
                  <a:gdLst>
                    <a:gd name="T0" fmla="*/ 0 w 208"/>
                    <a:gd name="T1" fmla="*/ 0 h 884"/>
                    <a:gd name="T2" fmla="*/ 0 w 208"/>
                    <a:gd name="T3" fmla="*/ 0 h 884"/>
                    <a:gd name="T4" fmla="*/ 0 w 208"/>
                    <a:gd name="T5" fmla="*/ 0 h 884"/>
                    <a:gd name="T6" fmla="*/ 0 w 208"/>
                    <a:gd name="T7" fmla="*/ 0 h 884"/>
                    <a:gd name="T8" fmla="*/ 0 w 208"/>
                    <a:gd name="T9" fmla="*/ 0 h 884"/>
                    <a:gd name="T10" fmla="*/ 0 w 208"/>
                    <a:gd name="T11" fmla="*/ 0 h 884"/>
                    <a:gd name="T12" fmla="*/ 0 w 208"/>
                    <a:gd name="T13" fmla="*/ 0 h 884"/>
                    <a:gd name="T14" fmla="*/ 0 w 208"/>
                    <a:gd name="T15" fmla="*/ 0 h 884"/>
                    <a:gd name="T16" fmla="*/ 0 w 208"/>
                    <a:gd name="T17" fmla="*/ 0 h 884"/>
                    <a:gd name="T18" fmla="*/ 0 w 208"/>
                    <a:gd name="T19" fmla="*/ 1 h 884"/>
                    <a:gd name="T20" fmla="*/ 0 w 208"/>
                    <a:gd name="T21" fmla="*/ 1 h 884"/>
                    <a:gd name="T22" fmla="*/ 0 w 208"/>
                    <a:gd name="T23" fmla="*/ 1 h 884"/>
                    <a:gd name="T24" fmla="*/ 0 w 208"/>
                    <a:gd name="T25" fmla="*/ 1 h 884"/>
                    <a:gd name="T26" fmla="*/ 0 w 208"/>
                    <a:gd name="T27" fmla="*/ 1 h 884"/>
                    <a:gd name="T28" fmla="*/ 0 w 208"/>
                    <a:gd name="T29" fmla="*/ 1 h 884"/>
                    <a:gd name="T30" fmla="*/ 0 w 208"/>
                    <a:gd name="T31" fmla="*/ 1 h 884"/>
                    <a:gd name="T32" fmla="*/ 0 w 208"/>
                    <a:gd name="T33" fmla="*/ 1 h 884"/>
                    <a:gd name="T34" fmla="*/ 0 w 208"/>
                    <a:gd name="T35" fmla="*/ 1 h 884"/>
                    <a:gd name="T36" fmla="*/ 0 w 208"/>
                    <a:gd name="T37" fmla="*/ 1 h 884"/>
                    <a:gd name="T38" fmla="*/ 0 w 208"/>
                    <a:gd name="T39" fmla="*/ 1 h 884"/>
                    <a:gd name="T40" fmla="*/ 0 w 208"/>
                    <a:gd name="T41" fmla="*/ 1 h 884"/>
                    <a:gd name="T42" fmla="*/ 0 w 208"/>
                    <a:gd name="T43" fmla="*/ 0 h 884"/>
                    <a:gd name="T44" fmla="*/ 0 w 208"/>
                    <a:gd name="T45" fmla="*/ 0 h 884"/>
                    <a:gd name="T46" fmla="*/ 0 w 208"/>
                    <a:gd name="T47" fmla="*/ 0 h 884"/>
                    <a:gd name="T48" fmla="*/ 0 w 208"/>
                    <a:gd name="T49" fmla="*/ 0 h 884"/>
                    <a:gd name="T50" fmla="*/ 0 w 208"/>
                    <a:gd name="T51" fmla="*/ 0 h 884"/>
                    <a:gd name="T52" fmla="*/ 0 w 208"/>
                    <a:gd name="T53" fmla="*/ 0 h 884"/>
                    <a:gd name="T54" fmla="*/ 0 w 208"/>
                    <a:gd name="T55" fmla="*/ 0 h 8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884"/>
                    <a:gd name="T86" fmla="*/ 208 w 208"/>
                    <a:gd name="T87" fmla="*/ 884 h 8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884">
                      <a:moveTo>
                        <a:pt x="0" y="57"/>
                      </a:moveTo>
                      <a:lnTo>
                        <a:pt x="100" y="1"/>
                      </a:lnTo>
                      <a:lnTo>
                        <a:pt x="136" y="0"/>
                      </a:lnTo>
                      <a:lnTo>
                        <a:pt x="161" y="9"/>
                      </a:lnTo>
                      <a:lnTo>
                        <a:pt x="179" y="18"/>
                      </a:lnTo>
                      <a:lnTo>
                        <a:pt x="193" y="32"/>
                      </a:lnTo>
                      <a:lnTo>
                        <a:pt x="202" y="51"/>
                      </a:lnTo>
                      <a:lnTo>
                        <a:pt x="205" y="68"/>
                      </a:lnTo>
                      <a:lnTo>
                        <a:pt x="208" y="97"/>
                      </a:lnTo>
                      <a:lnTo>
                        <a:pt x="208" y="416"/>
                      </a:lnTo>
                      <a:lnTo>
                        <a:pt x="202" y="434"/>
                      </a:lnTo>
                      <a:lnTo>
                        <a:pt x="186" y="448"/>
                      </a:lnTo>
                      <a:lnTo>
                        <a:pt x="176" y="455"/>
                      </a:lnTo>
                      <a:lnTo>
                        <a:pt x="176" y="865"/>
                      </a:lnTo>
                      <a:lnTo>
                        <a:pt x="154" y="884"/>
                      </a:lnTo>
                      <a:lnTo>
                        <a:pt x="132" y="867"/>
                      </a:lnTo>
                      <a:lnTo>
                        <a:pt x="132" y="452"/>
                      </a:lnTo>
                      <a:lnTo>
                        <a:pt x="111" y="444"/>
                      </a:lnTo>
                      <a:lnTo>
                        <a:pt x="96" y="434"/>
                      </a:lnTo>
                      <a:lnTo>
                        <a:pt x="93" y="427"/>
                      </a:lnTo>
                      <a:lnTo>
                        <a:pt x="93" y="411"/>
                      </a:lnTo>
                      <a:lnTo>
                        <a:pt x="93" y="143"/>
                      </a:lnTo>
                      <a:lnTo>
                        <a:pt x="93" y="120"/>
                      </a:lnTo>
                      <a:lnTo>
                        <a:pt x="85" y="97"/>
                      </a:lnTo>
                      <a:lnTo>
                        <a:pt x="75" y="79"/>
                      </a:lnTo>
                      <a:lnTo>
                        <a:pt x="58" y="67"/>
                      </a:lnTo>
                      <a:lnTo>
                        <a:pt x="39" y="61"/>
                      </a:lnTo>
                      <a:lnTo>
                        <a:pt x="0" y="57"/>
                      </a:lnTo>
                      <a:close/>
                    </a:path>
                  </a:pathLst>
                </a:custGeom>
                <a:solidFill>
                  <a:srgbClr val="C0C0C0"/>
                </a:solidFill>
                <a:ln w="9525">
                  <a:noFill/>
                  <a:round/>
                  <a:headEnd/>
                  <a:tailEnd/>
                </a:ln>
              </p:spPr>
              <p:txBody>
                <a:bodyPr/>
                <a:lstStyle/>
                <a:p>
                  <a:endParaRPr lang="en-US"/>
                </a:p>
              </p:txBody>
            </p:sp>
            <p:sp>
              <p:nvSpPr>
                <p:cNvPr id="2142" name="Freeform 112"/>
                <p:cNvSpPr>
                  <a:spLocks/>
                </p:cNvSpPr>
                <p:nvPr/>
              </p:nvSpPr>
              <p:spPr bwMode="auto">
                <a:xfrm>
                  <a:off x="2792" y="1911"/>
                  <a:ext cx="48" cy="214"/>
                </a:xfrm>
                <a:custGeom>
                  <a:avLst/>
                  <a:gdLst>
                    <a:gd name="T0" fmla="*/ 0 w 192"/>
                    <a:gd name="T1" fmla="*/ 0 h 856"/>
                    <a:gd name="T2" fmla="*/ 0 w 192"/>
                    <a:gd name="T3" fmla="*/ 0 h 856"/>
                    <a:gd name="T4" fmla="*/ 0 w 192"/>
                    <a:gd name="T5" fmla="*/ 0 h 856"/>
                    <a:gd name="T6" fmla="*/ 0 w 192"/>
                    <a:gd name="T7" fmla="*/ 0 h 856"/>
                    <a:gd name="T8" fmla="*/ 0 w 192"/>
                    <a:gd name="T9" fmla="*/ 0 h 856"/>
                    <a:gd name="T10" fmla="*/ 0 w 192"/>
                    <a:gd name="T11" fmla="*/ 0 h 856"/>
                    <a:gd name="T12" fmla="*/ 0 w 192"/>
                    <a:gd name="T13" fmla="*/ 0 h 856"/>
                    <a:gd name="T14" fmla="*/ 0 w 192"/>
                    <a:gd name="T15" fmla="*/ 0 h 856"/>
                    <a:gd name="T16" fmla="*/ 0 w 192"/>
                    <a:gd name="T17" fmla="*/ 0 h 856"/>
                    <a:gd name="T18" fmla="*/ 0 w 192"/>
                    <a:gd name="T19" fmla="*/ 1 h 856"/>
                    <a:gd name="T20" fmla="*/ 0 w 192"/>
                    <a:gd name="T21" fmla="*/ 1 h 856"/>
                    <a:gd name="T22" fmla="*/ 0 w 192"/>
                    <a:gd name="T23" fmla="*/ 1 h 856"/>
                    <a:gd name="T24" fmla="*/ 0 w 192"/>
                    <a:gd name="T25" fmla="*/ 1 h 856"/>
                    <a:gd name="T26" fmla="*/ 0 w 192"/>
                    <a:gd name="T27" fmla="*/ 1 h 856"/>
                    <a:gd name="T28" fmla="*/ 0 w 192"/>
                    <a:gd name="T29" fmla="*/ 1 h 856"/>
                    <a:gd name="T30" fmla="*/ 0 w 192"/>
                    <a:gd name="T31" fmla="*/ 1 h 856"/>
                    <a:gd name="T32" fmla="*/ 0 w 192"/>
                    <a:gd name="T33" fmla="*/ 1 h 856"/>
                    <a:gd name="T34" fmla="*/ 0 w 192"/>
                    <a:gd name="T35" fmla="*/ 1 h 856"/>
                    <a:gd name="T36" fmla="*/ 0 w 192"/>
                    <a:gd name="T37" fmla="*/ 1 h 856"/>
                    <a:gd name="T38" fmla="*/ 0 w 192"/>
                    <a:gd name="T39" fmla="*/ 1 h 856"/>
                    <a:gd name="T40" fmla="*/ 0 w 192"/>
                    <a:gd name="T41" fmla="*/ 1 h 856"/>
                    <a:gd name="T42" fmla="*/ 0 w 192"/>
                    <a:gd name="T43" fmla="*/ 0 h 856"/>
                    <a:gd name="T44" fmla="*/ 0 w 192"/>
                    <a:gd name="T45" fmla="*/ 0 h 856"/>
                    <a:gd name="T46" fmla="*/ 0 w 192"/>
                    <a:gd name="T47" fmla="*/ 0 h 856"/>
                    <a:gd name="T48" fmla="*/ 0 w 192"/>
                    <a:gd name="T49" fmla="*/ 0 h 856"/>
                    <a:gd name="T50" fmla="*/ 0 w 192"/>
                    <a:gd name="T51" fmla="*/ 0 h 856"/>
                    <a:gd name="T52" fmla="*/ 0 w 192"/>
                    <a:gd name="T53" fmla="*/ 0 h 856"/>
                    <a:gd name="T54" fmla="*/ 0 w 192"/>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856"/>
                    <a:gd name="T86" fmla="*/ 192 w 192"/>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856">
                      <a:moveTo>
                        <a:pt x="0" y="56"/>
                      </a:moveTo>
                      <a:lnTo>
                        <a:pt x="93" y="2"/>
                      </a:lnTo>
                      <a:lnTo>
                        <a:pt x="125" y="0"/>
                      </a:lnTo>
                      <a:lnTo>
                        <a:pt x="149" y="9"/>
                      </a:lnTo>
                      <a:lnTo>
                        <a:pt x="167" y="20"/>
                      </a:lnTo>
                      <a:lnTo>
                        <a:pt x="179" y="32"/>
                      </a:lnTo>
                      <a:lnTo>
                        <a:pt x="189" y="49"/>
                      </a:lnTo>
                      <a:lnTo>
                        <a:pt x="190" y="66"/>
                      </a:lnTo>
                      <a:lnTo>
                        <a:pt x="192" y="93"/>
                      </a:lnTo>
                      <a:lnTo>
                        <a:pt x="192" y="404"/>
                      </a:lnTo>
                      <a:lnTo>
                        <a:pt x="189" y="421"/>
                      </a:lnTo>
                      <a:lnTo>
                        <a:pt x="174" y="433"/>
                      </a:lnTo>
                      <a:lnTo>
                        <a:pt x="165" y="440"/>
                      </a:lnTo>
                      <a:lnTo>
                        <a:pt x="165" y="837"/>
                      </a:lnTo>
                      <a:lnTo>
                        <a:pt x="143" y="856"/>
                      </a:lnTo>
                      <a:lnTo>
                        <a:pt x="122" y="839"/>
                      </a:lnTo>
                      <a:lnTo>
                        <a:pt x="122" y="438"/>
                      </a:lnTo>
                      <a:lnTo>
                        <a:pt x="103" y="430"/>
                      </a:lnTo>
                      <a:lnTo>
                        <a:pt x="88" y="421"/>
                      </a:lnTo>
                      <a:lnTo>
                        <a:pt x="85" y="415"/>
                      </a:lnTo>
                      <a:lnTo>
                        <a:pt x="85" y="399"/>
                      </a:lnTo>
                      <a:lnTo>
                        <a:pt x="85" y="139"/>
                      </a:lnTo>
                      <a:lnTo>
                        <a:pt x="85" y="116"/>
                      </a:lnTo>
                      <a:lnTo>
                        <a:pt x="78" y="93"/>
                      </a:lnTo>
                      <a:lnTo>
                        <a:pt x="69" y="76"/>
                      </a:lnTo>
                      <a:lnTo>
                        <a:pt x="53" y="66"/>
                      </a:lnTo>
                      <a:lnTo>
                        <a:pt x="34" y="58"/>
                      </a:lnTo>
                      <a:lnTo>
                        <a:pt x="0" y="56"/>
                      </a:lnTo>
                      <a:close/>
                    </a:path>
                  </a:pathLst>
                </a:custGeom>
                <a:solidFill>
                  <a:srgbClr val="C0C0C0"/>
                </a:solidFill>
                <a:ln w="9525">
                  <a:noFill/>
                  <a:round/>
                  <a:headEnd/>
                  <a:tailEnd/>
                </a:ln>
              </p:spPr>
              <p:txBody>
                <a:bodyPr/>
                <a:lstStyle/>
                <a:p>
                  <a:endParaRPr lang="en-US"/>
                </a:p>
              </p:txBody>
            </p:sp>
            <p:sp>
              <p:nvSpPr>
                <p:cNvPr id="2143" name="Freeform 113"/>
                <p:cNvSpPr>
                  <a:spLocks/>
                </p:cNvSpPr>
                <p:nvPr/>
              </p:nvSpPr>
              <p:spPr bwMode="auto">
                <a:xfrm>
                  <a:off x="2858" y="1878"/>
                  <a:ext cx="48" cy="206"/>
                </a:xfrm>
                <a:custGeom>
                  <a:avLst/>
                  <a:gdLst>
                    <a:gd name="T0" fmla="*/ 0 w 194"/>
                    <a:gd name="T1" fmla="*/ 0 h 825"/>
                    <a:gd name="T2" fmla="*/ 0 w 194"/>
                    <a:gd name="T3" fmla="*/ 0 h 825"/>
                    <a:gd name="T4" fmla="*/ 0 w 194"/>
                    <a:gd name="T5" fmla="*/ 0 h 825"/>
                    <a:gd name="T6" fmla="*/ 0 w 194"/>
                    <a:gd name="T7" fmla="*/ 0 h 825"/>
                    <a:gd name="T8" fmla="*/ 0 w 194"/>
                    <a:gd name="T9" fmla="*/ 0 h 825"/>
                    <a:gd name="T10" fmla="*/ 0 w 194"/>
                    <a:gd name="T11" fmla="*/ 0 h 825"/>
                    <a:gd name="T12" fmla="*/ 0 w 194"/>
                    <a:gd name="T13" fmla="*/ 0 h 825"/>
                    <a:gd name="T14" fmla="*/ 0 w 194"/>
                    <a:gd name="T15" fmla="*/ 0 h 825"/>
                    <a:gd name="T16" fmla="*/ 0 w 194"/>
                    <a:gd name="T17" fmla="*/ 0 h 825"/>
                    <a:gd name="T18" fmla="*/ 0 w 194"/>
                    <a:gd name="T19" fmla="*/ 0 h 825"/>
                    <a:gd name="T20" fmla="*/ 0 w 194"/>
                    <a:gd name="T21" fmla="*/ 0 h 825"/>
                    <a:gd name="T22" fmla="*/ 0 w 194"/>
                    <a:gd name="T23" fmla="*/ 0 h 825"/>
                    <a:gd name="T24" fmla="*/ 0 w 194"/>
                    <a:gd name="T25" fmla="*/ 0 h 825"/>
                    <a:gd name="T26" fmla="*/ 0 w 194"/>
                    <a:gd name="T27" fmla="*/ 1 h 825"/>
                    <a:gd name="T28" fmla="*/ 0 w 194"/>
                    <a:gd name="T29" fmla="*/ 1 h 825"/>
                    <a:gd name="T30" fmla="*/ 0 w 194"/>
                    <a:gd name="T31" fmla="*/ 1 h 825"/>
                    <a:gd name="T32" fmla="*/ 0 w 194"/>
                    <a:gd name="T33" fmla="*/ 0 h 825"/>
                    <a:gd name="T34" fmla="*/ 0 w 194"/>
                    <a:gd name="T35" fmla="*/ 0 h 825"/>
                    <a:gd name="T36" fmla="*/ 0 w 194"/>
                    <a:gd name="T37" fmla="*/ 0 h 825"/>
                    <a:gd name="T38" fmla="*/ 0 w 194"/>
                    <a:gd name="T39" fmla="*/ 0 h 825"/>
                    <a:gd name="T40" fmla="*/ 0 w 194"/>
                    <a:gd name="T41" fmla="*/ 0 h 825"/>
                    <a:gd name="T42" fmla="*/ 0 w 194"/>
                    <a:gd name="T43" fmla="*/ 0 h 825"/>
                    <a:gd name="T44" fmla="*/ 0 w 194"/>
                    <a:gd name="T45" fmla="*/ 0 h 825"/>
                    <a:gd name="T46" fmla="*/ 0 w 194"/>
                    <a:gd name="T47" fmla="*/ 0 h 825"/>
                    <a:gd name="T48" fmla="*/ 0 w 194"/>
                    <a:gd name="T49" fmla="*/ 0 h 825"/>
                    <a:gd name="T50" fmla="*/ 0 w 194"/>
                    <a:gd name="T51" fmla="*/ 0 h 825"/>
                    <a:gd name="T52" fmla="*/ 0 w 194"/>
                    <a:gd name="T53" fmla="*/ 0 h 825"/>
                    <a:gd name="T54" fmla="*/ 0 w 194"/>
                    <a:gd name="T55" fmla="*/ 0 h 8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5"/>
                    <a:gd name="T86" fmla="*/ 194 w 194"/>
                    <a:gd name="T87" fmla="*/ 825 h 8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5">
                      <a:moveTo>
                        <a:pt x="0" y="52"/>
                      </a:moveTo>
                      <a:lnTo>
                        <a:pt x="93" y="0"/>
                      </a:lnTo>
                      <a:lnTo>
                        <a:pt x="126" y="0"/>
                      </a:lnTo>
                      <a:lnTo>
                        <a:pt x="150" y="7"/>
                      </a:lnTo>
                      <a:lnTo>
                        <a:pt x="167" y="18"/>
                      </a:lnTo>
                      <a:lnTo>
                        <a:pt x="181" y="29"/>
                      </a:lnTo>
                      <a:lnTo>
                        <a:pt x="190" y="47"/>
                      </a:lnTo>
                      <a:lnTo>
                        <a:pt x="193" y="62"/>
                      </a:lnTo>
                      <a:lnTo>
                        <a:pt x="194" y="89"/>
                      </a:lnTo>
                      <a:lnTo>
                        <a:pt x="194" y="388"/>
                      </a:lnTo>
                      <a:lnTo>
                        <a:pt x="190" y="406"/>
                      </a:lnTo>
                      <a:lnTo>
                        <a:pt x="174" y="417"/>
                      </a:lnTo>
                      <a:lnTo>
                        <a:pt x="165" y="423"/>
                      </a:lnTo>
                      <a:lnTo>
                        <a:pt x="165" y="807"/>
                      </a:lnTo>
                      <a:lnTo>
                        <a:pt x="143" y="825"/>
                      </a:lnTo>
                      <a:lnTo>
                        <a:pt x="122" y="810"/>
                      </a:lnTo>
                      <a:lnTo>
                        <a:pt x="122" y="422"/>
                      </a:lnTo>
                      <a:lnTo>
                        <a:pt x="103" y="414"/>
                      </a:lnTo>
                      <a:lnTo>
                        <a:pt x="90" y="406"/>
                      </a:lnTo>
                      <a:lnTo>
                        <a:pt x="87" y="397"/>
                      </a:lnTo>
                      <a:lnTo>
                        <a:pt x="87" y="384"/>
                      </a:lnTo>
                      <a:lnTo>
                        <a:pt x="87" y="133"/>
                      </a:lnTo>
                      <a:lnTo>
                        <a:pt x="87" y="111"/>
                      </a:lnTo>
                      <a:lnTo>
                        <a:pt x="80" y="89"/>
                      </a:lnTo>
                      <a:lnTo>
                        <a:pt x="70" y="72"/>
                      </a:lnTo>
                      <a:lnTo>
                        <a:pt x="54" y="61"/>
                      </a:lnTo>
                      <a:lnTo>
                        <a:pt x="36" y="55"/>
                      </a:lnTo>
                      <a:lnTo>
                        <a:pt x="0" y="52"/>
                      </a:lnTo>
                      <a:close/>
                    </a:path>
                  </a:pathLst>
                </a:custGeom>
                <a:solidFill>
                  <a:srgbClr val="C0C0C0"/>
                </a:solidFill>
                <a:ln w="9525">
                  <a:noFill/>
                  <a:round/>
                  <a:headEnd/>
                  <a:tailEnd/>
                </a:ln>
              </p:spPr>
              <p:txBody>
                <a:bodyPr/>
                <a:lstStyle/>
                <a:p>
                  <a:endParaRPr lang="en-US"/>
                </a:p>
              </p:txBody>
            </p:sp>
          </p:grpSp>
        </p:grpSp>
        <p:sp>
          <p:nvSpPr>
            <p:cNvPr id="2108" name="Freeform 114"/>
            <p:cNvSpPr>
              <a:spLocks/>
            </p:cNvSpPr>
            <p:nvPr/>
          </p:nvSpPr>
          <p:spPr bwMode="auto">
            <a:xfrm>
              <a:off x="3635375" y="4062413"/>
              <a:ext cx="331788" cy="196850"/>
            </a:xfrm>
            <a:custGeom>
              <a:avLst/>
              <a:gdLst>
                <a:gd name="T0" fmla="*/ 2147483647 w 1300"/>
                <a:gd name="T1" fmla="*/ 2147483647 h 585"/>
                <a:gd name="T2" fmla="*/ 2147483647 w 1300"/>
                <a:gd name="T3" fmla="*/ 2147483647 h 585"/>
                <a:gd name="T4" fmla="*/ 2147483647 w 1300"/>
                <a:gd name="T5" fmla="*/ 2147483647 h 585"/>
                <a:gd name="T6" fmla="*/ 0 w 1300"/>
                <a:gd name="T7" fmla="*/ 0 h 585"/>
                <a:gd name="T8" fmla="*/ 2147483647 w 1300"/>
                <a:gd name="T9" fmla="*/ 2147483647 h 585"/>
                <a:gd name="T10" fmla="*/ 0 60000 65536"/>
                <a:gd name="T11" fmla="*/ 0 60000 65536"/>
                <a:gd name="T12" fmla="*/ 0 60000 65536"/>
                <a:gd name="T13" fmla="*/ 0 60000 65536"/>
                <a:gd name="T14" fmla="*/ 0 60000 65536"/>
                <a:gd name="T15" fmla="*/ 0 w 1300"/>
                <a:gd name="T16" fmla="*/ 0 h 585"/>
                <a:gd name="T17" fmla="*/ 1300 w 1300"/>
                <a:gd name="T18" fmla="*/ 585 h 585"/>
              </a:gdLst>
              <a:ahLst/>
              <a:cxnLst>
                <a:cxn ang="T10">
                  <a:pos x="T0" y="T1"/>
                </a:cxn>
                <a:cxn ang="T11">
                  <a:pos x="T2" y="T3"/>
                </a:cxn>
                <a:cxn ang="T12">
                  <a:pos x="T4" y="T5"/>
                </a:cxn>
                <a:cxn ang="T13">
                  <a:pos x="T6" y="T7"/>
                </a:cxn>
                <a:cxn ang="T14">
                  <a:pos x="T8" y="T9"/>
                </a:cxn>
              </a:cxnLst>
              <a:rect l="T15" t="T16" r="T17" b="T18"/>
              <a:pathLst>
                <a:path w="1300" h="585">
                  <a:moveTo>
                    <a:pt x="84" y="250"/>
                  </a:moveTo>
                  <a:lnTo>
                    <a:pt x="1258" y="585"/>
                  </a:lnTo>
                  <a:lnTo>
                    <a:pt x="1300" y="376"/>
                  </a:lnTo>
                  <a:lnTo>
                    <a:pt x="0" y="0"/>
                  </a:lnTo>
                  <a:lnTo>
                    <a:pt x="84" y="250"/>
                  </a:lnTo>
                  <a:close/>
                </a:path>
              </a:pathLst>
            </a:custGeom>
            <a:solidFill>
              <a:srgbClr val="001F9F"/>
            </a:solidFill>
            <a:ln w="3175">
              <a:solidFill>
                <a:srgbClr val="000000"/>
              </a:solidFill>
              <a:prstDash val="solid"/>
              <a:round/>
              <a:headEnd/>
              <a:tailEnd/>
            </a:ln>
          </p:spPr>
          <p:txBody>
            <a:bodyPr/>
            <a:lstStyle/>
            <a:p>
              <a:endParaRPr lang="en-US"/>
            </a:p>
          </p:txBody>
        </p:sp>
        <p:sp>
          <p:nvSpPr>
            <p:cNvPr id="2109" name="Freeform 115"/>
            <p:cNvSpPr>
              <a:spLocks/>
            </p:cNvSpPr>
            <p:nvPr/>
          </p:nvSpPr>
          <p:spPr bwMode="auto">
            <a:xfrm>
              <a:off x="3635375" y="3990975"/>
              <a:ext cx="331788" cy="200025"/>
            </a:xfrm>
            <a:custGeom>
              <a:avLst/>
              <a:gdLst>
                <a:gd name="T0" fmla="*/ 0 w 1300"/>
                <a:gd name="T1" fmla="*/ 2147483647 h 586"/>
                <a:gd name="T2" fmla="*/ 2147483647 w 1300"/>
                <a:gd name="T3" fmla="*/ 0 h 586"/>
                <a:gd name="T4" fmla="*/ 2147483647 w 1300"/>
                <a:gd name="T5" fmla="*/ 2147483647 h 586"/>
                <a:gd name="T6" fmla="*/ 2147483647 w 1300"/>
                <a:gd name="T7" fmla="*/ 2147483647 h 586"/>
                <a:gd name="T8" fmla="*/ 0 w 1300"/>
                <a:gd name="T9" fmla="*/ 2147483647 h 586"/>
                <a:gd name="T10" fmla="*/ 0 60000 65536"/>
                <a:gd name="T11" fmla="*/ 0 60000 65536"/>
                <a:gd name="T12" fmla="*/ 0 60000 65536"/>
                <a:gd name="T13" fmla="*/ 0 60000 65536"/>
                <a:gd name="T14" fmla="*/ 0 60000 65536"/>
                <a:gd name="T15" fmla="*/ 0 w 1300"/>
                <a:gd name="T16" fmla="*/ 0 h 586"/>
                <a:gd name="T17" fmla="*/ 1300 w 1300"/>
                <a:gd name="T18" fmla="*/ 586 h 586"/>
              </a:gdLst>
              <a:ahLst/>
              <a:cxnLst>
                <a:cxn ang="T10">
                  <a:pos x="T0" y="T1"/>
                </a:cxn>
                <a:cxn ang="T11">
                  <a:pos x="T2" y="T3"/>
                </a:cxn>
                <a:cxn ang="T12">
                  <a:pos x="T4" y="T5"/>
                </a:cxn>
                <a:cxn ang="T13">
                  <a:pos x="T6" y="T7"/>
                </a:cxn>
                <a:cxn ang="T14">
                  <a:pos x="T8" y="T9"/>
                </a:cxn>
              </a:cxnLst>
              <a:rect l="T15" t="T16" r="T17" b="T18"/>
              <a:pathLst>
                <a:path w="1300" h="586">
                  <a:moveTo>
                    <a:pt x="0" y="210"/>
                  </a:moveTo>
                  <a:lnTo>
                    <a:pt x="126" y="0"/>
                  </a:lnTo>
                  <a:lnTo>
                    <a:pt x="1258" y="294"/>
                  </a:lnTo>
                  <a:lnTo>
                    <a:pt x="1300" y="586"/>
                  </a:lnTo>
                  <a:lnTo>
                    <a:pt x="0" y="210"/>
                  </a:lnTo>
                  <a:close/>
                </a:path>
              </a:pathLst>
            </a:custGeom>
            <a:solidFill>
              <a:srgbClr val="5F7FFF"/>
            </a:solidFill>
            <a:ln w="3175">
              <a:solidFill>
                <a:srgbClr val="000000"/>
              </a:solidFill>
              <a:prstDash val="solid"/>
              <a:round/>
              <a:headEnd/>
              <a:tailEnd/>
            </a:ln>
          </p:spPr>
          <p:txBody>
            <a:bodyPr/>
            <a:lstStyle/>
            <a:p>
              <a:endParaRPr lang="en-US"/>
            </a:p>
          </p:txBody>
        </p:sp>
        <p:sp>
          <p:nvSpPr>
            <p:cNvPr id="2110" name="Freeform 116"/>
            <p:cNvSpPr>
              <a:spLocks/>
            </p:cNvSpPr>
            <p:nvPr/>
          </p:nvSpPr>
          <p:spPr bwMode="auto">
            <a:xfrm>
              <a:off x="3957638" y="3849688"/>
              <a:ext cx="482600" cy="409575"/>
            </a:xfrm>
            <a:custGeom>
              <a:avLst/>
              <a:gdLst>
                <a:gd name="T0" fmla="*/ 2147483647 w 1886"/>
                <a:gd name="T1" fmla="*/ 2147483647 h 1213"/>
                <a:gd name="T2" fmla="*/ 0 w 1886"/>
                <a:gd name="T3" fmla="*/ 2147483647 h 1213"/>
                <a:gd name="T4" fmla="*/ 2147483647 w 1886"/>
                <a:gd name="T5" fmla="*/ 2147483647 h 1213"/>
                <a:gd name="T6" fmla="*/ 2147483647 w 1886"/>
                <a:gd name="T7" fmla="*/ 0 h 1213"/>
                <a:gd name="T8" fmla="*/ 2147483647 w 1886"/>
                <a:gd name="T9" fmla="*/ 2147483647 h 1213"/>
                <a:gd name="T10" fmla="*/ 0 60000 65536"/>
                <a:gd name="T11" fmla="*/ 0 60000 65536"/>
                <a:gd name="T12" fmla="*/ 0 60000 65536"/>
                <a:gd name="T13" fmla="*/ 0 60000 65536"/>
                <a:gd name="T14" fmla="*/ 0 60000 65536"/>
                <a:gd name="T15" fmla="*/ 0 w 1886"/>
                <a:gd name="T16" fmla="*/ 0 h 1213"/>
                <a:gd name="T17" fmla="*/ 1886 w 1886"/>
                <a:gd name="T18" fmla="*/ 1213 h 1213"/>
              </a:gdLst>
              <a:ahLst/>
              <a:cxnLst>
                <a:cxn ang="T10">
                  <a:pos x="T0" y="T1"/>
                </a:cxn>
                <a:cxn ang="T11">
                  <a:pos x="T2" y="T3"/>
                </a:cxn>
                <a:cxn ang="T12">
                  <a:pos x="T4" y="T5"/>
                </a:cxn>
                <a:cxn ang="T13">
                  <a:pos x="T6" y="T7"/>
                </a:cxn>
                <a:cxn ang="T14">
                  <a:pos x="T8" y="T9"/>
                </a:cxn>
              </a:cxnLst>
              <a:rect l="T15" t="T16" r="T17" b="T18"/>
              <a:pathLst>
                <a:path w="1886" h="1213">
                  <a:moveTo>
                    <a:pt x="42" y="1004"/>
                  </a:moveTo>
                  <a:lnTo>
                    <a:pt x="0" y="1213"/>
                  </a:lnTo>
                  <a:lnTo>
                    <a:pt x="1845" y="209"/>
                  </a:lnTo>
                  <a:lnTo>
                    <a:pt x="1886" y="0"/>
                  </a:lnTo>
                  <a:lnTo>
                    <a:pt x="42" y="1004"/>
                  </a:lnTo>
                  <a:close/>
                </a:path>
              </a:pathLst>
            </a:custGeom>
            <a:solidFill>
              <a:srgbClr val="000080"/>
            </a:solidFill>
            <a:ln w="3175">
              <a:solidFill>
                <a:srgbClr val="000000"/>
              </a:solidFill>
              <a:prstDash val="solid"/>
              <a:round/>
              <a:headEnd/>
              <a:tailEnd/>
            </a:ln>
          </p:spPr>
          <p:txBody>
            <a:bodyPr/>
            <a:lstStyle/>
            <a:p>
              <a:endParaRPr lang="en-US"/>
            </a:p>
          </p:txBody>
        </p:sp>
        <p:sp>
          <p:nvSpPr>
            <p:cNvPr id="2111" name="Freeform 117"/>
            <p:cNvSpPr>
              <a:spLocks/>
            </p:cNvSpPr>
            <p:nvPr/>
          </p:nvSpPr>
          <p:spPr bwMode="auto">
            <a:xfrm>
              <a:off x="3957638" y="3792538"/>
              <a:ext cx="482600" cy="398462"/>
            </a:xfrm>
            <a:custGeom>
              <a:avLst/>
              <a:gdLst>
                <a:gd name="T0" fmla="*/ 0 w 1886"/>
                <a:gd name="T1" fmla="*/ 2147483647 h 1171"/>
                <a:gd name="T2" fmla="*/ 2147483647 w 1886"/>
                <a:gd name="T3" fmla="*/ 2147483647 h 1171"/>
                <a:gd name="T4" fmla="*/ 2147483647 w 1886"/>
                <a:gd name="T5" fmla="*/ 2147483647 h 1171"/>
                <a:gd name="T6" fmla="*/ 2147483647 w 1886"/>
                <a:gd name="T7" fmla="*/ 0 h 1171"/>
                <a:gd name="T8" fmla="*/ 0 w 1886"/>
                <a:gd name="T9" fmla="*/ 2147483647 h 1171"/>
                <a:gd name="T10" fmla="*/ 0 60000 65536"/>
                <a:gd name="T11" fmla="*/ 0 60000 65536"/>
                <a:gd name="T12" fmla="*/ 0 60000 65536"/>
                <a:gd name="T13" fmla="*/ 0 60000 65536"/>
                <a:gd name="T14" fmla="*/ 0 60000 65536"/>
                <a:gd name="T15" fmla="*/ 0 w 1886"/>
                <a:gd name="T16" fmla="*/ 0 h 1171"/>
                <a:gd name="T17" fmla="*/ 1886 w 1886"/>
                <a:gd name="T18" fmla="*/ 1171 h 1171"/>
              </a:gdLst>
              <a:ahLst/>
              <a:cxnLst>
                <a:cxn ang="T10">
                  <a:pos x="T0" y="T1"/>
                </a:cxn>
                <a:cxn ang="T11">
                  <a:pos x="T2" y="T3"/>
                </a:cxn>
                <a:cxn ang="T12">
                  <a:pos x="T4" y="T5"/>
                </a:cxn>
                <a:cxn ang="T13">
                  <a:pos x="T6" y="T7"/>
                </a:cxn>
                <a:cxn ang="T14">
                  <a:pos x="T8" y="T9"/>
                </a:cxn>
              </a:cxnLst>
              <a:rect l="T15" t="T16" r="T17" b="T18"/>
              <a:pathLst>
                <a:path w="1886" h="1171">
                  <a:moveTo>
                    <a:pt x="0" y="879"/>
                  </a:moveTo>
                  <a:lnTo>
                    <a:pt x="42" y="1171"/>
                  </a:lnTo>
                  <a:lnTo>
                    <a:pt x="1886" y="167"/>
                  </a:lnTo>
                  <a:lnTo>
                    <a:pt x="1760" y="0"/>
                  </a:lnTo>
                  <a:lnTo>
                    <a:pt x="0" y="879"/>
                  </a:lnTo>
                  <a:close/>
                </a:path>
              </a:pathLst>
            </a:custGeom>
            <a:solidFill>
              <a:srgbClr val="3F7FFF"/>
            </a:solidFill>
            <a:ln w="3175">
              <a:solidFill>
                <a:srgbClr val="000000"/>
              </a:solidFill>
              <a:prstDash val="solid"/>
              <a:round/>
              <a:headEnd/>
              <a:tailEnd/>
            </a:ln>
          </p:spPr>
          <p:txBody>
            <a:bodyPr/>
            <a:lstStyle/>
            <a:p>
              <a:endParaRPr lang="en-US"/>
            </a:p>
          </p:txBody>
        </p:sp>
        <p:sp>
          <p:nvSpPr>
            <p:cNvPr id="2112" name="Freeform 118"/>
            <p:cNvSpPr>
              <a:spLocks/>
            </p:cNvSpPr>
            <p:nvPr/>
          </p:nvSpPr>
          <p:spPr bwMode="auto">
            <a:xfrm>
              <a:off x="3667125" y="3722688"/>
              <a:ext cx="739775" cy="369887"/>
            </a:xfrm>
            <a:custGeom>
              <a:avLst/>
              <a:gdLst>
                <a:gd name="T0" fmla="*/ 0 w 2892"/>
                <a:gd name="T1" fmla="*/ 2147483647 h 1088"/>
                <a:gd name="T2" fmla="*/ 2147483647 w 2892"/>
                <a:gd name="T3" fmla="*/ 2147483647 h 1088"/>
                <a:gd name="T4" fmla="*/ 2147483647 w 2892"/>
                <a:gd name="T5" fmla="*/ 2147483647 h 1088"/>
                <a:gd name="T6" fmla="*/ 2147483647 w 2892"/>
                <a:gd name="T7" fmla="*/ 0 h 1088"/>
                <a:gd name="T8" fmla="*/ 0 w 2892"/>
                <a:gd name="T9" fmla="*/ 2147483647 h 1088"/>
                <a:gd name="T10" fmla="*/ 0 60000 65536"/>
                <a:gd name="T11" fmla="*/ 0 60000 65536"/>
                <a:gd name="T12" fmla="*/ 0 60000 65536"/>
                <a:gd name="T13" fmla="*/ 0 60000 65536"/>
                <a:gd name="T14" fmla="*/ 0 60000 65536"/>
                <a:gd name="T15" fmla="*/ 0 w 2892"/>
                <a:gd name="T16" fmla="*/ 0 h 1088"/>
                <a:gd name="T17" fmla="*/ 2892 w 2892"/>
                <a:gd name="T18" fmla="*/ 1088 h 1088"/>
              </a:gdLst>
              <a:ahLst/>
              <a:cxnLst>
                <a:cxn ang="T10">
                  <a:pos x="T0" y="T1"/>
                </a:cxn>
                <a:cxn ang="T11">
                  <a:pos x="T2" y="T3"/>
                </a:cxn>
                <a:cxn ang="T12">
                  <a:pos x="T4" y="T5"/>
                </a:cxn>
                <a:cxn ang="T13">
                  <a:pos x="T6" y="T7"/>
                </a:cxn>
                <a:cxn ang="T14">
                  <a:pos x="T8" y="T9"/>
                </a:cxn>
              </a:cxnLst>
              <a:rect l="T15" t="T16" r="T17" b="T18"/>
              <a:pathLst>
                <a:path w="2892" h="1088">
                  <a:moveTo>
                    <a:pt x="0" y="794"/>
                  </a:moveTo>
                  <a:lnTo>
                    <a:pt x="1132" y="1088"/>
                  </a:lnTo>
                  <a:lnTo>
                    <a:pt x="2892" y="209"/>
                  </a:lnTo>
                  <a:lnTo>
                    <a:pt x="1719" y="0"/>
                  </a:lnTo>
                  <a:lnTo>
                    <a:pt x="0" y="794"/>
                  </a:lnTo>
                  <a:close/>
                </a:path>
              </a:pathLst>
            </a:custGeom>
            <a:solidFill>
              <a:schemeClr val="accent2"/>
            </a:solidFill>
            <a:ln w="3175">
              <a:solidFill>
                <a:srgbClr val="000000"/>
              </a:solidFill>
              <a:prstDash val="solid"/>
              <a:round/>
              <a:headEnd/>
              <a:tailEnd/>
            </a:ln>
          </p:spPr>
          <p:txBody>
            <a:bodyPr/>
            <a:lstStyle/>
            <a:p>
              <a:endParaRPr lang="en-US"/>
            </a:p>
          </p:txBody>
        </p:sp>
        <p:sp>
          <p:nvSpPr>
            <p:cNvPr id="2113" name="Freeform 119"/>
            <p:cNvSpPr>
              <a:spLocks/>
            </p:cNvSpPr>
            <p:nvPr/>
          </p:nvSpPr>
          <p:spPr bwMode="auto">
            <a:xfrm>
              <a:off x="3662363" y="3716338"/>
              <a:ext cx="739775" cy="368300"/>
            </a:xfrm>
            <a:custGeom>
              <a:avLst/>
              <a:gdLst>
                <a:gd name="T0" fmla="*/ 0 w 2892"/>
                <a:gd name="T1" fmla="*/ 2147483647 h 1088"/>
                <a:gd name="T2" fmla="*/ 2147483647 w 2892"/>
                <a:gd name="T3" fmla="*/ 2147483647 h 1088"/>
                <a:gd name="T4" fmla="*/ 2147483647 w 2892"/>
                <a:gd name="T5" fmla="*/ 2147483647 h 1088"/>
                <a:gd name="T6" fmla="*/ 2147483647 w 2892"/>
                <a:gd name="T7" fmla="*/ 0 h 1088"/>
                <a:gd name="T8" fmla="*/ 0 w 2892"/>
                <a:gd name="T9" fmla="*/ 2147483647 h 1088"/>
                <a:gd name="T10" fmla="*/ 0 60000 65536"/>
                <a:gd name="T11" fmla="*/ 0 60000 65536"/>
                <a:gd name="T12" fmla="*/ 0 60000 65536"/>
                <a:gd name="T13" fmla="*/ 0 60000 65536"/>
                <a:gd name="T14" fmla="*/ 0 60000 65536"/>
                <a:gd name="T15" fmla="*/ 0 w 2892"/>
                <a:gd name="T16" fmla="*/ 0 h 1088"/>
                <a:gd name="T17" fmla="*/ 2892 w 2892"/>
                <a:gd name="T18" fmla="*/ 1088 h 1088"/>
              </a:gdLst>
              <a:ahLst/>
              <a:cxnLst>
                <a:cxn ang="T10">
                  <a:pos x="T0" y="T1"/>
                </a:cxn>
                <a:cxn ang="T11">
                  <a:pos x="T2" y="T3"/>
                </a:cxn>
                <a:cxn ang="T12">
                  <a:pos x="T4" y="T5"/>
                </a:cxn>
                <a:cxn ang="T13">
                  <a:pos x="T6" y="T7"/>
                </a:cxn>
                <a:cxn ang="T14">
                  <a:pos x="T8" y="T9"/>
                </a:cxn>
              </a:cxnLst>
              <a:rect l="T15" t="T16" r="T17" b="T18"/>
              <a:pathLst>
                <a:path w="2892" h="1088">
                  <a:moveTo>
                    <a:pt x="0" y="794"/>
                  </a:moveTo>
                  <a:lnTo>
                    <a:pt x="1132" y="1088"/>
                  </a:lnTo>
                  <a:lnTo>
                    <a:pt x="2892" y="209"/>
                  </a:lnTo>
                  <a:lnTo>
                    <a:pt x="1719" y="0"/>
                  </a:lnTo>
                  <a:lnTo>
                    <a:pt x="0" y="794"/>
                  </a:lnTo>
                  <a:close/>
                </a:path>
              </a:pathLst>
            </a:custGeom>
            <a:solidFill>
              <a:srgbClr val="9FBFFF"/>
            </a:solidFill>
            <a:ln w="3175">
              <a:solidFill>
                <a:srgbClr val="000000"/>
              </a:solidFill>
              <a:prstDash val="solid"/>
              <a:round/>
              <a:headEnd/>
              <a:tailEnd/>
            </a:ln>
          </p:spPr>
          <p:txBody>
            <a:bodyPr/>
            <a:lstStyle/>
            <a:p>
              <a:endParaRPr lang="en-US"/>
            </a:p>
          </p:txBody>
        </p:sp>
        <p:grpSp>
          <p:nvGrpSpPr>
            <p:cNvPr id="2114" name="Group 120"/>
            <p:cNvGrpSpPr>
              <a:grpSpLocks/>
            </p:cNvGrpSpPr>
            <p:nvPr/>
          </p:nvGrpSpPr>
          <p:grpSpPr bwMode="auto">
            <a:xfrm>
              <a:off x="3989388" y="3875088"/>
              <a:ext cx="441325" cy="596900"/>
              <a:chOff x="2776" y="1944"/>
              <a:chExt cx="431" cy="441"/>
            </a:xfrm>
          </p:grpSpPr>
          <p:grpSp>
            <p:nvGrpSpPr>
              <p:cNvPr id="2122" name="Group 121"/>
              <p:cNvGrpSpPr>
                <a:grpSpLocks/>
              </p:cNvGrpSpPr>
              <p:nvPr/>
            </p:nvGrpSpPr>
            <p:grpSpPr bwMode="auto">
              <a:xfrm>
                <a:off x="2776" y="1949"/>
                <a:ext cx="426" cy="436"/>
                <a:chOff x="2776" y="1949"/>
                <a:chExt cx="426" cy="436"/>
              </a:xfrm>
            </p:grpSpPr>
            <p:sp>
              <p:nvSpPr>
                <p:cNvPr id="2130" name="Freeform 122"/>
                <p:cNvSpPr>
                  <a:spLocks/>
                </p:cNvSpPr>
                <p:nvPr/>
              </p:nvSpPr>
              <p:spPr bwMode="auto">
                <a:xfrm>
                  <a:off x="2942" y="2061"/>
                  <a:ext cx="52" cy="225"/>
                </a:xfrm>
                <a:custGeom>
                  <a:avLst/>
                  <a:gdLst>
                    <a:gd name="T0" fmla="*/ 0 w 208"/>
                    <a:gd name="T1" fmla="*/ 0 h 899"/>
                    <a:gd name="T2" fmla="*/ 0 w 208"/>
                    <a:gd name="T3" fmla="*/ 0 h 899"/>
                    <a:gd name="T4" fmla="*/ 0 w 208"/>
                    <a:gd name="T5" fmla="*/ 0 h 899"/>
                    <a:gd name="T6" fmla="*/ 0 w 208"/>
                    <a:gd name="T7" fmla="*/ 0 h 899"/>
                    <a:gd name="T8" fmla="*/ 0 w 208"/>
                    <a:gd name="T9" fmla="*/ 0 h 899"/>
                    <a:gd name="T10" fmla="*/ 0 w 208"/>
                    <a:gd name="T11" fmla="*/ 0 h 899"/>
                    <a:gd name="T12" fmla="*/ 0 w 208"/>
                    <a:gd name="T13" fmla="*/ 0 h 899"/>
                    <a:gd name="T14" fmla="*/ 0 w 208"/>
                    <a:gd name="T15" fmla="*/ 0 h 899"/>
                    <a:gd name="T16" fmla="*/ 0 w 208"/>
                    <a:gd name="T17" fmla="*/ 0 h 899"/>
                    <a:gd name="T18" fmla="*/ 0 w 208"/>
                    <a:gd name="T19" fmla="*/ 1 h 899"/>
                    <a:gd name="T20" fmla="*/ 0 w 208"/>
                    <a:gd name="T21" fmla="*/ 1 h 899"/>
                    <a:gd name="T22" fmla="*/ 0 w 208"/>
                    <a:gd name="T23" fmla="*/ 1 h 899"/>
                    <a:gd name="T24" fmla="*/ 0 w 208"/>
                    <a:gd name="T25" fmla="*/ 1 h 899"/>
                    <a:gd name="T26" fmla="*/ 0 w 208"/>
                    <a:gd name="T27" fmla="*/ 1 h 899"/>
                    <a:gd name="T28" fmla="*/ 0 w 208"/>
                    <a:gd name="T29" fmla="*/ 1 h 899"/>
                    <a:gd name="T30" fmla="*/ 0 w 208"/>
                    <a:gd name="T31" fmla="*/ 1 h 899"/>
                    <a:gd name="T32" fmla="*/ 0 w 208"/>
                    <a:gd name="T33" fmla="*/ 1 h 899"/>
                    <a:gd name="T34" fmla="*/ 0 w 208"/>
                    <a:gd name="T35" fmla="*/ 1 h 899"/>
                    <a:gd name="T36" fmla="*/ 0 w 208"/>
                    <a:gd name="T37" fmla="*/ 1 h 899"/>
                    <a:gd name="T38" fmla="*/ 0 w 208"/>
                    <a:gd name="T39" fmla="*/ 1 h 899"/>
                    <a:gd name="T40" fmla="*/ 0 w 208"/>
                    <a:gd name="T41" fmla="*/ 1 h 899"/>
                    <a:gd name="T42" fmla="*/ 0 w 208"/>
                    <a:gd name="T43" fmla="*/ 0 h 899"/>
                    <a:gd name="T44" fmla="*/ 0 w 208"/>
                    <a:gd name="T45" fmla="*/ 0 h 899"/>
                    <a:gd name="T46" fmla="*/ 0 w 208"/>
                    <a:gd name="T47" fmla="*/ 0 h 899"/>
                    <a:gd name="T48" fmla="*/ 0 w 208"/>
                    <a:gd name="T49" fmla="*/ 0 h 899"/>
                    <a:gd name="T50" fmla="*/ 0 w 208"/>
                    <a:gd name="T51" fmla="*/ 0 h 899"/>
                    <a:gd name="T52" fmla="*/ 0 w 208"/>
                    <a:gd name="T53" fmla="*/ 0 h 899"/>
                    <a:gd name="T54" fmla="*/ 0 w 208"/>
                    <a:gd name="T55" fmla="*/ 0 h 8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899"/>
                    <a:gd name="T86" fmla="*/ 208 w 208"/>
                    <a:gd name="T87" fmla="*/ 899 h 8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899">
                      <a:moveTo>
                        <a:pt x="0" y="61"/>
                      </a:moveTo>
                      <a:lnTo>
                        <a:pt x="100" y="3"/>
                      </a:lnTo>
                      <a:lnTo>
                        <a:pt x="136" y="0"/>
                      </a:lnTo>
                      <a:lnTo>
                        <a:pt x="161" y="11"/>
                      </a:lnTo>
                      <a:lnTo>
                        <a:pt x="180" y="22"/>
                      </a:lnTo>
                      <a:lnTo>
                        <a:pt x="193" y="36"/>
                      </a:lnTo>
                      <a:lnTo>
                        <a:pt x="204" y="54"/>
                      </a:lnTo>
                      <a:lnTo>
                        <a:pt x="206" y="71"/>
                      </a:lnTo>
                      <a:lnTo>
                        <a:pt x="208" y="100"/>
                      </a:lnTo>
                      <a:lnTo>
                        <a:pt x="208" y="425"/>
                      </a:lnTo>
                      <a:lnTo>
                        <a:pt x="204" y="442"/>
                      </a:lnTo>
                      <a:lnTo>
                        <a:pt x="188" y="455"/>
                      </a:lnTo>
                      <a:lnTo>
                        <a:pt x="177" y="462"/>
                      </a:lnTo>
                      <a:lnTo>
                        <a:pt x="177" y="878"/>
                      </a:lnTo>
                      <a:lnTo>
                        <a:pt x="154" y="899"/>
                      </a:lnTo>
                      <a:lnTo>
                        <a:pt x="132" y="881"/>
                      </a:lnTo>
                      <a:lnTo>
                        <a:pt x="132" y="460"/>
                      </a:lnTo>
                      <a:lnTo>
                        <a:pt x="111" y="453"/>
                      </a:lnTo>
                      <a:lnTo>
                        <a:pt x="96" y="442"/>
                      </a:lnTo>
                      <a:lnTo>
                        <a:pt x="93" y="435"/>
                      </a:lnTo>
                      <a:lnTo>
                        <a:pt x="93" y="419"/>
                      </a:lnTo>
                      <a:lnTo>
                        <a:pt x="93" y="147"/>
                      </a:lnTo>
                      <a:lnTo>
                        <a:pt x="93" y="124"/>
                      </a:lnTo>
                      <a:lnTo>
                        <a:pt x="85" y="100"/>
                      </a:lnTo>
                      <a:lnTo>
                        <a:pt x="75" y="82"/>
                      </a:lnTo>
                      <a:lnTo>
                        <a:pt x="59" y="69"/>
                      </a:lnTo>
                      <a:lnTo>
                        <a:pt x="40" y="65"/>
                      </a:lnTo>
                      <a:lnTo>
                        <a:pt x="0" y="61"/>
                      </a:lnTo>
                      <a:close/>
                    </a:path>
                  </a:pathLst>
                </a:custGeom>
                <a:solidFill>
                  <a:srgbClr val="3F3F3F"/>
                </a:solidFill>
                <a:ln w="9525">
                  <a:noFill/>
                  <a:round/>
                  <a:headEnd/>
                  <a:tailEnd/>
                </a:ln>
              </p:spPr>
              <p:txBody>
                <a:bodyPr/>
                <a:lstStyle/>
                <a:p>
                  <a:endParaRPr lang="en-US"/>
                </a:p>
              </p:txBody>
            </p:sp>
            <p:sp>
              <p:nvSpPr>
                <p:cNvPr id="2131" name="Freeform 123"/>
                <p:cNvSpPr>
                  <a:spLocks/>
                </p:cNvSpPr>
                <p:nvPr/>
              </p:nvSpPr>
              <p:spPr bwMode="auto">
                <a:xfrm>
                  <a:off x="2864" y="2103"/>
                  <a:ext cx="56" cy="231"/>
                </a:xfrm>
                <a:custGeom>
                  <a:avLst/>
                  <a:gdLst>
                    <a:gd name="T0" fmla="*/ 0 w 223"/>
                    <a:gd name="T1" fmla="*/ 0 h 925"/>
                    <a:gd name="T2" fmla="*/ 0 w 223"/>
                    <a:gd name="T3" fmla="*/ 0 h 925"/>
                    <a:gd name="T4" fmla="*/ 0 w 223"/>
                    <a:gd name="T5" fmla="*/ 0 h 925"/>
                    <a:gd name="T6" fmla="*/ 0 w 223"/>
                    <a:gd name="T7" fmla="*/ 0 h 925"/>
                    <a:gd name="T8" fmla="*/ 0 w 223"/>
                    <a:gd name="T9" fmla="*/ 0 h 925"/>
                    <a:gd name="T10" fmla="*/ 0 w 223"/>
                    <a:gd name="T11" fmla="*/ 0 h 925"/>
                    <a:gd name="T12" fmla="*/ 0 w 223"/>
                    <a:gd name="T13" fmla="*/ 0 h 925"/>
                    <a:gd name="T14" fmla="*/ 0 w 223"/>
                    <a:gd name="T15" fmla="*/ 0 h 925"/>
                    <a:gd name="T16" fmla="*/ 0 w 223"/>
                    <a:gd name="T17" fmla="*/ 0 h 925"/>
                    <a:gd name="T18" fmla="*/ 0 w 223"/>
                    <a:gd name="T19" fmla="*/ 0 h 925"/>
                    <a:gd name="T20" fmla="*/ 0 w 223"/>
                    <a:gd name="T21" fmla="*/ 0 h 925"/>
                    <a:gd name="T22" fmla="*/ 0 w 223"/>
                    <a:gd name="T23" fmla="*/ 0 h 925"/>
                    <a:gd name="T24" fmla="*/ 0 w 223"/>
                    <a:gd name="T25" fmla="*/ 0 h 925"/>
                    <a:gd name="T26" fmla="*/ 0 w 223"/>
                    <a:gd name="T27" fmla="*/ 1 h 925"/>
                    <a:gd name="T28" fmla="*/ 0 w 223"/>
                    <a:gd name="T29" fmla="*/ 1 h 925"/>
                    <a:gd name="T30" fmla="*/ 0 w 223"/>
                    <a:gd name="T31" fmla="*/ 1 h 925"/>
                    <a:gd name="T32" fmla="*/ 0 w 223"/>
                    <a:gd name="T33" fmla="*/ 0 h 925"/>
                    <a:gd name="T34" fmla="*/ 0 w 223"/>
                    <a:gd name="T35" fmla="*/ 0 h 925"/>
                    <a:gd name="T36" fmla="*/ 0 w 223"/>
                    <a:gd name="T37" fmla="*/ 0 h 925"/>
                    <a:gd name="T38" fmla="*/ 0 w 223"/>
                    <a:gd name="T39" fmla="*/ 0 h 925"/>
                    <a:gd name="T40" fmla="*/ 0 w 223"/>
                    <a:gd name="T41" fmla="*/ 0 h 925"/>
                    <a:gd name="T42" fmla="*/ 0 w 223"/>
                    <a:gd name="T43" fmla="*/ 0 h 925"/>
                    <a:gd name="T44" fmla="*/ 0 w 223"/>
                    <a:gd name="T45" fmla="*/ 0 h 925"/>
                    <a:gd name="T46" fmla="*/ 0 w 223"/>
                    <a:gd name="T47" fmla="*/ 0 h 925"/>
                    <a:gd name="T48" fmla="*/ 0 w 223"/>
                    <a:gd name="T49" fmla="*/ 0 h 925"/>
                    <a:gd name="T50" fmla="*/ 0 w 223"/>
                    <a:gd name="T51" fmla="*/ 0 h 925"/>
                    <a:gd name="T52" fmla="*/ 0 w 223"/>
                    <a:gd name="T53" fmla="*/ 0 h 925"/>
                    <a:gd name="T54" fmla="*/ 0 w 223"/>
                    <a:gd name="T55" fmla="*/ 0 h 9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3"/>
                    <a:gd name="T85" fmla="*/ 0 h 925"/>
                    <a:gd name="T86" fmla="*/ 223 w 223"/>
                    <a:gd name="T87" fmla="*/ 925 h 9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3" h="925">
                      <a:moveTo>
                        <a:pt x="0" y="62"/>
                      </a:moveTo>
                      <a:lnTo>
                        <a:pt x="108" y="4"/>
                      </a:lnTo>
                      <a:lnTo>
                        <a:pt x="144" y="0"/>
                      </a:lnTo>
                      <a:lnTo>
                        <a:pt x="172" y="11"/>
                      </a:lnTo>
                      <a:lnTo>
                        <a:pt x="192" y="22"/>
                      </a:lnTo>
                      <a:lnTo>
                        <a:pt x="206" y="34"/>
                      </a:lnTo>
                      <a:lnTo>
                        <a:pt x="217" y="53"/>
                      </a:lnTo>
                      <a:lnTo>
                        <a:pt x="220" y="73"/>
                      </a:lnTo>
                      <a:lnTo>
                        <a:pt x="223" y="102"/>
                      </a:lnTo>
                      <a:lnTo>
                        <a:pt x="223" y="437"/>
                      </a:lnTo>
                      <a:lnTo>
                        <a:pt x="217" y="455"/>
                      </a:lnTo>
                      <a:lnTo>
                        <a:pt x="201" y="468"/>
                      </a:lnTo>
                      <a:lnTo>
                        <a:pt x="189" y="477"/>
                      </a:lnTo>
                      <a:lnTo>
                        <a:pt x="189" y="905"/>
                      </a:lnTo>
                      <a:lnTo>
                        <a:pt x="164" y="925"/>
                      </a:lnTo>
                      <a:lnTo>
                        <a:pt x="142" y="907"/>
                      </a:lnTo>
                      <a:lnTo>
                        <a:pt x="142" y="474"/>
                      </a:lnTo>
                      <a:lnTo>
                        <a:pt x="119" y="466"/>
                      </a:lnTo>
                      <a:lnTo>
                        <a:pt x="102" y="455"/>
                      </a:lnTo>
                      <a:lnTo>
                        <a:pt x="100" y="446"/>
                      </a:lnTo>
                      <a:lnTo>
                        <a:pt x="100" y="429"/>
                      </a:lnTo>
                      <a:lnTo>
                        <a:pt x="100" y="150"/>
                      </a:lnTo>
                      <a:lnTo>
                        <a:pt x="100" y="127"/>
                      </a:lnTo>
                      <a:lnTo>
                        <a:pt x="91" y="102"/>
                      </a:lnTo>
                      <a:lnTo>
                        <a:pt x="79" y="82"/>
                      </a:lnTo>
                      <a:lnTo>
                        <a:pt x="63" y="71"/>
                      </a:lnTo>
                      <a:lnTo>
                        <a:pt x="43" y="65"/>
                      </a:lnTo>
                      <a:lnTo>
                        <a:pt x="0" y="62"/>
                      </a:lnTo>
                      <a:close/>
                    </a:path>
                  </a:pathLst>
                </a:custGeom>
                <a:solidFill>
                  <a:srgbClr val="3F3F3F"/>
                </a:solidFill>
                <a:ln w="9525">
                  <a:noFill/>
                  <a:round/>
                  <a:headEnd/>
                  <a:tailEnd/>
                </a:ln>
              </p:spPr>
              <p:txBody>
                <a:bodyPr/>
                <a:lstStyle/>
                <a:p>
                  <a:endParaRPr lang="en-US"/>
                </a:p>
              </p:txBody>
            </p:sp>
            <p:sp>
              <p:nvSpPr>
                <p:cNvPr id="2132" name="Freeform 124"/>
                <p:cNvSpPr>
                  <a:spLocks/>
                </p:cNvSpPr>
                <p:nvPr/>
              </p:nvSpPr>
              <p:spPr bwMode="auto">
                <a:xfrm>
                  <a:off x="2776" y="2150"/>
                  <a:ext cx="63" cy="235"/>
                </a:xfrm>
                <a:custGeom>
                  <a:avLst/>
                  <a:gdLst>
                    <a:gd name="T0" fmla="*/ 0 w 251"/>
                    <a:gd name="T1" fmla="*/ 0 h 941"/>
                    <a:gd name="T2" fmla="*/ 0 w 251"/>
                    <a:gd name="T3" fmla="*/ 0 h 941"/>
                    <a:gd name="T4" fmla="*/ 0 w 251"/>
                    <a:gd name="T5" fmla="*/ 0 h 941"/>
                    <a:gd name="T6" fmla="*/ 0 w 251"/>
                    <a:gd name="T7" fmla="*/ 0 h 941"/>
                    <a:gd name="T8" fmla="*/ 0 w 251"/>
                    <a:gd name="T9" fmla="*/ 0 h 941"/>
                    <a:gd name="T10" fmla="*/ 0 w 251"/>
                    <a:gd name="T11" fmla="*/ 0 h 941"/>
                    <a:gd name="T12" fmla="*/ 0 w 251"/>
                    <a:gd name="T13" fmla="*/ 0 h 941"/>
                    <a:gd name="T14" fmla="*/ 0 w 251"/>
                    <a:gd name="T15" fmla="*/ 0 h 941"/>
                    <a:gd name="T16" fmla="*/ 0 w 251"/>
                    <a:gd name="T17" fmla="*/ 0 h 941"/>
                    <a:gd name="T18" fmla="*/ 0 w 251"/>
                    <a:gd name="T19" fmla="*/ 0 h 941"/>
                    <a:gd name="T20" fmla="*/ 0 w 251"/>
                    <a:gd name="T21" fmla="*/ 0 h 941"/>
                    <a:gd name="T22" fmla="*/ 0 w 251"/>
                    <a:gd name="T23" fmla="*/ 0 h 941"/>
                    <a:gd name="T24" fmla="*/ 0 w 251"/>
                    <a:gd name="T25" fmla="*/ 0 h 941"/>
                    <a:gd name="T26" fmla="*/ 0 w 251"/>
                    <a:gd name="T27" fmla="*/ 1 h 941"/>
                    <a:gd name="T28" fmla="*/ 0 w 251"/>
                    <a:gd name="T29" fmla="*/ 1 h 941"/>
                    <a:gd name="T30" fmla="*/ 0 w 251"/>
                    <a:gd name="T31" fmla="*/ 1 h 941"/>
                    <a:gd name="T32" fmla="*/ 0 w 251"/>
                    <a:gd name="T33" fmla="*/ 0 h 941"/>
                    <a:gd name="T34" fmla="*/ 0 w 251"/>
                    <a:gd name="T35" fmla="*/ 0 h 941"/>
                    <a:gd name="T36" fmla="*/ 0 w 251"/>
                    <a:gd name="T37" fmla="*/ 0 h 941"/>
                    <a:gd name="T38" fmla="*/ 0 w 251"/>
                    <a:gd name="T39" fmla="*/ 0 h 941"/>
                    <a:gd name="T40" fmla="*/ 0 w 251"/>
                    <a:gd name="T41" fmla="*/ 0 h 941"/>
                    <a:gd name="T42" fmla="*/ 0 w 251"/>
                    <a:gd name="T43" fmla="*/ 0 h 941"/>
                    <a:gd name="T44" fmla="*/ 0 w 251"/>
                    <a:gd name="T45" fmla="*/ 0 h 941"/>
                    <a:gd name="T46" fmla="*/ 0 w 251"/>
                    <a:gd name="T47" fmla="*/ 0 h 941"/>
                    <a:gd name="T48" fmla="*/ 0 w 251"/>
                    <a:gd name="T49" fmla="*/ 0 h 941"/>
                    <a:gd name="T50" fmla="*/ 0 w 251"/>
                    <a:gd name="T51" fmla="*/ 0 h 941"/>
                    <a:gd name="T52" fmla="*/ 0 w 251"/>
                    <a:gd name="T53" fmla="*/ 0 h 941"/>
                    <a:gd name="T54" fmla="*/ 0 w 251"/>
                    <a:gd name="T55" fmla="*/ 0 h 9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1"/>
                    <a:gd name="T85" fmla="*/ 0 h 941"/>
                    <a:gd name="T86" fmla="*/ 251 w 251"/>
                    <a:gd name="T87" fmla="*/ 941 h 9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1" h="941">
                      <a:moveTo>
                        <a:pt x="0" y="63"/>
                      </a:moveTo>
                      <a:lnTo>
                        <a:pt x="122" y="2"/>
                      </a:lnTo>
                      <a:lnTo>
                        <a:pt x="163" y="0"/>
                      </a:lnTo>
                      <a:lnTo>
                        <a:pt x="194" y="11"/>
                      </a:lnTo>
                      <a:lnTo>
                        <a:pt x="217" y="22"/>
                      </a:lnTo>
                      <a:lnTo>
                        <a:pt x="233" y="35"/>
                      </a:lnTo>
                      <a:lnTo>
                        <a:pt x="245" y="54"/>
                      </a:lnTo>
                      <a:lnTo>
                        <a:pt x="249" y="74"/>
                      </a:lnTo>
                      <a:lnTo>
                        <a:pt x="251" y="103"/>
                      </a:lnTo>
                      <a:lnTo>
                        <a:pt x="251" y="443"/>
                      </a:lnTo>
                      <a:lnTo>
                        <a:pt x="245" y="461"/>
                      </a:lnTo>
                      <a:lnTo>
                        <a:pt x="226" y="475"/>
                      </a:lnTo>
                      <a:lnTo>
                        <a:pt x="214" y="482"/>
                      </a:lnTo>
                      <a:lnTo>
                        <a:pt x="214" y="919"/>
                      </a:lnTo>
                      <a:lnTo>
                        <a:pt x="185" y="941"/>
                      </a:lnTo>
                      <a:lnTo>
                        <a:pt x="159" y="923"/>
                      </a:lnTo>
                      <a:lnTo>
                        <a:pt x="159" y="480"/>
                      </a:lnTo>
                      <a:lnTo>
                        <a:pt x="134" y="473"/>
                      </a:lnTo>
                      <a:lnTo>
                        <a:pt x="116" y="461"/>
                      </a:lnTo>
                      <a:lnTo>
                        <a:pt x="112" y="453"/>
                      </a:lnTo>
                      <a:lnTo>
                        <a:pt x="112" y="438"/>
                      </a:lnTo>
                      <a:lnTo>
                        <a:pt x="112" y="152"/>
                      </a:lnTo>
                      <a:lnTo>
                        <a:pt x="112" y="128"/>
                      </a:lnTo>
                      <a:lnTo>
                        <a:pt x="102" y="103"/>
                      </a:lnTo>
                      <a:lnTo>
                        <a:pt x="90" y="83"/>
                      </a:lnTo>
                      <a:lnTo>
                        <a:pt x="71" y="73"/>
                      </a:lnTo>
                      <a:lnTo>
                        <a:pt x="49" y="66"/>
                      </a:lnTo>
                      <a:lnTo>
                        <a:pt x="0" y="63"/>
                      </a:lnTo>
                      <a:close/>
                    </a:path>
                  </a:pathLst>
                </a:custGeom>
                <a:solidFill>
                  <a:srgbClr val="3F3F3F"/>
                </a:solidFill>
                <a:ln w="9525">
                  <a:noFill/>
                  <a:round/>
                  <a:headEnd/>
                  <a:tailEnd/>
                </a:ln>
              </p:spPr>
              <p:txBody>
                <a:bodyPr/>
                <a:lstStyle/>
                <a:p>
                  <a:endParaRPr lang="en-US"/>
                </a:p>
              </p:txBody>
            </p:sp>
            <p:sp>
              <p:nvSpPr>
                <p:cNvPr id="2133" name="Freeform 125"/>
                <p:cNvSpPr>
                  <a:spLocks/>
                </p:cNvSpPr>
                <p:nvPr/>
              </p:nvSpPr>
              <p:spPr bwMode="auto">
                <a:xfrm>
                  <a:off x="3017" y="2022"/>
                  <a:ext cx="53" cy="221"/>
                </a:xfrm>
                <a:custGeom>
                  <a:avLst/>
                  <a:gdLst>
                    <a:gd name="T0" fmla="*/ 0 w 210"/>
                    <a:gd name="T1" fmla="*/ 0 h 884"/>
                    <a:gd name="T2" fmla="*/ 0 w 210"/>
                    <a:gd name="T3" fmla="*/ 0 h 884"/>
                    <a:gd name="T4" fmla="*/ 0 w 210"/>
                    <a:gd name="T5" fmla="*/ 0 h 884"/>
                    <a:gd name="T6" fmla="*/ 0 w 210"/>
                    <a:gd name="T7" fmla="*/ 0 h 884"/>
                    <a:gd name="T8" fmla="*/ 0 w 210"/>
                    <a:gd name="T9" fmla="*/ 0 h 884"/>
                    <a:gd name="T10" fmla="*/ 0 w 210"/>
                    <a:gd name="T11" fmla="*/ 0 h 884"/>
                    <a:gd name="T12" fmla="*/ 0 w 210"/>
                    <a:gd name="T13" fmla="*/ 0 h 884"/>
                    <a:gd name="T14" fmla="*/ 0 w 210"/>
                    <a:gd name="T15" fmla="*/ 0 h 884"/>
                    <a:gd name="T16" fmla="*/ 0 w 210"/>
                    <a:gd name="T17" fmla="*/ 0 h 884"/>
                    <a:gd name="T18" fmla="*/ 0 w 210"/>
                    <a:gd name="T19" fmla="*/ 1 h 884"/>
                    <a:gd name="T20" fmla="*/ 0 w 210"/>
                    <a:gd name="T21" fmla="*/ 1 h 884"/>
                    <a:gd name="T22" fmla="*/ 0 w 210"/>
                    <a:gd name="T23" fmla="*/ 1 h 884"/>
                    <a:gd name="T24" fmla="*/ 0 w 210"/>
                    <a:gd name="T25" fmla="*/ 1 h 884"/>
                    <a:gd name="T26" fmla="*/ 0 w 210"/>
                    <a:gd name="T27" fmla="*/ 1 h 884"/>
                    <a:gd name="T28" fmla="*/ 0 w 210"/>
                    <a:gd name="T29" fmla="*/ 1 h 884"/>
                    <a:gd name="T30" fmla="*/ 0 w 210"/>
                    <a:gd name="T31" fmla="*/ 1 h 884"/>
                    <a:gd name="T32" fmla="*/ 0 w 210"/>
                    <a:gd name="T33" fmla="*/ 1 h 884"/>
                    <a:gd name="T34" fmla="*/ 0 w 210"/>
                    <a:gd name="T35" fmla="*/ 1 h 884"/>
                    <a:gd name="T36" fmla="*/ 0 w 210"/>
                    <a:gd name="T37" fmla="*/ 1 h 884"/>
                    <a:gd name="T38" fmla="*/ 0 w 210"/>
                    <a:gd name="T39" fmla="*/ 1 h 884"/>
                    <a:gd name="T40" fmla="*/ 0 w 210"/>
                    <a:gd name="T41" fmla="*/ 1 h 884"/>
                    <a:gd name="T42" fmla="*/ 0 w 210"/>
                    <a:gd name="T43" fmla="*/ 0 h 884"/>
                    <a:gd name="T44" fmla="*/ 0 w 210"/>
                    <a:gd name="T45" fmla="*/ 0 h 884"/>
                    <a:gd name="T46" fmla="*/ 0 w 210"/>
                    <a:gd name="T47" fmla="*/ 0 h 884"/>
                    <a:gd name="T48" fmla="*/ 0 w 210"/>
                    <a:gd name="T49" fmla="*/ 0 h 884"/>
                    <a:gd name="T50" fmla="*/ 0 w 210"/>
                    <a:gd name="T51" fmla="*/ 0 h 884"/>
                    <a:gd name="T52" fmla="*/ 0 w 210"/>
                    <a:gd name="T53" fmla="*/ 0 h 884"/>
                    <a:gd name="T54" fmla="*/ 0 w 210"/>
                    <a:gd name="T55" fmla="*/ 0 h 8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884"/>
                    <a:gd name="T86" fmla="*/ 210 w 210"/>
                    <a:gd name="T87" fmla="*/ 884 h 8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884">
                      <a:moveTo>
                        <a:pt x="0" y="59"/>
                      </a:moveTo>
                      <a:lnTo>
                        <a:pt x="102" y="1"/>
                      </a:lnTo>
                      <a:lnTo>
                        <a:pt x="136" y="0"/>
                      </a:lnTo>
                      <a:lnTo>
                        <a:pt x="163" y="10"/>
                      </a:lnTo>
                      <a:lnTo>
                        <a:pt x="181" y="21"/>
                      </a:lnTo>
                      <a:lnTo>
                        <a:pt x="194" y="34"/>
                      </a:lnTo>
                      <a:lnTo>
                        <a:pt x="205" y="52"/>
                      </a:lnTo>
                      <a:lnTo>
                        <a:pt x="208" y="69"/>
                      </a:lnTo>
                      <a:lnTo>
                        <a:pt x="210" y="98"/>
                      </a:lnTo>
                      <a:lnTo>
                        <a:pt x="210" y="416"/>
                      </a:lnTo>
                      <a:lnTo>
                        <a:pt x="205" y="435"/>
                      </a:lnTo>
                      <a:lnTo>
                        <a:pt x="190" y="447"/>
                      </a:lnTo>
                      <a:lnTo>
                        <a:pt x="179" y="455"/>
                      </a:lnTo>
                      <a:lnTo>
                        <a:pt x="179" y="863"/>
                      </a:lnTo>
                      <a:lnTo>
                        <a:pt x="154" y="884"/>
                      </a:lnTo>
                      <a:lnTo>
                        <a:pt x="134" y="866"/>
                      </a:lnTo>
                      <a:lnTo>
                        <a:pt x="134" y="452"/>
                      </a:lnTo>
                      <a:lnTo>
                        <a:pt x="111" y="445"/>
                      </a:lnTo>
                      <a:lnTo>
                        <a:pt x="96" y="435"/>
                      </a:lnTo>
                      <a:lnTo>
                        <a:pt x="94" y="427"/>
                      </a:lnTo>
                      <a:lnTo>
                        <a:pt x="94" y="411"/>
                      </a:lnTo>
                      <a:lnTo>
                        <a:pt x="94" y="144"/>
                      </a:lnTo>
                      <a:lnTo>
                        <a:pt x="94" y="120"/>
                      </a:lnTo>
                      <a:lnTo>
                        <a:pt x="87" y="98"/>
                      </a:lnTo>
                      <a:lnTo>
                        <a:pt x="76" y="80"/>
                      </a:lnTo>
                      <a:lnTo>
                        <a:pt x="59" y="69"/>
                      </a:lnTo>
                      <a:lnTo>
                        <a:pt x="39" y="63"/>
                      </a:lnTo>
                      <a:lnTo>
                        <a:pt x="0" y="59"/>
                      </a:lnTo>
                      <a:close/>
                    </a:path>
                  </a:pathLst>
                </a:custGeom>
                <a:solidFill>
                  <a:srgbClr val="3F3F3F"/>
                </a:solidFill>
                <a:ln w="9525">
                  <a:noFill/>
                  <a:round/>
                  <a:headEnd/>
                  <a:tailEnd/>
                </a:ln>
              </p:spPr>
              <p:txBody>
                <a:bodyPr/>
                <a:lstStyle/>
                <a:p>
                  <a:endParaRPr lang="en-US"/>
                </a:p>
              </p:txBody>
            </p:sp>
            <p:sp>
              <p:nvSpPr>
                <p:cNvPr id="2134" name="Freeform 126"/>
                <p:cNvSpPr>
                  <a:spLocks/>
                </p:cNvSpPr>
                <p:nvPr/>
              </p:nvSpPr>
              <p:spPr bwMode="auto">
                <a:xfrm>
                  <a:off x="3089" y="1984"/>
                  <a:ext cx="49" cy="214"/>
                </a:xfrm>
                <a:custGeom>
                  <a:avLst/>
                  <a:gdLst>
                    <a:gd name="T0" fmla="*/ 0 w 194"/>
                    <a:gd name="T1" fmla="*/ 0 h 856"/>
                    <a:gd name="T2" fmla="*/ 0 w 194"/>
                    <a:gd name="T3" fmla="*/ 0 h 856"/>
                    <a:gd name="T4" fmla="*/ 0 w 194"/>
                    <a:gd name="T5" fmla="*/ 0 h 856"/>
                    <a:gd name="T6" fmla="*/ 0 w 194"/>
                    <a:gd name="T7" fmla="*/ 0 h 856"/>
                    <a:gd name="T8" fmla="*/ 0 w 194"/>
                    <a:gd name="T9" fmla="*/ 0 h 856"/>
                    <a:gd name="T10" fmla="*/ 0 w 194"/>
                    <a:gd name="T11" fmla="*/ 0 h 856"/>
                    <a:gd name="T12" fmla="*/ 0 w 194"/>
                    <a:gd name="T13" fmla="*/ 0 h 856"/>
                    <a:gd name="T14" fmla="*/ 0 w 194"/>
                    <a:gd name="T15" fmla="*/ 0 h 856"/>
                    <a:gd name="T16" fmla="*/ 0 w 194"/>
                    <a:gd name="T17" fmla="*/ 0 h 856"/>
                    <a:gd name="T18" fmla="*/ 0 w 194"/>
                    <a:gd name="T19" fmla="*/ 1 h 856"/>
                    <a:gd name="T20" fmla="*/ 0 w 194"/>
                    <a:gd name="T21" fmla="*/ 1 h 856"/>
                    <a:gd name="T22" fmla="*/ 0 w 194"/>
                    <a:gd name="T23" fmla="*/ 1 h 856"/>
                    <a:gd name="T24" fmla="*/ 0 w 194"/>
                    <a:gd name="T25" fmla="*/ 1 h 856"/>
                    <a:gd name="T26" fmla="*/ 0 w 194"/>
                    <a:gd name="T27" fmla="*/ 1 h 856"/>
                    <a:gd name="T28" fmla="*/ 0 w 194"/>
                    <a:gd name="T29" fmla="*/ 1 h 856"/>
                    <a:gd name="T30" fmla="*/ 0 w 194"/>
                    <a:gd name="T31" fmla="*/ 1 h 856"/>
                    <a:gd name="T32" fmla="*/ 0 w 194"/>
                    <a:gd name="T33" fmla="*/ 1 h 856"/>
                    <a:gd name="T34" fmla="*/ 0 w 194"/>
                    <a:gd name="T35" fmla="*/ 1 h 856"/>
                    <a:gd name="T36" fmla="*/ 0 w 194"/>
                    <a:gd name="T37" fmla="*/ 1 h 856"/>
                    <a:gd name="T38" fmla="*/ 0 w 194"/>
                    <a:gd name="T39" fmla="*/ 1 h 856"/>
                    <a:gd name="T40" fmla="*/ 0 w 194"/>
                    <a:gd name="T41" fmla="*/ 1 h 856"/>
                    <a:gd name="T42" fmla="*/ 0 w 194"/>
                    <a:gd name="T43" fmla="*/ 0 h 856"/>
                    <a:gd name="T44" fmla="*/ 0 w 194"/>
                    <a:gd name="T45" fmla="*/ 0 h 856"/>
                    <a:gd name="T46" fmla="*/ 0 w 194"/>
                    <a:gd name="T47" fmla="*/ 0 h 856"/>
                    <a:gd name="T48" fmla="*/ 0 w 194"/>
                    <a:gd name="T49" fmla="*/ 0 h 856"/>
                    <a:gd name="T50" fmla="*/ 0 w 194"/>
                    <a:gd name="T51" fmla="*/ 0 h 856"/>
                    <a:gd name="T52" fmla="*/ 0 w 194"/>
                    <a:gd name="T53" fmla="*/ 0 h 856"/>
                    <a:gd name="T54" fmla="*/ 0 w 194"/>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56"/>
                    <a:gd name="T86" fmla="*/ 194 w 194"/>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56">
                      <a:moveTo>
                        <a:pt x="0" y="54"/>
                      </a:moveTo>
                      <a:lnTo>
                        <a:pt x="95" y="0"/>
                      </a:lnTo>
                      <a:lnTo>
                        <a:pt x="126" y="0"/>
                      </a:lnTo>
                      <a:lnTo>
                        <a:pt x="151" y="7"/>
                      </a:lnTo>
                      <a:lnTo>
                        <a:pt x="167" y="18"/>
                      </a:lnTo>
                      <a:lnTo>
                        <a:pt x="179" y="30"/>
                      </a:lnTo>
                      <a:lnTo>
                        <a:pt x="189" y="48"/>
                      </a:lnTo>
                      <a:lnTo>
                        <a:pt x="193" y="66"/>
                      </a:lnTo>
                      <a:lnTo>
                        <a:pt x="194" y="94"/>
                      </a:lnTo>
                      <a:lnTo>
                        <a:pt x="194" y="402"/>
                      </a:lnTo>
                      <a:lnTo>
                        <a:pt x="189" y="421"/>
                      </a:lnTo>
                      <a:lnTo>
                        <a:pt x="175" y="431"/>
                      </a:lnTo>
                      <a:lnTo>
                        <a:pt x="165" y="440"/>
                      </a:lnTo>
                      <a:lnTo>
                        <a:pt x="165" y="836"/>
                      </a:lnTo>
                      <a:lnTo>
                        <a:pt x="144" y="856"/>
                      </a:lnTo>
                      <a:lnTo>
                        <a:pt x="124" y="839"/>
                      </a:lnTo>
                      <a:lnTo>
                        <a:pt x="124" y="437"/>
                      </a:lnTo>
                      <a:lnTo>
                        <a:pt x="104" y="429"/>
                      </a:lnTo>
                      <a:lnTo>
                        <a:pt x="90" y="421"/>
                      </a:lnTo>
                      <a:lnTo>
                        <a:pt x="87" y="412"/>
                      </a:lnTo>
                      <a:lnTo>
                        <a:pt x="87" y="398"/>
                      </a:lnTo>
                      <a:lnTo>
                        <a:pt x="87" y="138"/>
                      </a:lnTo>
                      <a:lnTo>
                        <a:pt x="87" y="116"/>
                      </a:lnTo>
                      <a:lnTo>
                        <a:pt x="80" y="94"/>
                      </a:lnTo>
                      <a:lnTo>
                        <a:pt x="70" y="77"/>
                      </a:lnTo>
                      <a:lnTo>
                        <a:pt x="55" y="65"/>
                      </a:lnTo>
                      <a:lnTo>
                        <a:pt x="36" y="58"/>
                      </a:lnTo>
                      <a:lnTo>
                        <a:pt x="0" y="54"/>
                      </a:lnTo>
                      <a:close/>
                    </a:path>
                  </a:pathLst>
                </a:custGeom>
                <a:solidFill>
                  <a:srgbClr val="3F3F3F"/>
                </a:solidFill>
                <a:ln w="9525">
                  <a:noFill/>
                  <a:round/>
                  <a:headEnd/>
                  <a:tailEnd/>
                </a:ln>
              </p:spPr>
              <p:txBody>
                <a:bodyPr/>
                <a:lstStyle/>
                <a:p>
                  <a:endParaRPr lang="en-US"/>
                </a:p>
              </p:txBody>
            </p:sp>
            <p:sp>
              <p:nvSpPr>
                <p:cNvPr id="2135" name="Freeform 127"/>
                <p:cNvSpPr>
                  <a:spLocks/>
                </p:cNvSpPr>
                <p:nvPr/>
              </p:nvSpPr>
              <p:spPr bwMode="auto">
                <a:xfrm>
                  <a:off x="3153" y="1949"/>
                  <a:ext cx="49" cy="207"/>
                </a:xfrm>
                <a:custGeom>
                  <a:avLst/>
                  <a:gdLst>
                    <a:gd name="T0" fmla="*/ 0 w 194"/>
                    <a:gd name="T1" fmla="*/ 0 h 827"/>
                    <a:gd name="T2" fmla="*/ 0 w 194"/>
                    <a:gd name="T3" fmla="*/ 0 h 827"/>
                    <a:gd name="T4" fmla="*/ 0 w 194"/>
                    <a:gd name="T5" fmla="*/ 0 h 827"/>
                    <a:gd name="T6" fmla="*/ 0 w 194"/>
                    <a:gd name="T7" fmla="*/ 0 h 827"/>
                    <a:gd name="T8" fmla="*/ 0 w 194"/>
                    <a:gd name="T9" fmla="*/ 0 h 827"/>
                    <a:gd name="T10" fmla="*/ 0 w 194"/>
                    <a:gd name="T11" fmla="*/ 0 h 827"/>
                    <a:gd name="T12" fmla="*/ 0 w 194"/>
                    <a:gd name="T13" fmla="*/ 0 h 827"/>
                    <a:gd name="T14" fmla="*/ 0 w 194"/>
                    <a:gd name="T15" fmla="*/ 0 h 827"/>
                    <a:gd name="T16" fmla="*/ 0 w 194"/>
                    <a:gd name="T17" fmla="*/ 0 h 827"/>
                    <a:gd name="T18" fmla="*/ 0 w 194"/>
                    <a:gd name="T19" fmla="*/ 1 h 827"/>
                    <a:gd name="T20" fmla="*/ 0 w 194"/>
                    <a:gd name="T21" fmla="*/ 1 h 827"/>
                    <a:gd name="T22" fmla="*/ 0 w 194"/>
                    <a:gd name="T23" fmla="*/ 1 h 827"/>
                    <a:gd name="T24" fmla="*/ 0 w 194"/>
                    <a:gd name="T25" fmla="*/ 1 h 827"/>
                    <a:gd name="T26" fmla="*/ 0 w 194"/>
                    <a:gd name="T27" fmla="*/ 1 h 827"/>
                    <a:gd name="T28" fmla="*/ 0 w 194"/>
                    <a:gd name="T29" fmla="*/ 1 h 827"/>
                    <a:gd name="T30" fmla="*/ 0 w 194"/>
                    <a:gd name="T31" fmla="*/ 1 h 827"/>
                    <a:gd name="T32" fmla="*/ 0 w 194"/>
                    <a:gd name="T33" fmla="*/ 1 h 827"/>
                    <a:gd name="T34" fmla="*/ 0 w 194"/>
                    <a:gd name="T35" fmla="*/ 1 h 827"/>
                    <a:gd name="T36" fmla="*/ 0 w 194"/>
                    <a:gd name="T37" fmla="*/ 1 h 827"/>
                    <a:gd name="T38" fmla="*/ 0 w 194"/>
                    <a:gd name="T39" fmla="*/ 1 h 827"/>
                    <a:gd name="T40" fmla="*/ 0 w 194"/>
                    <a:gd name="T41" fmla="*/ 1 h 827"/>
                    <a:gd name="T42" fmla="*/ 0 w 194"/>
                    <a:gd name="T43" fmla="*/ 0 h 827"/>
                    <a:gd name="T44" fmla="*/ 0 w 194"/>
                    <a:gd name="T45" fmla="*/ 0 h 827"/>
                    <a:gd name="T46" fmla="*/ 0 w 194"/>
                    <a:gd name="T47" fmla="*/ 0 h 827"/>
                    <a:gd name="T48" fmla="*/ 0 w 194"/>
                    <a:gd name="T49" fmla="*/ 0 h 827"/>
                    <a:gd name="T50" fmla="*/ 0 w 194"/>
                    <a:gd name="T51" fmla="*/ 0 h 827"/>
                    <a:gd name="T52" fmla="*/ 0 w 194"/>
                    <a:gd name="T53" fmla="*/ 0 h 827"/>
                    <a:gd name="T54" fmla="*/ 0 w 194"/>
                    <a:gd name="T55" fmla="*/ 0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7"/>
                    <a:gd name="T86" fmla="*/ 194 w 194"/>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7">
                      <a:moveTo>
                        <a:pt x="0" y="53"/>
                      </a:moveTo>
                      <a:lnTo>
                        <a:pt x="93" y="0"/>
                      </a:lnTo>
                      <a:lnTo>
                        <a:pt x="125" y="0"/>
                      </a:lnTo>
                      <a:lnTo>
                        <a:pt x="150" y="8"/>
                      </a:lnTo>
                      <a:lnTo>
                        <a:pt x="167" y="17"/>
                      </a:lnTo>
                      <a:lnTo>
                        <a:pt x="179" y="29"/>
                      </a:lnTo>
                      <a:lnTo>
                        <a:pt x="189" y="47"/>
                      </a:lnTo>
                      <a:lnTo>
                        <a:pt x="191" y="63"/>
                      </a:lnTo>
                      <a:lnTo>
                        <a:pt x="194" y="90"/>
                      </a:lnTo>
                      <a:lnTo>
                        <a:pt x="194" y="389"/>
                      </a:lnTo>
                      <a:lnTo>
                        <a:pt x="189" y="407"/>
                      </a:lnTo>
                      <a:lnTo>
                        <a:pt x="174" y="417"/>
                      </a:lnTo>
                      <a:lnTo>
                        <a:pt x="165" y="425"/>
                      </a:lnTo>
                      <a:lnTo>
                        <a:pt x="165" y="809"/>
                      </a:lnTo>
                      <a:lnTo>
                        <a:pt x="143" y="827"/>
                      </a:lnTo>
                      <a:lnTo>
                        <a:pt x="122" y="811"/>
                      </a:lnTo>
                      <a:lnTo>
                        <a:pt x="122" y="423"/>
                      </a:lnTo>
                      <a:lnTo>
                        <a:pt x="103" y="414"/>
                      </a:lnTo>
                      <a:lnTo>
                        <a:pt x="88" y="407"/>
                      </a:lnTo>
                      <a:lnTo>
                        <a:pt x="86" y="399"/>
                      </a:lnTo>
                      <a:lnTo>
                        <a:pt x="86" y="385"/>
                      </a:lnTo>
                      <a:lnTo>
                        <a:pt x="86" y="133"/>
                      </a:lnTo>
                      <a:lnTo>
                        <a:pt x="86" y="111"/>
                      </a:lnTo>
                      <a:lnTo>
                        <a:pt x="78" y="90"/>
                      </a:lnTo>
                      <a:lnTo>
                        <a:pt x="69" y="73"/>
                      </a:lnTo>
                      <a:lnTo>
                        <a:pt x="54" y="63"/>
                      </a:lnTo>
                      <a:lnTo>
                        <a:pt x="36" y="55"/>
                      </a:lnTo>
                      <a:lnTo>
                        <a:pt x="0" y="53"/>
                      </a:lnTo>
                      <a:close/>
                    </a:path>
                  </a:pathLst>
                </a:custGeom>
                <a:solidFill>
                  <a:srgbClr val="3F3F3F"/>
                </a:solidFill>
                <a:ln w="9525">
                  <a:noFill/>
                  <a:round/>
                  <a:headEnd/>
                  <a:tailEnd/>
                </a:ln>
              </p:spPr>
              <p:txBody>
                <a:bodyPr/>
                <a:lstStyle/>
                <a:p>
                  <a:endParaRPr lang="en-US"/>
                </a:p>
              </p:txBody>
            </p:sp>
          </p:grpSp>
          <p:grpSp>
            <p:nvGrpSpPr>
              <p:cNvPr id="2123" name="Group 128"/>
              <p:cNvGrpSpPr>
                <a:grpSpLocks/>
              </p:cNvGrpSpPr>
              <p:nvPr/>
            </p:nvGrpSpPr>
            <p:grpSpPr bwMode="auto">
              <a:xfrm>
                <a:off x="2781" y="1944"/>
                <a:ext cx="426" cy="436"/>
                <a:chOff x="2781" y="1944"/>
                <a:chExt cx="426" cy="436"/>
              </a:xfrm>
            </p:grpSpPr>
            <p:sp>
              <p:nvSpPr>
                <p:cNvPr id="2124" name="Freeform 129"/>
                <p:cNvSpPr>
                  <a:spLocks/>
                </p:cNvSpPr>
                <p:nvPr/>
              </p:nvSpPr>
              <p:spPr bwMode="auto">
                <a:xfrm>
                  <a:off x="2948" y="2057"/>
                  <a:ext cx="52" cy="224"/>
                </a:xfrm>
                <a:custGeom>
                  <a:avLst/>
                  <a:gdLst>
                    <a:gd name="T0" fmla="*/ 0 w 208"/>
                    <a:gd name="T1" fmla="*/ 0 h 899"/>
                    <a:gd name="T2" fmla="*/ 0 w 208"/>
                    <a:gd name="T3" fmla="*/ 0 h 899"/>
                    <a:gd name="T4" fmla="*/ 0 w 208"/>
                    <a:gd name="T5" fmla="*/ 0 h 899"/>
                    <a:gd name="T6" fmla="*/ 0 w 208"/>
                    <a:gd name="T7" fmla="*/ 0 h 899"/>
                    <a:gd name="T8" fmla="*/ 0 w 208"/>
                    <a:gd name="T9" fmla="*/ 0 h 899"/>
                    <a:gd name="T10" fmla="*/ 0 w 208"/>
                    <a:gd name="T11" fmla="*/ 0 h 899"/>
                    <a:gd name="T12" fmla="*/ 0 w 208"/>
                    <a:gd name="T13" fmla="*/ 0 h 899"/>
                    <a:gd name="T14" fmla="*/ 0 w 208"/>
                    <a:gd name="T15" fmla="*/ 0 h 899"/>
                    <a:gd name="T16" fmla="*/ 0 w 208"/>
                    <a:gd name="T17" fmla="*/ 0 h 899"/>
                    <a:gd name="T18" fmla="*/ 0 w 208"/>
                    <a:gd name="T19" fmla="*/ 0 h 899"/>
                    <a:gd name="T20" fmla="*/ 0 w 208"/>
                    <a:gd name="T21" fmla="*/ 0 h 899"/>
                    <a:gd name="T22" fmla="*/ 0 w 208"/>
                    <a:gd name="T23" fmla="*/ 0 h 899"/>
                    <a:gd name="T24" fmla="*/ 0 w 208"/>
                    <a:gd name="T25" fmla="*/ 0 h 899"/>
                    <a:gd name="T26" fmla="*/ 0 w 208"/>
                    <a:gd name="T27" fmla="*/ 1 h 899"/>
                    <a:gd name="T28" fmla="*/ 0 w 208"/>
                    <a:gd name="T29" fmla="*/ 1 h 899"/>
                    <a:gd name="T30" fmla="*/ 0 w 208"/>
                    <a:gd name="T31" fmla="*/ 1 h 899"/>
                    <a:gd name="T32" fmla="*/ 0 w 208"/>
                    <a:gd name="T33" fmla="*/ 0 h 899"/>
                    <a:gd name="T34" fmla="*/ 0 w 208"/>
                    <a:gd name="T35" fmla="*/ 0 h 899"/>
                    <a:gd name="T36" fmla="*/ 0 w 208"/>
                    <a:gd name="T37" fmla="*/ 0 h 899"/>
                    <a:gd name="T38" fmla="*/ 0 w 208"/>
                    <a:gd name="T39" fmla="*/ 0 h 899"/>
                    <a:gd name="T40" fmla="*/ 0 w 208"/>
                    <a:gd name="T41" fmla="*/ 0 h 899"/>
                    <a:gd name="T42" fmla="*/ 0 w 208"/>
                    <a:gd name="T43" fmla="*/ 0 h 899"/>
                    <a:gd name="T44" fmla="*/ 0 w 208"/>
                    <a:gd name="T45" fmla="*/ 0 h 899"/>
                    <a:gd name="T46" fmla="*/ 0 w 208"/>
                    <a:gd name="T47" fmla="*/ 0 h 899"/>
                    <a:gd name="T48" fmla="*/ 0 w 208"/>
                    <a:gd name="T49" fmla="*/ 0 h 899"/>
                    <a:gd name="T50" fmla="*/ 0 w 208"/>
                    <a:gd name="T51" fmla="*/ 0 h 899"/>
                    <a:gd name="T52" fmla="*/ 0 w 208"/>
                    <a:gd name="T53" fmla="*/ 0 h 899"/>
                    <a:gd name="T54" fmla="*/ 0 w 208"/>
                    <a:gd name="T55" fmla="*/ 0 h 8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899"/>
                    <a:gd name="T86" fmla="*/ 208 w 208"/>
                    <a:gd name="T87" fmla="*/ 899 h 8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899">
                      <a:moveTo>
                        <a:pt x="0" y="61"/>
                      </a:moveTo>
                      <a:lnTo>
                        <a:pt x="100" y="3"/>
                      </a:lnTo>
                      <a:lnTo>
                        <a:pt x="134" y="0"/>
                      </a:lnTo>
                      <a:lnTo>
                        <a:pt x="161" y="10"/>
                      </a:lnTo>
                      <a:lnTo>
                        <a:pt x="179" y="21"/>
                      </a:lnTo>
                      <a:lnTo>
                        <a:pt x="192" y="34"/>
                      </a:lnTo>
                      <a:lnTo>
                        <a:pt x="203" y="52"/>
                      </a:lnTo>
                      <a:lnTo>
                        <a:pt x="206" y="70"/>
                      </a:lnTo>
                      <a:lnTo>
                        <a:pt x="208" y="98"/>
                      </a:lnTo>
                      <a:lnTo>
                        <a:pt x="208" y="423"/>
                      </a:lnTo>
                      <a:lnTo>
                        <a:pt x="203" y="441"/>
                      </a:lnTo>
                      <a:lnTo>
                        <a:pt x="186" y="455"/>
                      </a:lnTo>
                      <a:lnTo>
                        <a:pt x="177" y="462"/>
                      </a:lnTo>
                      <a:lnTo>
                        <a:pt x="177" y="877"/>
                      </a:lnTo>
                      <a:lnTo>
                        <a:pt x="152" y="899"/>
                      </a:lnTo>
                      <a:lnTo>
                        <a:pt x="132" y="879"/>
                      </a:lnTo>
                      <a:lnTo>
                        <a:pt x="132" y="458"/>
                      </a:lnTo>
                      <a:lnTo>
                        <a:pt x="110" y="452"/>
                      </a:lnTo>
                      <a:lnTo>
                        <a:pt x="94" y="441"/>
                      </a:lnTo>
                      <a:lnTo>
                        <a:pt x="92" y="434"/>
                      </a:lnTo>
                      <a:lnTo>
                        <a:pt x="92" y="417"/>
                      </a:lnTo>
                      <a:lnTo>
                        <a:pt x="92" y="146"/>
                      </a:lnTo>
                      <a:lnTo>
                        <a:pt x="92" y="122"/>
                      </a:lnTo>
                      <a:lnTo>
                        <a:pt x="85" y="98"/>
                      </a:lnTo>
                      <a:lnTo>
                        <a:pt x="74" y="81"/>
                      </a:lnTo>
                      <a:lnTo>
                        <a:pt x="58" y="70"/>
                      </a:lnTo>
                      <a:lnTo>
                        <a:pt x="38" y="64"/>
                      </a:lnTo>
                      <a:lnTo>
                        <a:pt x="0" y="61"/>
                      </a:lnTo>
                      <a:close/>
                    </a:path>
                  </a:pathLst>
                </a:custGeom>
                <a:solidFill>
                  <a:srgbClr val="C0C0C0"/>
                </a:solidFill>
                <a:ln w="9525">
                  <a:noFill/>
                  <a:round/>
                  <a:headEnd/>
                  <a:tailEnd/>
                </a:ln>
              </p:spPr>
              <p:txBody>
                <a:bodyPr/>
                <a:lstStyle/>
                <a:p>
                  <a:endParaRPr lang="en-US"/>
                </a:p>
              </p:txBody>
            </p:sp>
            <p:sp>
              <p:nvSpPr>
                <p:cNvPr id="2125" name="Freeform 130"/>
                <p:cNvSpPr>
                  <a:spLocks/>
                </p:cNvSpPr>
                <p:nvPr/>
              </p:nvSpPr>
              <p:spPr bwMode="auto">
                <a:xfrm>
                  <a:off x="2869" y="2098"/>
                  <a:ext cx="56" cy="231"/>
                </a:xfrm>
                <a:custGeom>
                  <a:avLst/>
                  <a:gdLst>
                    <a:gd name="T0" fmla="*/ 0 w 221"/>
                    <a:gd name="T1" fmla="*/ 0 h 924"/>
                    <a:gd name="T2" fmla="*/ 0 w 221"/>
                    <a:gd name="T3" fmla="*/ 0 h 924"/>
                    <a:gd name="T4" fmla="*/ 0 w 221"/>
                    <a:gd name="T5" fmla="*/ 0 h 924"/>
                    <a:gd name="T6" fmla="*/ 0 w 221"/>
                    <a:gd name="T7" fmla="*/ 0 h 924"/>
                    <a:gd name="T8" fmla="*/ 0 w 221"/>
                    <a:gd name="T9" fmla="*/ 0 h 924"/>
                    <a:gd name="T10" fmla="*/ 0 w 221"/>
                    <a:gd name="T11" fmla="*/ 0 h 924"/>
                    <a:gd name="T12" fmla="*/ 0 w 221"/>
                    <a:gd name="T13" fmla="*/ 0 h 924"/>
                    <a:gd name="T14" fmla="*/ 0 w 221"/>
                    <a:gd name="T15" fmla="*/ 0 h 924"/>
                    <a:gd name="T16" fmla="*/ 0 w 221"/>
                    <a:gd name="T17" fmla="*/ 0 h 924"/>
                    <a:gd name="T18" fmla="*/ 0 w 221"/>
                    <a:gd name="T19" fmla="*/ 1 h 924"/>
                    <a:gd name="T20" fmla="*/ 0 w 221"/>
                    <a:gd name="T21" fmla="*/ 1 h 924"/>
                    <a:gd name="T22" fmla="*/ 0 w 221"/>
                    <a:gd name="T23" fmla="*/ 1 h 924"/>
                    <a:gd name="T24" fmla="*/ 0 w 221"/>
                    <a:gd name="T25" fmla="*/ 1 h 924"/>
                    <a:gd name="T26" fmla="*/ 0 w 221"/>
                    <a:gd name="T27" fmla="*/ 1 h 924"/>
                    <a:gd name="T28" fmla="*/ 0 w 221"/>
                    <a:gd name="T29" fmla="*/ 1 h 924"/>
                    <a:gd name="T30" fmla="*/ 0 w 221"/>
                    <a:gd name="T31" fmla="*/ 1 h 924"/>
                    <a:gd name="T32" fmla="*/ 0 w 221"/>
                    <a:gd name="T33" fmla="*/ 1 h 924"/>
                    <a:gd name="T34" fmla="*/ 0 w 221"/>
                    <a:gd name="T35" fmla="*/ 1 h 924"/>
                    <a:gd name="T36" fmla="*/ 0 w 221"/>
                    <a:gd name="T37" fmla="*/ 1 h 924"/>
                    <a:gd name="T38" fmla="*/ 0 w 221"/>
                    <a:gd name="T39" fmla="*/ 1 h 924"/>
                    <a:gd name="T40" fmla="*/ 0 w 221"/>
                    <a:gd name="T41" fmla="*/ 1 h 924"/>
                    <a:gd name="T42" fmla="*/ 0 w 221"/>
                    <a:gd name="T43" fmla="*/ 0 h 924"/>
                    <a:gd name="T44" fmla="*/ 0 w 221"/>
                    <a:gd name="T45" fmla="*/ 0 h 924"/>
                    <a:gd name="T46" fmla="*/ 0 w 221"/>
                    <a:gd name="T47" fmla="*/ 0 h 924"/>
                    <a:gd name="T48" fmla="*/ 0 w 221"/>
                    <a:gd name="T49" fmla="*/ 0 h 924"/>
                    <a:gd name="T50" fmla="*/ 0 w 221"/>
                    <a:gd name="T51" fmla="*/ 0 h 924"/>
                    <a:gd name="T52" fmla="*/ 0 w 221"/>
                    <a:gd name="T53" fmla="*/ 0 h 924"/>
                    <a:gd name="T54" fmla="*/ 0 w 221"/>
                    <a:gd name="T55" fmla="*/ 0 h 9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1"/>
                    <a:gd name="T85" fmla="*/ 0 h 924"/>
                    <a:gd name="T86" fmla="*/ 221 w 221"/>
                    <a:gd name="T87" fmla="*/ 924 h 9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1" h="924">
                      <a:moveTo>
                        <a:pt x="0" y="60"/>
                      </a:moveTo>
                      <a:lnTo>
                        <a:pt x="107" y="2"/>
                      </a:lnTo>
                      <a:lnTo>
                        <a:pt x="144" y="0"/>
                      </a:lnTo>
                      <a:lnTo>
                        <a:pt x="172" y="9"/>
                      </a:lnTo>
                      <a:lnTo>
                        <a:pt x="192" y="20"/>
                      </a:lnTo>
                      <a:lnTo>
                        <a:pt x="205" y="35"/>
                      </a:lnTo>
                      <a:lnTo>
                        <a:pt x="216" y="52"/>
                      </a:lnTo>
                      <a:lnTo>
                        <a:pt x="218" y="71"/>
                      </a:lnTo>
                      <a:lnTo>
                        <a:pt x="221" y="101"/>
                      </a:lnTo>
                      <a:lnTo>
                        <a:pt x="221" y="435"/>
                      </a:lnTo>
                      <a:lnTo>
                        <a:pt x="216" y="453"/>
                      </a:lnTo>
                      <a:lnTo>
                        <a:pt x="200" y="468"/>
                      </a:lnTo>
                      <a:lnTo>
                        <a:pt x="188" y="475"/>
                      </a:lnTo>
                      <a:lnTo>
                        <a:pt x="188" y="904"/>
                      </a:lnTo>
                      <a:lnTo>
                        <a:pt x="162" y="924"/>
                      </a:lnTo>
                      <a:lnTo>
                        <a:pt x="141" y="907"/>
                      </a:lnTo>
                      <a:lnTo>
                        <a:pt x="141" y="473"/>
                      </a:lnTo>
                      <a:lnTo>
                        <a:pt x="118" y="465"/>
                      </a:lnTo>
                      <a:lnTo>
                        <a:pt x="102" y="453"/>
                      </a:lnTo>
                      <a:lnTo>
                        <a:pt x="99" y="446"/>
                      </a:lnTo>
                      <a:lnTo>
                        <a:pt x="99" y="429"/>
                      </a:lnTo>
                      <a:lnTo>
                        <a:pt x="99" y="150"/>
                      </a:lnTo>
                      <a:lnTo>
                        <a:pt x="99" y="126"/>
                      </a:lnTo>
                      <a:lnTo>
                        <a:pt x="90" y="101"/>
                      </a:lnTo>
                      <a:lnTo>
                        <a:pt x="79" y="82"/>
                      </a:lnTo>
                      <a:lnTo>
                        <a:pt x="61" y="70"/>
                      </a:lnTo>
                      <a:lnTo>
                        <a:pt x="42" y="64"/>
                      </a:lnTo>
                      <a:lnTo>
                        <a:pt x="0" y="60"/>
                      </a:lnTo>
                      <a:close/>
                    </a:path>
                  </a:pathLst>
                </a:custGeom>
                <a:solidFill>
                  <a:srgbClr val="C0C0C0"/>
                </a:solidFill>
                <a:ln w="9525">
                  <a:noFill/>
                  <a:round/>
                  <a:headEnd/>
                  <a:tailEnd/>
                </a:ln>
              </p:spPr>
              <p:txBody>
                <a:bodyPr/>
                <a:lstStyle/>
                <a:p>
                  <a:endParaRPr lang="en-US"/>
                </a:p>
              </p:txBody>
            </p:sp>
            <p:sp>
              <p:nvSpPr>
                <p:cNvPr id="2126" name="Freeform 131"/>
                <p:cNvSpPr>
                  <a:spLocks/>
                </p:cNvSpPr>
                <p:nvPr/>
              </p:nvSpPr>
              <p:spPr bwMode="auto">
                <a:xfrm>
                  <a:off x="2781" y="2145"/>
                  <a:ext cx="62" cy="235"/>
                </a:xfrm>
                <a:custGeom>
                  <a:avLst/>
                  <a:gdLst>
                    <a:gd name="T0" fmla="*/ 0 w 249"/>
                    <a:gd name="T1" fmla="*/ 0 h 941"/>
                    <a:gd name="T2" fmla="*/ 0 w 249"/>
                    <a:gd name="T3" fmla="*/ 0 h 941"/>
                    <a:gd name="T4" fmla="*/ 0 w 249"/>
                    <a:gd name="T5" fmla="*/ 0 h 941"/>
                    <a:gd name="T6" fmla="*/ 0 w 249"/>
                    <a:gd name="T7" fmla="*/ 0 h 941"/>
                    <a:gd name="T8" fmla="*/ 0 w 249"/>
                    <a:gd name="T9" fmla="*/ 0 h 941"/>
                    <a:gd name="T10" fmla="*/ 0 w 249"/>
                    <a:gd name="T11" fmla="*/ 0 h 941"/>
                    <a:gd name="T12" fmla="*/ 0 w 249"/>
                    <a:gd name="T13" fmla="*/ 0 h 941"/>
                    <a:gd name="T14" fmla="*/ 0 w 249"/>
                    <a:gd name="T15" fmla="*/ 0 h 941"/>
                    <a:gd name="T16" fmla="*/ 0 w 249"/>
                    <a:gd name="T17" fmla="*/ 0 h 941"/>
                    <a:gd name="T18" fmla="*/ 0 w 249"/>
                    <a:gd name="T19" fmla="*/ 0 h 941"/>
                    <a:gd name="T20" fmla="*/ 0 w 249"/>
                    <a:gd name="T21" fmla="*/ 0 h 941"/>
                    <a:gd name="T22" fmla="*/ 0 w 249"/>
                    <a:gd name="T23" fmla="*/ 0 h 941"/>
                    <a:gd name="T24" fmla="*/ 0 w 249"/>
                    <a:gd name="T25" fmla="*/ 0 h 941"/>
                    <a:gd name="T26" fmla="*/ 0 w 249"/>
                    <a:gd name="T27" fmla="*/ 1 h 941"/>
                    <a:gd name="T28" fmla="*/ 0 w 249"/>
                    <a:gd name="T29" fmla="*/ 1 h 941"/>
                    <a:gd name="T30" fmla="*/ 0 w 249"/>
                    <a:gd name="T31" fmla="*/ 1 h 941"/>
                    <a:gd name="T32" fmla="*/ 0 w 249"/>
                    <a:gd name="T33" fmla="*/ 0 h 941"/>
                    <a:gd name="T34" fmla="*/ 0 w 249"/>
                    <a:gd name="T35" fmla="*/ 0 h 941"/>
                    <a:gd name="T36" fmla="*/ 0 w 249"/>
                    <a:gd name="T37" fmla="*/ 0 h 941"/>
                    <a:gd name="T38" fmla="*/ 0 w 249"/>
                    <a:gd name="T39" fmla="*/ 0 h 941"/>
                    <a:gd name="T40" fmla="*/ 0 w 249"/>
                    <a:gd name="T41" fmla="*/ 0 h 941"/>
                    <a:gd name="T42" fmla="*/ 0 w 249"/>
                    <a:gd name="T43" fmla="*/ 0 h 941"/>
                    <a:gd name="T44" fmla="*/ 0 w 249"/>
                    <a:gd name="T45" fmla="*/ 0 h 941"/>
                    <a:gd name="T46" fmla="*/ 0 w 249"/>
                    <a:gd name="T47" fmla="*/ 0 h 941"/>
                    <a:gd name="T48" fmla="*/ 0 w 249"/>
                    <a:gd name="T49" fmla="*/ 0 h 941"/>
                    <a:gd name="T50" fmla="*/ 0 w 249"/>
                    <a:gd name="T51" fmla="*/ 0 h 941"/>
                    <a:gd name="T52" fmla="*/ 0 w 249"/>
                    <a:gd name="T53" fmla="*/ 0 h 941"/>
                    <a:gd name="T54" fmla="*/ 0 w 249"/>
                    <a:gd name="T55" fmla="*/ 0 h 9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9"/>
                    <a:gd name="T85" fmla="*/ 0 h 941"/>
                    <a:gd name="T86" fmla="*/ 249 w 249"/>
                    <a:gd name="T87" fmla="*/ 941 h 9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9" h="941">
                      <a:moveTo>
                        <a:pt x="0" y="63"/>
                      </a:moveTo>
                      <a:lnTo>
                        <a:pt x="121" y="3"/>
                      </a:lnTo>
                      <a:lnTo>
                        <a:pt x="163" y="0"/>
                      </a:lnTo>
                      <a:lnTo>
                        <a:pt x="194" y="11"/>
                      </a:lnTo>
                      <a:lnTo>
                        <a:pt x="216" y="22"/>
                      </a:lnTo>
                      <a:lnTo>
                        <a:pt x="232" y="35"/>
                      </a:lnTo>
                      <a:lnTo>
                        <a:pt x="243" y="55"/>
                      </a:lnTo>
                      <a:lnTo>
                        <a:pt x="246" y="74"/>
                      </a:lnTo>
                      <a:lnTo>
                        <a:pt x="249" y="104"/>
                      </a:lnTo>
                      <a:lnTo>
                        <a:pt x="249" y="443"/>
                      </a:lnTo>
                      <a:lnTo>
                        <a:pt x="243" y="462"/>
                      </a:lnTo>
                      <a:lnTo>
                        <a:pt x="226" y="476"/>
                      </a:lnTo>
                      <a:lnTo>
                        <a:pt x="212" y="484"/>
                      </a:lnTo>
                      <a:lnTo>
                        <a:pt x="212" y="919"/>
                      </a:lnTo>
                      <a:lnTo>
                        <a:pt x="185" y="941"/>
                      </a:lnTo>
                      <a:lnTo>
                        <a:pt x="159" y="923"/>
                      </a:lnTo>
                      <a:lnTo>
                        <a:pt x="159" y="480"/>
                      </a:lnTo>
                      <a:lnTo>
                        <a:pt x="134" y="474"/>
                      </a:lnTo>
                      <a:lnTo>
                        <a:pt x="115" y="462"/>
                      </a:lnTo>
                      <a:lnTo>
                        <a:pt x="112" y="455"/>
                      </a:lnTo>
                      <a:lnTo>
                        <a:pt x="112" y="438"/>
                      </a:lnTo>
                      <a:lnTo>
                        <a:pt x="112" y="153"/>
                      </a:lnTo>
                      <a:lnTo>
                        <a:pt x="112" y="129"/>
                      </a:lnTo>
                      <a:lnTo>
                        <a:pt x="102" y="104"/>
                      </a:lnTo>
                      <a:lnTo>
                        <a:pt x="89" y="86"/>
                      </a:lnTo>
                      <a:lnTo>
                        <a:pt x="69" y="73"/>
                      </a:lnTo>
                      <a:lnTo>
                        <a:pt x="48" y="67"/>
                      </a:lnTo>
                      <a:lnTo>
                        <a:pt x="0" y="63"/>
                      </a:lnTo>
                      <a:close/>
                    </a:path>
                  </a:pathLst>
                </a:custGeom>
                <a:solidFill>
                  <a:srgbClr val="C0C0C0"/>
                </a:solidFill>
                <a:ln w="9525">
                  <a:noFill/>
                  <a:round/>
                  <a:headEnd/>
                  <a:tailEnd/>
                </a:ln>
              </p:spPr>
              <p:txBody>
                <a:bodyPr/>
                <a:lstStyle/>
                <a:p>
                  <a:endParaRPr lang="en-US"/>
                </a:p>
              </p:txBody>
            </p:sp>
            <p:sp>
              <p:nvSpPr>
                <p:cNvPr id="2127" name="Freeform 132"/>
                <p:cNvSpPr>
                  <a:spLocks/>
                </p:cNvSpPr>
                <p:nvPr/>
              </p:nvSpPr>
              <p:spPr bwMode="auto">
                <a:xfrm>
                  <a:off x="3023" y="2017"/>
                  <a:ext cx="52" cy="221"/>
                </a:xfrm>
                <a:custGeom>
                  <a:avLst/>
                  <a:gdLst>
                    <a:gd name="T0" fmla="*/ 0 w 210"/>
                    <a:gd name="T1" fmla="*/ 0 h 883"/>
                    <a:gd name="T2" fmla="*/ 0 w 210"/>
                    <a:gd name="T3" fmla="*/ 0 h 883"/>
                    <a:gd name="T4" fmla="*/ 0 w 210"/>
                    <a:gd name="T5" fmla="*/ 0 h 883"/>
                    <a:gd name="T6" fmla="*/ 0 w 210"/>
                    <a:gd name="T7" fmla="*/ 0 h 883"/>
                    <a:gd name="T8" fmla="*/ 0 w 210"/>
                    <a:gd name="T9" fmla="*/ 0 h 883"/>
                    <a:gd name="T10" fmla="*/ 0 w 210"/>
                    <a:gd name="T11" fmla="*/ 0 h 883"/>
                    <a:gd name="T12" fmla="*/ 0 w 210"/>
                    <a:gd name="T13" fmla="*/ 0 h 883"/>
                    <a:gd name="T14" fmla="*/ 0 w 210"/>
                    <a:gd name="T15" fmla="*/ 0 h 883"/>
                    <a:gd name="T16" fmla="*/ 0 w 210"/>
                    <a:gd name="T17" fmla="*/ 0 h 883"/>
                    <a:gd name="T18" fmla="*/ 0 w 210"/>
                    <a:gd name="T19" fmla="*/ 1 h 883"/>
                    <a:gd name="T20" fmla="*/ 0 w 210"/>
                    <a:gd name="T21" fmla="*/ 1 h 883"/>
                    <a:gd name="T22" fmla="*/ 0 w 210"/>
                    <a:gd name="T23" fmla="*/ 1 h 883"/>
                    <a:gd name="T24" fmla="*/ 0 w 210"/>
                    <a:gd name="T25" fmla="*/ 1 h 883"/>
                    <a:gd name="T26" fmla="*/ 0 w 210"/>
                    <a:gd name="T27" fmla="*/ 1 h 883"/>
                    <a:gd name="T28" fmla="*/ 0 w 210"/>
                    <a:gd name="T29" fmla="*/ 1 h 883"/>
                    <a:gd name="T30" fmla="*/ 0 w 210"/>
                    <a:gd name="T31" fmla="*/ 1 h 883"/>
                    <a:gd name="T32" fmla="*/ 0 w 210"/>
                    <a:gd name="T33" fmla="*/ 1 h 883"/>
                    <a:gd name="T34" fmla="*/ 0 w 210"/>
                    <a:gd name="T35" fmla="*/ 1 h 883"/>
                    <a:gd name="T36" fmla="*/ 0 w 210"/>
                    <a:gd name="T37" fmla="*/ 1 h 883"/>
                    <a:gd name="T38" fmla="*/ 0 w 210"/>
                    <a:gd name="T39" fmla="*/ 1 h 883"/>
                    <a:gd name="T40" fmla="*/ 0 w 210"/>
                    <a:gd name="T41" fmla="*/ 1 h 883"/>
                    <a:gd name="T42" fmla="*/ 0 w 210"/>
                    <a:gd name="T43" fmla="*/ 0 h 883"/>
                    <a:gd name="T44" fmla="*/ 0 w 210"/>
                    <a:gd name="T45" fmla="*/ 0 h 883"/>
                    <a:gd name="T46" fmla="*/ 0 w 210"/>
                    <a:gd name="T47" fmla="*/ 0 h 883"/>
                    <a:gd name="T48" fmla="*/ 0 w 210"/>
                    <a:gd name="T49" fmla="*/ 0 h 883"/>
                    <a:gd name="T50" fmla="*/ 0 w 210"/>
                    <a:gd name="T51" fmla="*/ 0 h 883"/>
                    <a:gd name="T52" fmla="*/ 0 w 210"/>
                    <a:gd name="T53" fmla="*/ 0 h 883"/>
                    <a:gd name="T54" fmla="*/ 0 w 210"/>
                    <a:gd name="T55" fmla="*/ 0 h 8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883"/>
                    <a:gd name="T86" fmla="*/ 210 w 210"/>
                    <a:gd name="T87" fmla="*/ 883 h 8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883">
                      <a:moveTo>
                        <a:pt x="0" y="59"/>
                      </a:moveTo>
                      <a:lnTo>
                        <a:pt x="102" y="2"/>
                      </a:lnTo>
                      <a:lnTo>
                        <a:pt x="136" y="0"/>
                      </a:lnTo>
                      <a:lnTo>
                        <a:pt x="163" y="9"/>
                      </a:lnTo>
                      <a:lnTo>
                        <a:pt x="181" y="20"/>
                      </a:lnTo>
                      <a:lnTo>
                        <a:pt x="194" y="33"/>
                      </a:lnTo>
                      <a:lnTo>
                        <a:pt x="205" y="52"/>
                      </a:lnTo>
                      <a:lnTo>
                        <a:pt x="207" y="70"/>
                      </a:lnTo>
                      <a:lnTo>
                        <a:pt x="210" y="99"/>
                      </a:lnTo>
                      <a:lnTo>
                        <a:pt x="210" y="417"/>
                      </a:lnTo>
                      <a:lnTo>
                        <a:pt x="205" y="435"/>
                      </a:lnTo>
                      <a:lnTo>
                        <a:pt x="189" y="447"/>
                      </a:lnTo>
                      <a:lnTo>
                        <a:pt x="178" y="455"/>
                      </a:lnTo>
                      <a:lnTo>
                        <a:pt x="178" y="864"/>
                      </a:lnTo>
                      <a:lnTo>
                        <a:pt x="155" y="883"/>
                      </a:lnTo>
                      <a:lnTo>
                        <a:pt x="133" y="867"/>
                      </a:lnTo>
                      <a:lnTo>
                        <a:pt x="133" y="453"/>
                      </a:lnTo>
                      <a:lnTo>
                        <a:pt x="113" y="445"/>
                      </a:lnTo>
                      <a:lnTo>
                        <a:pt x="97" y="435"/>
                      </a:lnTo>
                      <a:lnTo>
                        <a:pt x="95" y="426"/>
                      </a:lnTo>
                      <a:lnTo>
                        <a:pt x="95" y="411"/>
                      </a:lnTo>
                      <a:lnTo>
                        <a:pt x="95" y="143"/>
                      </a:lnTo>
                      <a:lnTo>
                        <a:pt x="95" y="120"/>
                      </a:lnTo>
                      <a:lnTo>
                        <a:pt x="86" y="99"/>
                      </a:lnTo>
                      <a:lnTo>
                        <a:pt x="75" y="79"/>
                      </a:lnTo>
                      <a:lnTo>
                        <a:pt x="59" y="68"/>
                      </a:lnTo>
                      <a:lnTo>
                        <a:pt x="40" y="62"/>
                      </a:lnTo>
                      <a:lnTo>
                        <a:pt x="0" y="59"/>
                      </a:lnTo>
                      <a:close/>
                    </a:path>
                  </a:pathLst>
                </a:custGeom>
                <a:solidFill>
                  <a:srgbClr val="C0C0C0"/>
                </a:solidFill>
                <a:ln w="9525">
                  <a:noFill/>
                  <a:round/>
                  <a:headEnd/>
                  <a:tailEnd/>
                </a:ln>
              </p:spPr>
              <p:txBody>
                <a:bodyPr/>
                <a:lstStyle/>
                <a:p>
                  <a:endParaRPr lang="en-US"/>
                </a:p>
              </p:txBody>
            </p:sp>
            <p:sp>
              <p:nvSpPr>
                <p:cNvPr id="2128" name="Freeform 133"/>
                <p:cNvSpPr>
                  <a:spLocks/>
                </p:cNvSpPr>
                <p:nvPr/>
              </p:nvSpPr>
              <p:spPr bwMode="auto">
                <a:xfrm>
                  <a:off x="3095" y="1979"/>
                  <a:ext cx="48" cy="214"/>
                </a:xfrm>
                <a:custGeom>
                  <a:avLst/>
                  <a:gdLst>
                    <a:gd name="T0" fmla="*/ 0 w 194"/>
                    <a:gd name="T1" fmla="*/ 0 h 856"/>
                    <a:gd name="T2" fmla="*/ 0 w 194"/>
                    <a:gd name="T3" fmla="*/ 0 h 856"/>
                    <a:gd name="T4" fmla="*/ 0 w 194"/>
                    <a:gd name="T5" fmla="*/ 0 h 856"/>
                    <a:gd name="T6" fmla="*/ 0 w 194"/>
                    <a:gd name="T7" fmla="*/ 0 h 856"/>
                    <a:gd name="T8" fmla="*/ 0 w 194"/>
                    <a:gd name="T9" fmla="*/ 0 h 856"/>
                    <a:gd name="T10" fmla="*/ 0 w 194"/>
                    <a:gd name="T11" fmla="*/ 0 h 856"/>
                    <a:gd name="T12" fmla="*/ 0 w 194"/>
                    <a:gd name="T13" fmla="*/ 0 h 856"/>
                    <a:gd name="T14" fmla="*/ 0 w 194"/>
                    <a:gd name="T15" fmla="*/ 0 h 856"/>
                    <a:gd name="T16" fmla="*/ 0 w 194"/>
                    <a:gd name="T17" fmla="*/ 0 h 856"/>
                    <a:gd name="T18" fmla="*/ 0 w 194"/>
                    <a:gd name="T19" fmla="*/ 1 h 856"/>
                    <a:gd name="T20" fmla="*/ 0 w 194"/>
                    <a:gd name="T21" fmla="*/ 1 h 856"/>
                    <a:gd name="T22" fmla="*/ 0 w 194"/>
                    <a:gd name="T23" fmla="*/ 1 h 856"/>
                    <a:gd name="T24" fmla="*/ 0 w 194"/>
                    <a:gd name="T25" fmla="*/ 1 h 856"/>
                    <a:gd name="T26" fmla="*/ 0 w 194"/>
                    <a:gd name="T27" fmla="*/ 1 h 856"/>
                    <a:gd name="T28" fmla="*/ 0 w 194"/>
                    <a:gd name="T29" fmla="*/ 1 h 856"/>
                    <a:gd name="T30" fmla="*/ 0 w 194"/>
                    <a:gd name="T31" fmla="*/ 1 h 856"/>
                    <a:gd name="T32" fmla="*/ 0 w 194"/>
                    <a:gd name="T33" fmla="*/ 1 h 856"/>
                    <a:gd name="T34" fmla="*/ 0 w 194"/>
                    <a:gd name="T35" fmla="*/ 1 h 856"/>
                    <a:gd name="T36" fmla="*/ 0 w 194"/>
                    <a:gd name="T37" fmla="*/ 1 h 856"/>
                    <a:gd name="T38" fmla="*/ 0 w 194"/>
                    <a:gd name="T39" fmla="*/ 1 h 856"/>
                    <a:gd name="T40" fmla="*/ 0 w 194"/>
                    <a:gd name="T41" fmla="*/ 1 h 856"/>
                    <a:gd name="T42" fmla="*/ 0 w 194"/>
                    <a:gd name="T43" fmla="*/ 0 h 856"/>
                    <a:gd name="T44" fmla="*/ 0 w 194"/>
                    <a:gd name="T45" fmla="*/ 0 h 856"/>
                    <a:gd name="T46" fmla="*/ 0 w 194"/>
                    <a:gd name="T47" fmla="*/ 0 h 856"/>
                    <a:gd name="T48" fmla="*/ 0 w 194"/>
                    <a:gd name="T49" fmla="*/ 0 h 856"/>
                    <a:gd name="T50" fmla="*/ 0 w 194"/>
                    <a:gd name="T51" fmla="*/ 0 h 856"/>
                    <a:gd name="T52" fmla="*/ 0 w 194"/>
                    <a:gd name="T53" fmla="*/ 0 h 856"/>
                    <a:gd name="T54" fmla="*/ 0 w 194"/>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56"/>
                    <a:gd name="T86" fmla="*/ 194 w 194"/>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56">
                      <a:moveTo>
                        <a:pt x="0" y="56"/>
                      </a:moveTo>
                      <a:lnTo>
                        <a:pt x="95" y="1"/>
                      </a:lnTo>
                      <a:lnTo>
                        <a:pt x="127" y="0"/>
                      </a:lnTo>
                      <a:lnTo>
                        <a:pt x="150" y="9"/>
                      </a:lnTo>
                      <a:lnTo>
                        <a:pt x="168" y="20"/>
                      </a:lnTo>
                      <a:lnTo>
                        <a:pt x="180" y="30"/>
                      </a:lnTo>
                      <a:lnTo>
                        <a:pt x="190" y="49"/>
                      </a:lnTo>
                      <a:lnTo>
                        <a:pt x="192" y="65"/>
                      </a:lnTo>
                      <a:lnTo>
                        <a:pt x="194" y="96"/>
                      </a:lnTo>
                      <a:lnTo>
                        <a:pt x="194" y="403"/>
                      </a:lnTo>
                      <a:lnTo>
                        <a:pt x="190" y="421"/>
                      </a:lnTo>
                      <a:lnTo>
                        <a:pt x="174" y="433"/>
                      </a:lnTo>
                      <a:lnTo>
                        <a:pt x="166" y="440"/>
                      </a:lnTo>
                      <a:lnTo>
                        <a:pt x="166" y="837"/>
                      </a:lnTo>
                      <a:lnTo>
                        <a:pt x="143" y="856"/>
                      </a:lnTo>
                      <a:lnTo>
                        <a:pt x="124" y="839"/>
                      </a:lnTo>
                      <a:lnTo>
                        <a:pt x="124" y="438"/>
                      </a:lnTo>
                      <a:lnTo>
                        <a:pt x="105" y="429"/>
                      </a:lnTo>
                      <a:lnTo>
                        <a:pt x="89" y="421"/>
                      </a:lnTo>
                      <a:lnTo>
                        <a:pt x="87" y="414"/>
                      </a:lnTo>
                      <a:lnTo>
                        <a:pt x="87" y="398"/>
                      </a:lnTo>
                      <a:lnTo>
                        <a:pt x="87" y="140"/>
                      </a:lnTo>
                      <a:lnTo>
                        <a:pt x="87" y="117"/>
                      </a:lnTo>
                      <a:lnTo>
                        <a:pt x="80" y="96"/>
                      </a:lnTo>
                      <a:lnTo>
                        <a:pt x="70" y="76"/>
                      </a:lnTo>
                      <a:lnTo>
                        <a:pt x="54" y="65"/>
                      </a:lnTo>
                      <a:lnTo>
                        <a:pt x="36" y="58"/>
                      </a:lnTo>
                      <a:lnTo>
                        <a:pt x="0" y="56"/>
                      </a:lnTo>
                      <a:close/>
                    </a:path>
                  </a:pathLst>
                </a:custGeom>
                <a:solidFill>
                  <a:srgbClr val="C0C0C0"/>
                </a:solidFill>
                <a:ln w="9525">
                  <a:noFill/>
                  <a:round/>
                  <a:headEnd/>
                  <a:tailEnd/>
                </a:ln>
              </p:spPr>
              <p:txBody>
                <a:bodyPr/>
                <a:lstStyle/>
                <a:p>
                  <a:endParaRPr lang="en-US"/>
                </a:p>
              </p:txBody>
            </p:sp>
            <p:sp>
              <p:nvSpPr>
                <p:cNvPr id="2129" name="Freeform 134"/>
                <p:cNvSpPr>
                  <a:spLocks/>
                </p:cNvSpPr>
                <p:nvPr/>
              </p:nvSpPr>
              <p:spPr bwMode="auto">
                <a:xfrm>
                  <a:off x="3159" y="1944"/>
                  <a:ext cx="48" cy="207"/>
                </a:xfrm>
                <a:custGeom>
                  <a:avLst/>
                  <a:gdLst>
                    <a:gd name="T0" fmla="*/ 0 w 194"/>
                    <a:gd name="T1" fmla="*/ 0 h 827"/>
                    <a:gd name="T2" fmla="*/ 0 w 194"/>
                    <a:gd name="T3" fmla="*/ 0 h 827"/>
                    <a:gd name="T4" fmla="*/ 0 w 194"/>
                    <a:gd name="T5" fmla="*/ 0 h 827"/>
                    <a:gd name="T6" fmla="*/ 0 w 194"/>
                    <a:gd name="T7" fmla="*/ 0 h 827"/>
                    <a:gd name="T8" fmla="*/ 0 w 194"/>
                    <a:gd name="T9" fmla="*/ 0 h 827"/>
                    <a:gd name="T10" fmla="*/ 0 w 194"/>
                    <a:gd name="T11" fmla="*/ 0 h 827"/>
                    <a:gd name="T12" fmla="*/ 0 w 194"/>
                    <a:gd name="T13" fmla="*/ 0 h 827"/>
                    <a:gd name="T14" fmla="*/ 0 w 194"/>
                    <a:gd name="T15" fmla="*/ 0 h 827"/>
                    <a:gd name="T16" fmla="*/ 0 w 194"/>
                    <a:gd name="T17" fmla="*/ 0 h 827"/>
                    <a:gd name="T18" fmla="*/ 0 w 194"/>
                    <a:gd name="T19" fmla="*/ 1 h 827"/>
                    <a:gd name="T20" fmla="*/ 0 w 194"/>
                    <a:gd name="T21" fmla="*/ 1 h 827"/>
                    <a:gd name="T22" fmla="*/ 0 w 194"/>
                    <a:gd name="T23" fmla="*/ 1 h 827"/>
                    <a:gd name="T24" fmla="*/ 0 w 194"/>
                    <a:gd name="T25" fmla="*/ 1 h 827"/>
                    <a:gd name="T26" fmla="*/ 0 w 194"/>
                    <a:gd name="T27" fmla="*/ 1 h 827"/>
                    <a:gd name="T28" fmla="*/ 0 w 194"/>
                    <a:gd name="T29" fmla="*/ 1 h 827"/>
                    <a:gd name="T30" fmla="*/ 0 w 194"/>
                    <a:gd name="T31" fmla="*/ 1 h 827"/>
                    <a:gd name="T32" fmla="*/ 0 w 194"/>
                    <a:gd name="T33" fmla="*/ 1 h 827"/>
                    <a:gd name="T34" fmla="*/ 0 w 194"/>
                    <a:gd name="T35" fmla="*/ 1 h 827"/>
                    <a:gd name="T36" fmla="*/ 0 w 194"/>
                    <a:gd name="T37" fmla="*/ 1 h 827"/>
                    <a:gd name="T38" fmla="*/ 0 w 194"/>
                    <a:gd name="T39" fmla="*/ 1 h 827"/>
                    <a:gd name="T40" fmla="*/ 0 w 194"/>
                    <a:gd name="T41" fmla="*/ 1 h 827"/>
                    <a:gd name="T42" fmla="*/ 0 w 194"/>
                    <a:gd name="T43" fmla="*/ 0 h 827"/>
                    <a:gd name="T44" fmla="*/ 0 w 194"/>
                    <a:gd name="T45" fmla="*/ 0 h 827"/>
                    <a:gd name="T46" fmla="*/ 0 w 194"/>
                    <a:gd name="T47" fmla="*/ 0 h 827"/>
                    <a:gd name="T48" fmla="*/ 0 w 194"/>
                    <a:gd name="T49" fmla="*/ 0 h 827"/>
                    <a:gd name="T50" fmla="*/ 0 w 194"/>
                    <a:gd name="T51" fmla="*/ 0 h 827"/>
                    <a:gd name="T52" fmla="*/ 0 w 194"/>
                    <a:gd name="T53" fmla="*/ 0 h 827"/>
                    <a:gd name="T54" fmla="*/ 0 w 194"/>
                    <a:gd name="T55" fmla="*/ 0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7"/>
                    <a:gd name="T86" fmla="*/ 194 w 194"/>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7">
                      <a:moveTo>
                        <a:pt x="0" y="53"/>
                      </a:moveTo>
                      <a:lnTo>
                        <a:pt x="95" y="0"/>
                      </a:lnTo>
                      <a:lnTo>
                        <a:pt x="126" y="0"/>
                      </a:lnTo>
                      <a:lnTo>
                        <a:pt x="151" y="9"/>
                      </a:lnTo>
                      <a:lnTo>
                        <a:pt x="169" y="19"/>
                      </a:lnTo>
                      <a:lnTo>
                        <a:pt x="181" y="30"/>
                      </a:lnTo>
                      <a:lnTo>
                        <a:pt x="191" y="47"/>
                      </a:lnTo>
                      <a:lnTo>
                        <a:pt x="193" y="64"/>
                      </a:lnTo>
                      <a:lnTo>
                        <a:pt x="194" y="91"/>
                      </a:lnTo>
                      <a:lnTo>
                        <a:pt x="194" y="391"/>
                      </a:lnTo>
                      <a:lnTo>
                        <a:pt x="191" y="409"/>
                      </a:lnTo>
                      <a:lnTo>
                        <a:pt x="175" y="418"/>
                      </a:lnTo>
                      <a:lnTo>
                        <a:pt x="165" y="426"/>
                      </a:lnTo>
                      <a:lnTo>
                        <a:pt x="165" y="809"/>
                      </a:lnTo>
                      <a:lnTo>
                        <a:pt x="143" y="827"/>
                      </a:lnTo>
                      <a:lnTo>
                        <a:pt x="124" y="811"/>
                      </a:lnTo>
                      <a:lnTo>
                        <a:pt x="124" y="423"/>
                      </a:lnTo>
                      <a:lnTo>
                        <a:pt x="105" y="415"/>
                      </a:lnTo>
                      <a:lnTo>
                        <a:pt x="89" y="409"/>
                      </a:lnTo>
                      <a:lnTo>
                        <a:pt x="86" y="400"/>
                      </a:lnTo>
                      <a:lnTo>
                        <a:pt x="86" y="387"/>
                      </a:lnTo>
                      <a:lnTo>
                        <a:pt x="86" y="134"/>
                      </a:lnTo>
                      <a:lnTo>
                        <a:pt x="86" y="113"/>
                      </a:lnTo>
                      <a:lnTo>
                        <a:pt x="79" y="91"/>
                      </a:lnTo>
                      <a:lnTo>
                        <a:pt x="69" y="74"/>
                      </a:lnTo>
                      <a:lnTo>
                        <a:pt x="54" y="63"/>
                      </a:lnTo>
                      <a:lnTo>
                        <a:pt x="37" y="57"/>
                      </a:lnTo>
                      <a:lnTo>
                        <a:pt x="0" y="53"/>
                      </a:lnTo>
                      <a:close/>
                    </a:path>
                  </a:pathLst>
                </a:custGeom>
                <a:solidFill>
                  <a:srgbClr val="C0C0C0"/>
                </a:solidFill>
                <a:ln w="9525">
                  <a:noFill/>
                  <a:round/>
                  <a:headEnd/>
                  <a:tailEnd/>
                </a:ln>
              </p:spPr>
              <p:txBody>
                <a:bodyPr/>
                <a:lstStyle/>
                <a:p>
                  <a:endParaRPr lang="en-US"/>
                </a:p>
              </p:txBody>
            </p:sp>
          </p:grpSp>
        </p:grpSp>
        <p:grpSp>
          <p:nvGrpSpPr>
            <p:cNvPr id="2115" name="Group 135"/>
            <p:cNvGrpSpPr>
              <a:grpSpLocks/>
            </p:cNvGrpSpPr>
            <p:nvPr/>
          </p:nvGrpSpPr>
          <p:grpSpPr bwMode="auto">
            <a:xfrm>
              <a:off x="3967163" y="3967163"/>
              <a:ext cx="47625" cy="23812"/>
              <a:chOff x="2755" y="2011"/>
              <a:chExt cx="46" cy="17"/>
            </a:xfrm>
          </p:grpSpPr>
          <p:sp>
            <p:nvSpPr>
              <p:cNvPr id="2120" name="Oval 136"/>
              <p:cNvSpPr>
                <a:spLocks noChangeArrowheads="1"/>
              </p:cNvSpPr>
              <p:nvPr/>
            </p:nvSpPr>
            <p:spPr bwMode="auto">
              <a:xfrm>
                <a:off x="2755" y="2011"/>
                <a:ext cx="46" cy="17"/>
              </a:xfrm>
              <a:prstGeom prst="ellipse">
                <a:avLst/>
              </a:prstGeom>
              <a:solidFill>
                <a:srgbClr val="000000"/>
              </a:solidFill>
              <a:ln w="9525">
                <a:noFill/>
                <a:round/>
                <a:headEnd/>
                <a:tailEnd/>
              </a:ln>
            </p:spPr>
            <p:txBody>
              <a:bodyPr/>
              <a:lstStyle/>
              <a:p>
                <a:endParaRPr lang="en-US"/>
              </a:p>
            </p:txBody>
          </p:sp>
          <p:sp>
            <p:nvSpPr>
              <p:cNvPr id="2121" name="Oval 137"/>
              <p:cNvSpPr>
                <a:spLocks noChangeArrowheads="1"/>
              </p:cNvSpPr>
              <p:nvPr/>
            </p:nvSpPr>
            <p:spPr bwMode="auto">
              <a:xfrm>
                <a:off x="2755" y="2011"/>
                <a:ext cx="41" cy="16"/>
              </a:xfrm>
              <a:prstGeom prst="ellipse">
                <a:avLst/>
              </a:prstGeom>
              <a:solidFill>
                <a:srgbClr val="5F7FFF"/>
              </a:solidFill>
              <a:ln w="9525">
                <a:noFill/>
                <a:round/>
                <a:headEnd/>
                <a:tailEnd/>
              </a:ln>
            </p:spPr>
            <p:txBody>
              <a:bodyPr/>
              <a:lstStyle/>
              <a:p>
                <a:endParaRPr lang="en-US"/>
              </a:p>
            </p:txBody>
          </p:sp>
        </p:grpSp>
        <p:grpSp>
          <p:nvGrpSpPr>
            <p:cNvPr id="2116" name="Group 138"/>
            <p:cNvGrpSpPr>
              <a:grpSpLocks/>
            </p:cNvGrpSpPr>
            <p:nvPr/>
          </p:nvGrpSpPr>
          <p:grpSpPr bwMode="auto">
            <a:xfrm>
              <a:off x="3805238" y="4027488"/>
              <a:ext cx="55562" cy="36512"/>
              <a:chOff x="2596" y="2056"/>
              <a:chExt cx="54" cy="27"/>
            </a:xfrm>
          </p:grpSpPr>
          <p:sp>
            <p:nvSpPr>
              <p:cNvPr id="2118" name="Freeform 139"/>
              <p:cNvSpPr>
                <a:spLocks/>
              </p:cNvSpPr>
              <p:nvPr/>
            </p:nvSpPr>
            <p:spPr bwMode="auto">
              <a:xfrm>
                <a:off x="2596" y="2056"/>
                <a:ext cx="54" cy="20"/>
              </a:xfrm>
              <a:custGeom>
                <a:avLst/>
                <a:gdLst>
                  <a:gd name="T0" fmla="*/ 0 w 214"/>
                  <a:gd name="T1" fmla="*/ 0 h 80"/>
                  <a:gd name="T2" fmla="*/ 0 w 214"/>
                  <a:gd name="T3" fmla="*/ 0 h 80"/>
                  <a:gd name="T4" fmla="*/ 0 w 214"/>
                  <a:gd name="T5" fmla="*/ 0 h 80"/>
                  <a:gd name="T6" fmla="*/ 0 w 214"/>
                  <a:gd name="T7" fmla="*/ 0 h 80"/>
                  <a:gd name="T8" fmla="*/ 0 w 214"/>
                  <a:gd name="T9" fmla="*/ 0 h 80"/>
                  <a:gd name="T10" fmla="*/ 0 w 214"/>
                  <a:gd name="T11" fmla="*/ 0 h 80"/>
                  <a:gd name="T12" fmla="*/ 0 w 214"/>
                  <a:gd name="T13" fmla="*/ 0 h 80"/>
                  <a:gd name="T14" fmla="*/ 0 w 214"/>
                  <a:gd name="T15" fmla="*/ 0 h 80"/>
                  <a:gd name="T16" fmla="*/ 0 w 214"/>
                  <a:gd name="T17" fmla="*/ 0 h 80"/>
                  <a:gd name="T18" fmla="*/ 0 w 214"/>
                  <a:gd name="T19" fmla="*/ 0 h 80"/>
                  <a:gd name="T20" fmla="*/ 0 w 214"/>
                  <a:gd name="T21" fmla="*/ 0 h 80"/>
                  <a:gd name="T22" fmla="*/ 0 w 214"/>
                  <a:gd name="T23" fmla="*/ 0 h 80"/>
                  <a:gd name="T24" fmla="*/ 0 w 214"/>
                  <a:gd name="T25" fmla="*/ 0 h 80"/>
                  <a:gd name="T26" fmla="*/ 0 w 214"/>
                  <a:gd name="T27" fmla="*/ 0 h 80"/>
                  <a:gd name="T28" fmla="*/ 0 w 214"/>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80"/>
                  <a:gd name="T47" fmla="*/ 214 w 214"/>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80">
                    <a:moveTo>
                      <a:pt x="0" y="33"/>
                    </a:moveTo>
                    <a:lnTo>
                      <a:pt x="187" y="80"/>
                    </a:lnTo>
                    <a:lnTo>
                      <a:pt x="201" y="74"/>
                    </a:lnTo>
                    <a:lnTo>
                      <a:pt x="211" y="62"/>
                    </a:lnTo>
                    <a:lnTo>
                      <a:pt x="214" y="46"/>
                    </a:lnTo>
                    <a:lnTo>
                      <a:pt x="211" y="33"/>
                    </a:lnTo>
                    <a:lnTo>
                      <a:pt x="199" y="20"/>
                    </a:lnTo>
                    <a:lnTo>
                      <a:pt x="177" y="11"/>
                    </a:lnTo>
                    <a:lnTo>
                      <a:pt x="154" y="4"/>
                    </a:lnTo>
                    <a:lnTo>
                      <a:pt x="134" y="1"/>
                    </a:lnTo>
                    <a:lnTo>
                      <a:pt x="113" y="0"/>
                    </a:lnTo>
                    <a:lnTo>
                      <a:pt x="79" y="1"/>
                    </a:lnTo>
                    <a:lnTo>
                      <a:pt x="52" y="6"/>
                    </a:lnTo>
                    <a:lnTo>
                      <a:pt x="29" y="13"/>
                    </a:lnTo>
                    <a:lnTo>
                      <a:pt x="0" y="33"/>
                    </a:lnTo>
                    <a:close/>
                  </a:path>
                </a:pathLst>
              </a:custGeom>
              <a:solidFill>
                <a:srgbClr val="000000"/>
              </a:solidFill>
              <a:ln w="9525">
                <a:noFill/>
                <a:round/>
                <a:headEnd/>
                <a:tailEnd/>
              </a:ln>
            </p:spPr>
            <p:txBody>
              <a:bodyPr/>
              <a:lstStyle/>
              <a:p>
                <a:endParaRPr lang="en-US"/>
              </a:p>
            </p:txBody>
          </p:sp>
          <p:sp>
            <p:nvSpPr>
              <p:cNvPr id="2119" name="Freeform 140"/>
              <p:cNvSpPr>
                <a:spLocks/>
              </p:cNvSpPr>
              <p:nvPr/>
            </p:nvSpPr>
            <p:spPr bwMode="auto">
              <a:xfrm>
                <a:off x="2596" y="2064"/>
                <a:ext cx="47" cy="19"/>
              </a:xfrm>
              <a:custGeom>
                <a:avLst/>
                <a:gdLst>
                  <a:gd name="T0" fmla="*/ 0 w 188"/>
                  <a:gd name="T1" fmla="*/ 0 h 76"/>
                  <a:gd name="T2" fmla="*/ 0 w 188"/>
                  <a:gd name="T3" fmla="*/ 0 h 76"/>
                  <a:gd name="T4" fmla="*/ 0 w 188"/>
                  <a:gd name="T5" fmla="*/ 0 h 76"/>
                  <a:gd name="T6" fmla="*/ 0 w 188"/>
                  <a:gd name="T7" fmla="*/ 0 h 76"/>
                  <a:gd name="T8" fmla="*/ 0 w 188"/>
                  <a:gd name="T9" fmla="*/ 0 h 76"/>
                  <a:gd name="T10" fmla="*/ 0 60000 65536"/>
                  <a:gd name="T11" fmla="*/ 0 60000 65536"/>
                  <a:gd name="T12" fmla="*/ 0 60000 65536"/>
                  <a:gd name="T13" fmla="*/ 0 60000 65536"/>
                  <a:gd name="T14" fmla="*/ 0 60000 65536"/>
                  <a:gd name="T15" fmla="*/ 0 w 188"/>
                  <a:gd name="T16" fmla="*/ 0 h 76"/>
                  <a:gd name="T17" fmla="*/ 188 w 188"/>
                  <a:gd name="T18" fmla="*/ 76 h 76"/>
                </a:gdLst>
                <a:ahLst/>
                <a:cxnLst>
                  <a:cxn ang="T10">
                    <a:pos x="T0" y="T1"/>
                  </a:cxn>
                  <a:cxn ang="T11">
                    <a:pos x="T2" y="T3"/>
                  </a:cxn>
                  <a:cxn ang="T12">
                    <a:pos x="T4" y="T5"/>
                  </a:cxn>
                  <a:cxn ang="T13">
                    <a:pos x="T6" y="T7"/>
                  </a:cxn>
                  <a:cxn ang="T14">
                    <a:pos x="T8" y="T9"/>
                  </a:cxn>
                </a:cxnLst>
                <a:rect l="T15" t="T16" r="T17" b="T18"/>
                <a:pathLst>
                  <a:path w="188" h="76">
                    <a:moveTo>
                      <a:pt x="0" y="0"/>
                    </a:moveTo>
                    <a:lnTo>
                      <a:pt x="188" y="46"/>
                    </a:lnTo>
                    <a:lnTo>
                      <a:pt x="188" y="76"/>
                    </a:lnTo>
                    <a:lnTo>
                      <a:pt x="2" y="29"/>
                    </a:lnTo>
                    <a:lnTo>
                      <a:pt x="0" y="0"/>
                    </a:lnTo>
                    <a:close/>
                  </a:path>
                </a:pathLst>
              </a:custGeom>
              <a:solidFill>
                <a:srgbClr val="000000"/>
              </a:solidFill>
              <a:ln w="9525">
                <a:noFill/>
                <a:round/>
                <a:headEnd/>
                <a:tailEnd/>
              </a:ln>
            </p:spPr>
            <p:txBody>
              <a:bodyPr/>
              <a:lstStyle/>
              <a:p>
                <a:endParaRPr lang="en-US"/>
              </a:p>
            </p:txBody>
          </p:sp>
        </p:grpSp>
        <p:sp>
          <p:nvSpPr>
            <p:cNvPr id="2117" name="AutoShape 141"/>
            <p:cNvSpPr>
              <a:spLocks noChangeArrowheads="1"/>
            </p:cNvSpPr>
            <p:nvPr/>
          </p:nvSpPr>
          <p:spPr bwMode="auto">
            <a:xfrm>
              <a:off x="4354513" y="4117975"/>
              <a:ext cx="141287" cy="246063"/>
            </a:xfrm>
            <a:prstGeom prst="lightningBolt">
              <a:avLst/>
            </a:prstGeom>
            <a:solidFill>
              <a:srgbClr val="32A8EA"/>
            </a:solidFill>
            <a:ln w="9525" algn="ctr">
              <a:solidFill>
                <a:schemeClr val="tx1"/>
              </a:solidFill>
              <a:miter lim="800000"/>
              <a:headEnd/>
              <a:tailEnd/>
            </a:ln>
          </p:spPr>
          <p:txBody>
            <a:bodyPr wrap="none" anchor="ctr"/>
            <a:lstStyle/>
            <a:p>
              <a:r>
                <a:rPr lang="en-US" sz="2000"/>
                <a:t>`</a:t>
              </a:r>
            </a:p>
          </p:txBody>
        </p:sp>
      </p:grpSp>
      <p:grpSp>
        <p:nvGrpSpPr>
          <p:cNvPr id="2057" name="Group 189"/>
          <p:cNvGrpSpPr>
            <a:grpSpLocks/>
          </p:cNvGrpSpPr>
          <p:nvPr/>
        </p:nvGrpSpPr>
        <p:grpSpPr bwMode="auto">
          <a:xfrm>
            <a:off x="4637088" y="4489450"/>
            <a:ext cx="2776537" cy="1387475"/>
            <a:chOff x="2947988" y="5480050"/>
            <a:chExt cx="2776537" cy="1387475"/>
          </a:xfrm>
        </p:grpSpPr>
        <p:grpSp>
          <p:nvGrpSpPr>
            <p:cNvPr id="2058" name="Group 142"/>
            <p:cNvGrpSpPr>
              <a:grpSpLocks/>
            </p:cNvGrpSpPr>
            <p:nvPr/>
          </p:nvGrpSpPr>
          <p:grpSpPr bwMode="auto">
            <a:xfrm>
              <a:off x="2947988" y="6291263"/>
              <a:ext cx="917575" cy="576262"/>
              <a:chOff x="2883" y="1573"/>
              <a:chExt cx="786" cy="554"/>
            </a:xfrm>
          </p:grpSpPr>
          <p:grpSp>
            <p:nvGrpSpPr>
              <p:cNvPr id="2063" name="Group 143"/>
              <p:cNvGrpSpPr>
                <a:grpSpLocks/>
              </p:cNvGrpSpPr>
              <p:nvPr/>
            </p:nvGrpSpPr>
            <p:grpSpPr bwMode="auto">
              <a:xfrm>
                <a:off x="2929" y="1620"/>
                <a:ext cx="429" cy="422"/>
                <a:chOff x="2477" y="1878"/>
                <a:chExt cx="429" cy="422"/>
              </a:xfrm>
            </p:grpSpPr>
            <p:grpSp>
              <p:nvGrpSpPr>
                <p:cNvPr id="2091" name="Group 144"/>
                <p:cNvGrpSpPr>
                  <a:grpSpLocks/>
                </p:cNvGrpSpPr>
                <p:nvPr/>
              </p:nvGrpSpPr>
              <p:grpSpPr bwMode="auto">
                <a:xfrm>
                  <a:off x="2477" y="1883"/>
                  <a:ext cx="424" cy="417"/>
                  <a:chOff x="2477" y="1883"/>
                  <a:chExt cx="424" cy="417"/>
                </a:xfrm>
              </p:grpSpPr>
              <p:sp>
                <p:nvSpPr>
                  <p:cNvPr id="2099" name="Freeform 145"/>
                  <p:cNvSpPr>
                    <a:spLocks/>
                  </p:cNvSpPr>
                  <p:nvPr/>
                </p:nvSpPr>
                <p:spPr bwMode="auto">
                  <a:xfrm>
                    <a:off x="2634" y="1991"/>
                    <a:ext cx="53" cy="225"/>
                  </a:xfrm>
                  <a:custGeom>
                    <a:avLst/>
                    <a:gdLst>
                      <a:gd name="T0" fmla="*/ 0 w 210"/>
                      <a:gd name="T1" fmla="*/ 0 h 899"/>
                      <a:gd name="T2" fmla="*/ 0 w 210"/>
                      <a:gd name="T3" fmla="*/ 0 h 899"/>
                      <a:gd name="T4" fmla="*/ 0 w 210"/>
                      <a:gd name="T5" fmla="*/ 0 h 899"/>
                      <a:gd name="T6" fmla="*/ 0 w 210"/>
                      <a:gd name="T7" fmla="*/ 0 h 899"/>
                      <a:gd name="T8" fmla="*/ 0 w 210"/>
                      <a:gd name="T9" fmla="*/ 0 h 899"/>
                      <a:gd name="T10" fmla="*/ 0 w 210"/>
                      <a:gd name="T11" fmla="*/ 0 h 899"/>
                      <a:gd name="T12" fmla="*/ 0 w 210"/>
                      <a:gd name="T13" fmla="*/ 0 h 899"/>
                      <a:gd name="T14" fmla="*/ 0 w 210"/>
                      <a:gd name="T15" fmla="*/ 0 h 899"/>
                      <a:gd name="T16" fmla="*/ 0 w 210"/>
                      <a:gd name="T17" fmla="*/ 0 h 899"/>
                      <a:gd name="T18" fmla="*/ 0 w 210"/>
                      <a:gd name="T19" fmla="*/ 1 h 899"/>
                      <a:gd name="T20" fmla="*/ 0 w 210"/>
                      <a:gd name="T21" fmla="*/ 1 h 899"/>
                      <a:gd name="T22" fmla="*/ 0 w 210"/>
                      <a:gd name="T23" fmla="*/ 1 h 899"/>
                      <a:gd name="T24" fmla="*/ 0 w 210"/>
                      <a:gd name="T25" fmla="*/ 1 h 899"/>
                      <a:gd name="T26" fmla="*/ 0 w 210"/>
                      <a:gd name="T27" fmla="*/ 1 h 899"/>
                      <a:gd name="T28" fmla="*/ 0 w 210"/>
                      <a:gd name="T29" fmla="*/ 1 h 899"/>
                      <a:gd name="T30" fmla="*/ 0 w 210"/>
                      <a:gd name="T31" fmla="*/ 1 h 899"/>
                      <a:gd name="T32" fmla="*/ 0 w 210"/>
                      <a:gd name="T33" fmla="*/ 1 h 899"/>
                      <a:gd name="T34" fmla="*/ 0 w 210"/>
                      <a:gd name="T35" fmla="*/ 1 h 899"/>
                      <a:gd name="T36" fmla="*/ 0 w 210"/>
                      <a:gd name="T37" fmla="*/ 1 h 899"/>
                      <a:gd name="T38" fmla="*/ 0 w 210"/>
                      <a:gd name="T39" fmla="*/ 1 h 899"/>
                      <a:gd name="T40" fmla="*/ 0 w 210"/>
                      <a:gd name="T41" fmla="*/ 1 h 899"/>
                      <a:gd name="T42" fmla="*/ 0 w 210"/>
                      <a:gd name="T43" fmla="*/ 0 h 899"/>
                      <a:gd name="T44" fmla="*/ 0 w 210"/>
                      <a:gd name="T45" fmla="*/ 0 h 899"/>
                      <a:gd name="T46" fmla="*/ 0 w 210"/>
                      <a:gd name="T47" fmla="*/ 0 h 899"/>
                      <a:gd name="T48" fmla="*/ 0 w 210"/>
                      <a:gd name="T49" fmla="*/ 0 h 899"/>
                      <a:gd name="T50" fmla="*/ 0 w 210"/>
                      <a:gd name="T51" fmla="*/ 0 h 899"/>
                      <a:gd name="T52" fmla="*/ 0 w 210"/>
                      <a:gd name="T53" fmla="*/ 0 h 899"/>
                      <a:gd name="T54" fmla="*/ 0 w 210"/>
                      <a:gd name="T55" fmla="*/ 0 h 8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899"/>
                      <a:gd name="T86" fmla="*/ 210 w 210"/>
                      <a:gd name="T87" fmla="*/ 899 h 8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899">
                        <a:moveTo>
                          <a:pt x="0" y="61"/>
                        </a:moveTo>
                        <a:lnTo>
                          <a:pt x="102" y="2"/>
                        </a:lnTo>
                        <a:lnTo>
                          <a:pt x="137" y="0"/>
                        </a:lnTo>
                        <a:lnTo>
                          <a:pt x="163" y="9"/>
                        </a:lnTo>
                        <a:lnTo>
                          <a:pt x="181" y="20"/>
                        </a:lnTo>
                        <a:lnTo>
                          <a:pt x="194" y="33"/>
                        </a:lnTo>
                        <a:lnTo>
                          <a:pt x="204" y="53"/>
                        </a:lnTo>
                        <a:lnTo>
                          <a:pt x="206" y="72"/>
                        </a:lnTo>
                        <a:lnTo>
                          <a:pt x="210" y="100"/>
                        </a:lnTo>
                        <a:lnTo>
                          <a:pt x="210" y="424"/>
                        </a:lnTo>
                        <a:lnTo>
                          <a:pt x="204" y="442"/>
                        </a:lnTo>
                        <a:lnTo>
                          <a:pt x="188" y="455"/>
                        </a:lnTo>
                        <a:lnTo>
                          <a:pt x="179" y="464"/>
                        </a:lnTo>
                        <a:lnTo>
                          <a:pt x="179" y="877"/>
                        </a:lnTo>
                        <a:lnTo>
                          <a:pt x="156" y="899"/>
                        </a:lnTo>
                        <a:lnTo>
                          <a:pt x="135" y="881"/>
                        </a:lnTo>
                        <a:lnTo>
                          <a:pt x="135" y="461"/>
                        </a:lnTo>
                        <a:lnTo>
                          <a:pt x="113" y="453"/>
                        </a:lnTo>
                        <a:lnTo>
                          <a:pt x="97" y="442"/>
                        </a:lnTo>
                        <a:lnTo>
                          <a:pt x="95" y="435"/>
                        </a:lnTo>
                        <a:lnTo>
                          <a:pt x="95" y="419"/>
                        </a:lnTo>
                        <a:lnTo>
                          <a:pt x="95" y="147"/>
                        </a:lnTo>
                        <a:lnTo>
                          <a:pt x="95" y="123"/>
                        </a:lnTo>
                        <a:lnTo>
                          <a:pt x="86" y="100"/>
                        </a:lnTo>
                        <a:lnTo>
                          <a:pt x="77" y="82"/>
                        </a:lnTo>
                        <a:lnTo>
                          <a:pt x="60" y="71"/>
                        </a:lnTo>
                        <a:lnTo>
                          <a:pt x="40" y="65"/>
                        </a:lnTo>
                        <a:lnTo>
                          <a:pt x="0" y="61"/>
                        </a:lnTo>
                        <a:close/>
                      </a:path>
                    </a:pathLst>
                  </a:custGeom>
                  <a:solidFill>
                    <a:srgbClr val="3F3F3F"/>
                  </a:solidFill>
                  <a:ln w="9525">
                    <a:noFill/>
                    <a:round/>
                    <a:headEnd/>
                    <a:tailEnd/>
                  </a:ln>
                </p:spPr>
                <p:txBody>
                  <a:bodyPr/>
                  <a:lstStyle/>
                  <a:p>
                    <a:endParaRPr lang="en-US"/>
                  </a:p>
                </p:txBody>
              </p:sp>
              <p:sp>
                <p:nvSpPr>
                  <p:cNvPr id="2100" name="Freeform 146"/>
                  <p:cNvSpPr>
                    <a:spLocks/>
                  </p:cNvSpPr>
                  <p:nvPr/>
                </p:nvSpPr>
                <p:spPr bwMode="auto">
                  <a:xfrm>
                    <a:off x="2557" y="2026"/>
                    <a:ext cx="56" cy="231"/>
                  </a:xfrm>
                  <a:custGeom>
                    <a:avLst/>
                    <a:gdLst>
                      <a:gd name="T0" fmla="*/ 0 w 221"/>
                      <a:gd name="T1" fmla="*/ 0 h 926"/>
                      <a:gd name="T2" fmla="*/ 0 w 221"/>
                      <a:gd name="T3" fmla="*/ 0 h 926"/>
                      <a:gd name="T4" fmla="*/ 0 w 221"/>
                      <a:gd name="T5" fmla="*/ 0 h 926"/>
                      <a:gd name="T6" fmla="*/ 0 w 221"/>
                      <a:gd name="T7" fmla="*/ 0 h 926"/>
                      <a:gd name="T8" fmla="*/ 0 w 221"/>
                      <a:gd name="T9" fmla="*/ 0 h 926"/>
                      <a:gd name="T10" fmla="*/ 0 w 221"/>
                      <a:gd name="T11" fmla="*/ 0 h 926"/>
                      <a:gd name="T12" fmla="*/ 0 w 221"/>
                      <a:gd name="T13" fmla="*/ 0 h 926"/>
                      <a:gd name="T14" fmla="*/ 0 w 221"/>
                      <a:gd name="T15" fmla="*/ 0 h 926"/>
                      <a:gd name="T16" fmla="*/ 0 w 221"/>
                      <a:gd name="T17" fmla="*/ 0 h 926"/>
                      <a:gd name="T18" fmla="*/ 0 w 221"/>
                      <a:gd name="T19" fmla="*/ 0 h 926"/>
                      <a:gd name="T20" fmla="*/ 0 w 221"/>
                      <a:gd name="T21" fmla="*/ 0 h 926"/>
                      <a:gd name="T22" fmla="*/ 0 w 221"/>
                      <a:gd name="T23" fmla="*/ 0 h 926"/>
                      <a:gd name="T24" fmla="*/ 0 w 221"/>
                      <a:gd name="T25" fmla="*/ 0 h 926"/>
                      <a:gd name="T26" fmla="*/ 0 w 221"/>
                      <a:gd name="T27" fmla="*/ 1 h 926"/>
                      <a:gd name="T28" fmla="*/ 0 w 221"/>
                      <a:gd name="T29" fmla="*/ 1 h 926"/>
                      <a:gd name="T30" fmla="*/ 0 w 221"/>
                      <a:gd name="T31" fmla="*/ 1 h 926"/>
                      <a:gd name="T32" fmla="*/ 0 w 221"/>
                      <a:gd name="T33" fmla="*/ 0 h 926"/>
                      <a:gd name="T34" fmla="*/ 0 w 221"/>
                      <a:gd name="T35" fmla="*/ 0 h 926"/>
                      <a:gd name="T36" fmla="*/ 0 w 221"/>
                      <a:gd name="T37" fmla="*/ 0 h 926"/>
                      <a:gd name="T38" fmla="*/ 0 w 221"/>
                      <a:gd name="T39" fmla="*/ 0 h 926"/>
                      <a:gd name="T40" fmla="*/ 0 w 221"/>
                      <a:gd name="T41" fmla="*/ 0 h 926"/>
                      <a:gd name="T42" fmla="*/ 0 w 221"/>
                      <a:gd name="T43" fmla="*/ 0 h 926"/>
                      <a:gd name="T44" fmla="*/ 0 w 221"/>
                      <a:gd name="T45" fmla="*/ 0 h 926"/>
                      <a:gd name="T46" fmla="*/ 0 w 221"/>
                      <a:gd name="T47" fmla="*/ 0 h 926"/>
                      <a:gd name="T48" fmla="*/ 0 w 221"/>
                      <a:gd name="T49" fmla="*/ 0 h 926"/>
                      <a:gd name="T50" fmla="*/ 0 w 221"/>
                      <a:gd name="T51" fmla="*/ 0 h 926"/>
                      <a:gd name="T52" fmla="*/ 0 w 221"/>
                      <a:gd name="T53" fmla="*/ 0 h 926"/>
                      <a:gd name="T54" fmla="*/ 0 w 221"/>
                      <a:gd name="T55" fmla="*/ 0 h 9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1"/>
                      <a:gd name="T85" fmla="*/ 0 h 926"/>
                      <a:gd name="T86" fmla="*/ 221 w 221"/>
                      <a:gd name="T87" fmla="*/ 926 h 9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1" h="926">
                        <a:moveTo>
                          <a:pt x="0" y="63"/>
                        </a:moveTo>
                        <a:lnTo>
                          <a:pt x="107" y="2"/>
                        </a:lnTo>
                        <a:lnTo>
                          <a:pt x="144" y="0"/>
                        </a:lnTo>
                        <a:lnTo>
                          <a:pt x="172" y="11"/>
                        </a:lnTo>
                        <a:lnTo>
                          <a:pt x="191" y="22"/>
                        </a:lnTo>
                        <a:lnTo>
                          <a:pt x="204" y="35"/>
                        </a:lnTo>
                        <a:lnTo>
                          <a:pt x="217" y="53"/>
                        </a:lnTo>
                        <a:lnTo>
                          <a:pt x="219" y="72"/>
                        </a:lnTo>
                        <a:lnTo>
                          <a:pt x="221" y="101"/>
                        </a:lnTo>
                        <a:lnTo>
                          <a:pt x="221" y="436"/>
                        </a:lnTo>
                        <a:lnTo>
                          <a:pt x="217" y="454"/>
                        </a:lnTo>
                        <a:lnTo>
                          <a:pt x="200" y="468"/>
                        </a:lnTo>
                        <a:lnTo>
                          <a:pt x="189" y="476"/>
                        </a:lnTo>
                        <a:lnTo>
                          <a:pt x="189" y="904"/>
                        </a:lnTo>
                        <a:lnTo>
                          <a:pt x="163" y="926"/>
                        </a:lnTo>
                        <a:lnTo>
                          <a:pt x="141" y="907"/>
                        </a:lnTo>
                        <a:lnTo>
                          <a:pt x="141" y="473"/>
                        </a:lnTo>
                        <a:lnTo>
                          <a:pt x="120" y="465"/>
                        </a:lnTo>
                        <a:lnTo>
                          <a:pt x="103" y="454"/>
                        </a:lnTo>
                        <a:lnTo>
                          <a:pt x="100" y="447"/>
                        </a:lnTo>
                        <a:lnTo>
                          <a:pt x="100" y="430"/>
                        </a:lnTo>
                        <a:lnTo>
                          <a:pt x="100" y="151"/>
                        </a:lnTo>
                        <a:lnTo>
                          <a:pt x="100" y="126"/>
                        </a:lnTo>
                        <a:lnTo>
                          <a:pt x="90" y="101"/>
                        </a:lnTo>
                        <a:lnTo>
                          <a:pt x="80" y="82"/>
                        </a:lnTo>
                        <a:lnTo>
                          <a:pt x="61" y="72"/>
                        </a:lnTo>
                        <a:lnTo>
                          <a:pt x="42" y="66"/>
                        </a:lnTo>
                        <a:lnTo>
                          <a:pt x="0" y="63"/>
                        </a:lnTo>
                        <a:close/>
                      </a:path>
                    </a:pathLst>
                  </a:custGeom>
                  <a:solidFill>
                    <a:srgbClr val="3F3F3F"/>
                  </a:solidFill>
                  <a:ln w="9525">
                    <a:noFill/>
                    <a:round/>
                    <a:headEnd/>
                    <a:tailEnd/>
                  </a:ln>
                </p:spPr>
                <p:txBody>
                  <a:bodyPr/>
                  <a:lstStyle/>
                  <a:p>
                    <a:endParaRPr lang="en-US"/>
                  </a:p>
                </p:txBody>
              </p:sp>
              <p:sp>
                <p:nvSpPr>
                  <p:cNvPr id="2101" name="Freeform 147"/>
                  <p:cNvSpPr>
                    <a:spLocks/>
                  </p:cNvSpPr>
                  <p:nvPr/>
                </p:nvSpPr>
                <p:spPr bwMode="auto">
                  <a:xfrm>
                    <a:off x="2477" y="2066"/>
                    <a:ext cx="63" cy="234"/>
                  </a:xfrm>
                  <a:custGeom>
                    <a:avLst/>
                    <a:gdLst>
                      <a:gd name="T0" fmla="*/ 0 w 250"/>
                      <a:gd name="T1" fmla="*/ 0 h 938"/>
                      <a:gd name="T2" fmla="*/ 0 w 250"/>
                      <a:gd name="T3" fmla="*/ 0 h 938"/>
                      <a:gd name="T4" fmla="*/ 0 w 250"/>
                      <a:gd name="T5" fmla="*/ 0 h 938"/>
                      <a:gd name="T6" fmla="*/ 0 w 250"/>
                      <a:gd name="T7" fmla="*/ 0 h 938"/>
                      <a:gd name="T8" fmla="*/ 0 w 250"/>
                      <a:gd name="T9" fmla="*/ 0 h 938"/>
                      <a:gd name="T10" fmla="*/ 0 w 250"/>
                      <a:gd name="T11" fmla="*/ 0 h 938"/>
                      <a:gd name="T12" fmla="*/ 0 w 250"/>
                      <a:gd name="T13" fmla="*/ 0 h 938"/>
                      <a:gd name="T14" fmla="*/ 0 w 250"/>
                      <a:gd name="T15" fmla="*/ 0 h 938"/>
                      <a:gd name="T16" fmla="*/ 0 w 250"/>
                      <a:gd name="T17" fmla="*/ 0 h 938"/>
                      <a:gd name="T18" fmla="*/ 0 w 250"/>
                      <a:gd name="T19" fmla="*/ 0 h 938"/>
                      <a:gd name="T20" fmla="*/ 0 w 250"/>
                      <a:gd name="T21" fmla="*/ 0 h 938"/>
                      <a:gd name="T22" fmla="*/ 0 w 250"/>
                      <a:gd name="T23" fmla="*/ 0 h 938"/>
                      <a:gd name="T24" fmla="*/ 0 w 250"/>
                      <a:gd name="T25" fmla="*/ 0 h 938"/>
                      <a:gd name="T26" fmla="*/ 0 w 250"/>
                      <a:gd name="T27" fmla="*/ 1 h 938"/>
                      <a:gd name="T28" fmla="*/ 0 w 250"/>
                      <a:gd name="T29" fmla="*/ 1 h 938"/>
                      <a:gd name="T30" fmla="*/ 0 w 250"/>
                      <a:gd name="T31" fmla="*/ 1 h 938"/>
                      <a:gd name="T32" fmla="*/ 0 w 250"/>
                      <a:gd name="T33" fmla="*/ 0 h 938"/>
                      <a:gd name="T34" fmla="*/ 0 w 250"/>
                      <a:gd name="T35" fmla="*/ 0 h 938"/>
                      <a:gd name="T36" fmla="*/ 0 w 250"/>
                      <a:gd name="T37" fmla="*/ 0 h 938"/>
                      <a:gd name="T38" fmla="*/ 0 w 250"/>
                      <a:gd name="T39" fmla="*/ 0 h 938"/>
                      <a:gd name="T40" fmla="*/ 0 w 250"/>
                      <a:gd name="T41" fmla="*/ 0 h 938"/>
                      <a:gd name="T42" fmla="*/ 0 w 250"/>
                      <a:gd name="T43" fmla="*/ 0 h 938"/>
                      <a:gd name="T44" fmla="*/ 0 w 250"/>
                      <a:gd name="T45" fmla="*/ 0 h 938"/>
                      <a:gd name="T46" fmla="*/ 0 w 250"/>
                      <a:gd name="T47" fmla="*/ 0 h 938"/>
                      <a:gd name="T48" fmla="*/ 0 w 250"/>
                      <a:gd name="T49" fmla="*/ 0 h 938"/>
                      <a:gd name="T50" fmla="*/ 0 w 250"/>
                      <a:gd name="T51" fmla="*/ 0 h 938"/>
                      <a:gd name="T52" fmla="*/ 0 w 250"/>
                      <a:gd name="T53" fmla="*/ 0 h 938"/>
                      <a:gd name="T54" fmla="*/ 0 w 250"/>
                      <a:gd name="T55" fmla="*/ 0 h 9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0"/>
                      <a:gd name="T85" fmla="*/ 0 h 938"/>
                      <a:gd name="T86" fmla="*/ 250 w 250"/>
                      <a:gd name="T87" fmla="*/ 938 h 9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0" h="938">
                        <a:moveTo>
                          <a:pt x="0" y="61"/>
                        </a:moveTo>
                        <a:lnTo>
                          <a:pt x="123" y="2"/>
                        </a:lnTo>
                        <a:lnTo>
                          <a:pt x="163" y="0"/>
                        </a:lnTo>
                        <a:lnTo>
                          <a:pt x="194" y="11"/>
                        </a:lnTo>
                        <a:lnTo>
                          <a:pt x="216" y="21"/>
                        </a:lnTo>
                        <a:lnTo>
                          <a:pt x="232" y="35"/>
                        </a:lnTo>
                        <a:lnTo>
                          <a:pt x="244" y="53"/>
                        </a:lnTo>
                        <a:lnTo>
                          <a:pt x="248" y="72"/>
                        </a:lnTo>
                        <a:lnTo>
                          <a:pt x="250" y="102"/>
                        </a:lnTo>
                        <a:lnTo>
                          <a:pt x="250" y="441"/>
                        </a:lnTo>
                        <a:lnTo>
                          <a:pt x="244" y="460"/>
                        </a:lnTo>
                        <a:lnTo>
                          <a:pt x="226" y="475"/>
                        </a:lnTo>
                        <a:lnTo>
                          <a:pt x="212" y="482"/>
                        </a:lnTo>
                        <a:lnTo>
                          <a:pt x="212" y="916"/>
                        </a:lnTo>
                        <a:lnTo>
                          <a:pt x="185" y="938"/>
                        </a:lnTo>
                        <a:lnTo>
                          <a:pt x="159" y="920"/>
                        </a:lnTo>
                        <a:lnTo>
                          <a:pt x="159" y="480"/>
                        </a:lnTo>
                        <a:lnTo>
                          <a:pt x="135" y="472"/>
                        </a:lnTo>
                        <a:lnTo>
                          <a:pt x="117" y="460"/>
                        </a:lnTo>
                        <a:lnTo>
                          <a:pt x="113" y="453"/>
                        </a:lnTo>
                        <a:lnTo>
                          <a:pt x="113" y="436"/>
                        </a:lnTo>
                        <a:lnTo>
                          <a:pt x="113" y="152"/>
                        </a:lnTo>
                        <a:lnTo>
                          <a:pt x="113" y="128"/>
                        </a:lnTo>
                        <a:lnTo>
                          <a:pt x="103" y="102"/>
                        </a:lnTo>
                        <a:lnTo>
                          <a:pt x="91" y="83"/>
                        </a:lnTo>
                        <a:lnTo>
                          <a:pt x="71" y="71"/>
                        </a:lnTo>
                        <a:lnTo>
                          <a:pt x="48" y="65"/>
                        </a:lnTo>
                        <a:lnTo>
                          <a:pt x="0" y="61"/>
                        </a:lnTo>
                        <a:close/>
                      </a:path>
                    </a:pathLst>
                  </a:custGeom>
                  <a:solidFill>
                    <a:srgbClr val="3F3F3F"/>
                  </a:solidFill>
                  <a:ln w="9525">
                    <a:noFill/>
                    <a:round/>
                    <a:headEnd/>
                    <a:tailEnd/>
                  </a:ln>
                </p:spPr>
                <p:txBody>
                  <a:bodyPr/>
                  <a:lstStyle/>
                  <a:p>
                    <a:endParaRPr lang="en-US"/>
                  </a:p>
                </p:txBody>
              </p:sp>
              <p:sp>
                <p:nvSpPr>
                  <p:cNvPr id="2102" name="Freeform 148"/>
                  <p:cNvSpPr>
                    <a:spLocks/>
                  </p:cNvSpPr>
                  <p:nvPr/>
                </p:nvSpPr>
                <p:spPr bwMode="auto">
                  <a:xfrm>
                    <a:off x="2710" y="1956"/>
                    <a:ext cx="52" cy="221"/>
                  </a:xfrm>
                  <a:custGeom>
                    <a:avLst/>
                    <a:gdLst>
                      <a:gd name="T0" fmla="*/ 0 w 207"/>
                      <a:gd name="T1" fmla="*/ 0 h 885"/>
                      <a:gd name="T2" fmla="*/ 0 w 207"/>
                      <a:gd name="T3" fmla="*/ 0 h 885"/>
                      <a:gd name="T4" fmla="*/ 0 w 207"/>
                      <a:gd name="T5" fmla="*/ 0 h 885"/>
                      <a:gd name="T6" fmla="*/ 0 w 207"/>
                      <a:gd name="T7" fmla="*/ 0 h 885"/>
                      <a:gd name="T8" fmla="*/ 0 w 207"/>
                      <a:gd name="T9" fmla="*/ 0 h 885"/>
                      <a:gd name="T10" fmla="*/ 0 w 207"/>
                      <a:gd name="T11" fmla="*/ 0 h 885"/>
                      <a:gd name="T12" fmla="*/ 0 w 207"/>
                      <a:gd name="T13" fmla="*/ 0 h 885"/>
                      <a:gd name="T14" fmla="*/ 0 w 207"/>
                      <a:gd name="T15" fmla="*/ 0 h 885"/>
                      <a:gd name="T16" fmla="*/ 0 w 207"/>
                      <a:gd name="T17" fmla="*/ 0 h 885"/>
                      <a:gd name="T18" fmla="*/ 0 w 207"/>
                      <a:gd name="T19" fmla="*/ 0 h 885"/>
                      <a:gd name="T20" fmla="*/ 0 w 207"/>
                      <a:gd name="T21" fmla="*/ 0 h 885"/>
                      <a:gd name="T22" fmla="*/ 0 w 207"/>
                      <a:gd name="T23" fmla="*/ 0 h 885"/>
                      <a:gd name="T24" fmla="*/ 0 w 207"/>
                      <a:gd name="T25" fmla="*/ 0 h 885"/>
                      <a:gd name="T26" fmla="*/ 0 w 207"/>
                      <a:gd name="T27" fmla="*/ 1 h 885"/>
                      <a:gd name="T28" fmla="*/ 0 w 207"/>
                      <a:gd name="T29" fmla="*/ 1 h 885"/>
                      <a:gd name="T30" fmla="*/ 0 w 207"/>
                      <a:gd name="T31" fmla="*/ 1 h 885"/>
                      <a:gd name="T32" fmla="*/ 0 w 207"/>
                      <a:gd name="T33" fmla="*/ 0 h 885"/>
                      <a:gd name="T34" fmla="*/ 0 w 207"/>
                      <a:gd name="T35" fmla="*/ 0 h 885"/>
                      <a:gd name="T36" fmla="*/ 0 w 207"/>
                      <a:gd name="T37" fmla="*/ 0 h 885"/>
                      <a:gd name="T38" fmla="*/ 0 w 207"/>
                      <a:gd name="T39" fmla="*/ 0 h 885"/>
                      <a:gd name="T40" fmla="*/ 0 w 207"/>
                      <a:gd name="T41" fmla="*/ 0 h 885"/>
                      <a:gd name="T42" fmla="*/ 0 w 207"/>
                      <a:gd name="T43" fmla="*/ 0 h 885"/>
                      <a:gd name="T44" fmla="*/ 0 w 207"/>
                      <a:gd name="T45" fmla="*/ 0 h 885"/>
                      <a:gd name="T46" fmla="*/ 0 w 207"/>
                      <a:gd name="T47" fmla="*/ 0 h 885"/>
                      <a:gd name="T48" fmla="*/ 0 w 207"/>
                      <a:gd name="T49" fmla="*/ 0 h 885"/>
                      <a:gd name="T50" fmla="*/ 0 w 207"/>
                      <a:gd name="T51" fmla="*/ 0 h 885"/>
                      <a:gd name="T52" fmla="*/ 0 w 207"/>
                      <a:gd name="T53" fmla="*/ 0 h 885"/>
                      <a:gd name="T54" fmla="*/ 0 w 207"/>
                      <a:gd name="T55" fmla="*/ 0 h 8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885"/>
                      <a:gd name="T86" fmla="*/ 207 w 207"/>
                      <a:gd name="T87" fmla="*/ 885 h 8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885">
                        <a:moveTo>
                          <a:pt x="0" y="60"/>
                        </a:moveTo>
                        <a:lnTo>
                          <a:pt x="101" y="3"/>
                        </a:lnTo>
                        <a:lnTo>
                          <a:pt x="135" y="0"/>
                        </a:lnTo>
                        <a:lnTo>
                          <a:pt x="161" y="10"/>
                        </a:lnTo>
                        <a:lnTo>
                          <a:pt x="180" y="21"/>
                        </a:lnTo>
                        <a:lnTo>
                          <a:pt x="192" y="34"/>
                        </a:lnTo>
                        <a:lnTo>
                          <a:pt x="203" y="52"/>
                        </a:lnTo>
                        <a:lnTo>
                          <a:pt x="205" y="70"/>
                        </a:lnTo>
                        <a:lnTo>
                          <a:pt x="207" y="99"/>
                        </a:lnTo>
                        <a:lnTo>
                          <a:pt x="207" y="419"/>
                        </a:lnTo>
                        <a:lnTo>
                          <a:pt x="203" y="437"/>
                        </a:lnTo>
                        <a:lnTo>
                          <a:pt x="188" y="449"/>
                        </a:lnTo>
                        <a:lnTo>
                          <a:pt x="177" y="457"/>
                        </a:lnTo>
                        <a:lnTo>
                          <a:pt x="177" y="866"/>
                        </a:lnTo>
                        <a:lnTo>
                          <a:pt x="153" y="885"/>
                        </a:lnTo>
                        <a:lnTo>
                          <a:pt x="132" y="868"/>
                        </a:lnTo>
                        <a:lnTo>
                          <a:pt x="132" y="455"/>
                        </a:lnTo>
                        <a:lnTo>
                          <a:pt x="112" y="446"/>
                        </a:lnTo>
                        <a:lnTo>
                          <a:pt x="96" y="437"/>
                        </a:lnTo>
                        <a:lnTo>
                          <a:pt x="92" y="430"/>
                        </a:lnTo>
                        <a:lnTo>
                          <a:pt x="92" y="414"/>
                        </a:lnTo>
                        <a:lnTo>
                          <a:pt x="92" y="144"/>
                        </a:lnTo>
                        <a:lnTo>
                          <a:pt x="92" y="121"/>
                        </a:lnTo>
                        <a:lnTo>
                          <a:pt x="85" y="99"/>
                        </a:lnTo>
                        <a:lnTo>
                          <a:pt x="74" y="81"/>
                        </a:lnTo>
                        <a:lnTo>
                          <a:pt x="57" y="69"/>
                        </a:lnTo>
                        <a:lnTo>
                          <a:pt x="38" y="63"/>
                        </a:lnTo>
                        <a:lnTo>
                          <a:pt x="0" y="60"/>
                        </a:lnTo>
                        <a:close/>
                      </a:path>
                    </a:pathLst>
                  </a:custGeom>
                  <a:solidFill>
                    <a:srgbClr val="3F3F3F"/>
                  </a:solidFill>
                  <a:ln w="9525">
                    <a:noFill/>
                    <a:round/>
                    <a:headEnd/>
                    <a:tailEnd/>
                  </a:ln>
                </p:spPr>
                <p:txBody>
                  <a:bodyPr/>
                  <a:lstStyle/>
                  <a:p>
                    <a:endParaRPr lang="en-US"/>
                  </a:p>
                </p:txBody>
              </p:sp>
              <p:sp>
                <p:nvSpPr>
                  <p:cNvPr id="2103" name="Freeform 149"/>
                  <p:cNvSpPr>
                    <a:spLocks/>
                  </p:cNvSpPr>
                  <p:nvPr/>
                </p:nvSpPr>
                <p:spPr bwMode="auto">
                  <a:xfrm>
                    <a:off x="2786" y="1916"/>
                    <a:ext cx="49" cy="214"/>
                  </a:xfrm>
                  <a:custGeom>
                    <a:avLst/>
                    <a:gdLst>
                      <a:gd name="T0" fmla="*/ 0 w 194"/>
                      <a:gd name="T1" fmla="*/ 0 h 856"/>
                      <a:gd name="T2" fmla="*/ 0 w 194"/>
                      <a:gd name="T3" fmla="*/ 0 h 856"/>
                      <a:gd name="T4" fmla="*/ 0 w 194"/>
                      <a:gd name="T5" fmla="*/ 0 h 856"/>
                      <a:gd name="T6" fmla="*/ 0 w 194"/>
                      <a:gd name="T7" fmla="*/ 0 h 856"/>
                      <a:gd name="T8" fmla="*/ 0 w 194"/>
                      <a:gd name="T9" fmla="*/ 0 h 856"/>
                      <a:gd name="T10" fmla="*/ 0 w 194"/>
                      <a:gd name="T11" fmla="*/ 0 h 856"/>
                      <a:gd name="T12" fmla="*/ 0 w 194"/>
                      <a:gd name="T13" fmla="*/ 0 h 856"/>
                      <a:gd name="T14" fmla="*/ 0 w 194"/>
                      <a:gd name="T15" fmla="*/ 0 h 856"/>
                      <a:gd name="T16" fmla="*/ 0 w 194"/>
                      <a:gd name="T17" fmla="*/ 0 h 856"/>
                      <a:gd name="T18" fmla="*/ 0 w 194"/>
                      <a:gd name="T19" fmla="*/ 1 h 856"/>
                      <a:gd name="T20" fmla="*/ 0 w 194"/>
                      <a:gd name="T21" fmla="*/ 1 h 856"/>
                      <a:gd name="T22" fmla="*/ 0 w 194"/>
                      <a:gd name="T23" fmla="*/ 1 h 856"/>
                      <a:gd name="T24" fmla="*/ 0 w 194"/>
                      <a:gd name="T25" fmla="*/ 1 h 856"/>
                      <a:gd name="T26" fmla="*/ 0 w 194"/>
                      <a:gd name="T27" fmla="*/ 1 h 856"/>
                      <a:gd name="T28" fmla="*/ 0 w 194"/>
                      <a:gd name="T29" fmla="*/ 1 h 856"/>
                      <a:gd name="T30" fmla="*/ 0 w 194"/>
                      <a:gd name="T31" fmla="*/ 1 h 856"/>
                      <a:gd name="T32" fmla="*/ 0 w 194"/>
                      <a:gd name="T33" fmla="*/ 1 h 856"/>
                      <a:gd name="T34" fmla="*/ 0 w 194"/>
                      <a:gd name="T35" fmla="*/ 1 h 856"/>
                      <a:gd name="T36" fmla="*/ 0 w 194"/>
                      <a:gd name="T37" fmla="*/ 1 h 856"/>
                      <a:gd name="T38" fmla="*/ 0 w 194"/>
                      <a:gd name="T39" fmla="*/ 1 h 856"/>
                      <a:gd name="T40" fmla="*/ 0 w 194"/>
                      <a:gd name="T41" fmla="*/ 1 h 856"/>
                      <a:gd name="T42" fmla="*/ 0 w 194"/>
                      <a:gd name="T43" fmla="*/ 0 h 856"/>
                      <a:gd name="T44" fmla="*/ 0 w 194"/>
                      <a:gd name="T45" fmla="*/ 0 h 856"/>
                      <a:gd name="T46" fmla="*/ 0 w 194"/>
                      <a:gd name="T47" fmla="*/ 0 h 856"/>
                      <a:gd name="T48" fmla="*/ 0 w 194"/>
                      <a:gd name="T49" fmla="*/ 0 h 856"/>
                      <a:gd name="T50" fmla="*/ 0 w 194"/>
                      <a:gd name="T51" fmla="*/ 0 h 856"/>
                      <a:gd name="T52" fmla="*/ 0 w 194"/>
                      <a:gd name="T53" fmla="*/ 0 h 856"/>
                      <a:gd name="T54" fmla="*/ 0 w 194"/>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56"/>
                      <a:gd name="T86" fmla="*/ 194 w 194"/>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56">
                        <a:moveTo>
                          <a:pt x="0" y="54"/>
                        </a:moveTo>
                        <a:lnTo>
                          <a:pt x="94" y="0"/>
                        </a:lnTo>
                        <a:lnTo>
                          <a:pt x="126" y="0"/>
                        </a:lnTo>
                        <a:lnTo>
                          <a:pt x="150" y="8"/>
                        </a:lnTo>
                        <a:lnTo>
                          <a:pt x="167" y="19"/>
                        </a:lnTo>
                        <a:lnTo>
                          <a:pt x="180" y="30"/>
                        </a:lnTo>
                        <a:lnTo>
                          <a:pt x="190" y="48"/>
                        </a:lnTo>
                        <a:lnTo>
                          <a:pt x="193" y="65"/>
                        </a:lnTo>
                        <a:lnTo>
                          <a:pt x="194" y="93"/>
                        </a:lnTo>
                        <a:lnTo>
                          <a:pt x="194" y="403"/>
                        </a:lnTo>
                        <a:lnTo>
                          <a:pt x="190" y="421"/>
                        </a:lnTo>
                        <a:lnTo>
                          <a:pt x="174" y="432"/>
                        </a:lnTo>
                        <a:lnTo>
                          <a:pt x="165" y="440"/>
                        </a:lnTo>
                        <a:lnTo>
                          <a:pt x="165" y="837"/>
                        </a:lnTo>
                        <a:lnTo>
                          <a:pt x="143" y="856"/>
                        </a:lnTo>
                        <a:lnTo>
                          <a:pt x="122" y="839"/>
                        </a:lnTo>
                        <a:lnTo>
                          <a:pt x="122" y="438"/>
                        </a:lnTo>
                        <a:lnTo>
                          <a:pt x="103" y="429"/>
                        </a:lnTo>
                        <a:lnTo>
                          <a:pt x="88" y="421"/>
                        </a:lnTo>
                        <a:lnTo>
                          <a:pt x="86" y="412"/>
                        </a:lnTo>
                        <a:lnTo>
                          <a:pt x="86" y="398"/>
                        </a:lnTo>
                        <a:lnTo>
                          <a:pt x="86" y="138"/>
                        </a:lnTo>
                        <a:lnTo>
                          <a:pt x="86" y="115"/>
                        </a:lnTo>
                        <a:lnTo>
                          <a:pt x="79" y="93"/>
                        </a:lnTo>
                        <a:lnTo>
                          <a:pt x="69" y="76"/>
                        </a:lnTo>
                        <a:lnTo>
                          <a:pt x="53" y="64"/>
                        </a:lnTo>
                        <a:lnTo>
                          <a:pt x="36" y="58"/>
                        </a:lnTo>
                        <a:lnTo>
                          <a:pt x="0" y="54"/>
                        </a:lnTo>
                        <a:close/>
                      </a:path>
                    </a:pathLst>
                  </a:custGeom>
                  <a:solidFill>
                    <a:srgbClr val="3F3F3F"/>
                  </a:solidFill>
                  <a:ln w="9525">
                    <a:noFill/>
                    <a:round/>
                    <a:headEnd/>
                    <a:tailEnd/>
                  </a:ln>
                </p:spPr>
                <p:txBody>
                  <a:bodyPr/>
                  <a:lstStyle/>
                  <a:p>
                    <a:endParaRPr lang="en-US"/>
                  </a:p>
                </p:txBody>
              </p:sp>
              <p:sp>
                <p:nvSpPr>
                  <p:cNvPr id="2104" name="Freeform 150"/>
                  <p:cNvSpPr>
                    <a:spLocks/>
                  </p:cNvSpPr>
                  <p:nvPr/>
                </p:nvSpPr>
                <p:spPr bwMode="auto">
                  <a:xfrm>
                    <a:off x="2853" y="1883"/>
                    <a:ext cx="48" cy="206"/>
                  </a:xfrm>
                  <a:custGeom>
                    <a:avLst/>
                    <a:gdLst>
                      <a:gd name="T0" fmla="*/ 0 w 194"/>
                      <a:gd name="T1" fmla="*/ 0 h 827"/>
                      <a:gd name="T2" fmla="*/ 0 w 194"/>
                      <a:gd name="T3" fmla="*/ 0 h 827"/>
                      <a:gd name="T4" fmla="*/ 0 w 194"/>
                      <a:gd name="T5" fmla="*/ 0 h 827"/>
                      <a:gd name="T6" fmla="*/ 0 w 194"/>
                      <a:gd name="T7" fmla="*/ 0 h 827"/>
                      <a:gd name="T8" fmla="*/ 0 w 194"/>
                      <a:gd name="T9" fmla="*/ 0 h 827"/>
                      <a:gd name="T10" fmla="*/ 0 w 194"/>
                      <a:gd name="T11" fmla="*/ 0 h 827"/>
                      <a:gd name="T12" fmla="*/ 0 w 194"/>
                      <a:gd name="T13" fmla="*/ 0 h 827"/>
                      <a:gd name="T14" fmla="*/ 0 w 194"/>
                      <a:gd name="T15" fmla="*/ 0 h 827"/>
                      <a:gd name="T16" fmla="*/ 0 w 194"/>
                      <a:gd name="T17" fmla="*/ 0 h 827"/>
                      <a:gd name="T18" fmla="*/ 0 w 194"/>
                      <a:gd name="T19" fmla="*/ 0 h 827"/>
                      <a:gd name="T20" fmla="*/ 0 w 194"/>
                      <a:gd name="T21" fmla="*/ 0 h 827"/>
                      <a:gd name="T22" fmla="*/ 0 w 194"/>
                      <a:gd name="T23" fmla="*/ 0 h 827"/>
                      <a:gd name="T24" fmla="*/ 0 w 194"/>
                      <a:gd name="T25" fmla="*/ 0 h 827"/>
                      <a:gd name="T26" fmla="*/ 0 w 194"/>
                      <a:gd name="T27" fmla="*/ 1 h 827"/>
                      <a:gd name="T28" fmla="*/ 0 w 194"/>
                      <a:gd name="T29" fmla="*/ 1 h 827"/>
                      <a:gd name="T30" fmla="*/ 0 w 194"/>
                      <a:gd name="T31" fmla="*/ 1 h 827"/>
                      <a:gd name="T32" fmla="*/ 0 w 194"/>
                      <a:gd name="T33" fmla="*/ 0 h 827"/>
                      <a:gd name="T34" fmla="*/ 0 w 194"/>
                      <a:gd name="T35" fmla="*/ 0 h 827"/>
                      <a:gd name="T36" fmla="*/ 0 w 194"/>
                      <a:gd name="T37" fmla="*/ 0 h 827"/>
                      <a:gd name="T38" fmla="*/ 0 w 194"/>
                      <a:gd name="T39" fmla="*/ 0 h 827"/>
                      <a:gd name="T40" fmla="*/ 0 w 194"/>
                      <a:gd name="T41" fmla="*/ 0 h 827"/>
                      <a:gd name="T42" fmla="*/ 0 w 194"/>
                      <a:gd name="T43" fmla="*/ 0 h 827"/>
                      <a:gd name="T44" fmla="*/ 0 w 194"/>
                      <a:gd name="T45" fmla="*/ 0 h 827"/>
                      <a:gd name="T46" fmla="*/ 0 w 194"/>
                      <a:gd name="T47" fmla="*/ 0 h 827"/>
                      <a:gd name="T48" fmla="*/ 0 w 194"/>
                      <a:gd name="T49" fmla="*/ 0 h 827"/>
                      <a:gd name="T50" fmla="*/ 0 w 194"/>
                      <a:gd name="T51" fmla="*/ 0 h 827"/>
                      <a:gd name="T52" fmla="*/ 0 w 194"/>
                      <a:gd name="T53" fmla="*/ 0 h 827"/>
                      <a:gd name="T54" fmla="*/ 0 w 194"/>
                      <a:gd name="T55" fmla="*/ 0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7"/>
                      <a:gd name="T86" fmla="*/ 194 w 194"/>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7">
                        <a:moveTo>
                          <a:pt x="0" y="53"/>
                        </a:moveTo>
                        <a:lnTo>
                          <a:pt x="95" y="0"/>
                        </a:lnTo>
                        <a:lnTo>
                          <a:pt x="125" y="0"/>
                        </a:lnTo>
                        <a:lnTo>
                          <a:pt x="149" y="8"/>
                        </a:lnTo>
                        <a:lnTo>
                          <a:pt x="168" y="18"/>
                        </a:lnTo>
                        <a:lnTo>
                          <a:pt x="180" y="30"/>
                        </a:lnTo>
                        <a:lnTo>
                          <a:pt x="189" y="47"/>
                        </a:lnTo>
                        <a:lnTo>
                          <a:pt x="192" y="63"/>
                        </a:lnTo>
                        <a:lnTo>
                          <a:pt x="194" y="91"/>
                        </a:lnTo>
                        <a:lnTo>
                          <a:pt x="194" y="388"/>
                        </a:lnTo>
                        <a:lnTo>
                          <a:pt x="189" y="406"/>
                        </a:lnTo>
                        <a:lnTo>
                          <a:pt x="175" y="416"/>
                        </a:lnTo>
                        <a:lnTo>
                          <a:pt x="165" y="424"/>
                        </a:lnTo>
                        <a:lnTo>
                          <a:pt x="165" y="809"/>
                        </a:lnTo>
                        <a:lnTo>
                          <a:pt x="143" y="827"/>
                        </a:lnTo>
                        <a:lnTo>
                          <a:pt x="123" y="811"/>
                        </a:lnTo>
                        <a:lnTo>
                          <a:pt x="123" y="422"/>
                        </a:lnTo>
                        <a:lnTo>
                          <a:pt x="105" y="413"/>
                        </a:lnTo>
                        <a:lnTo>
                          <a:pt x="90" y="406"/>
                        </a:lnTo>
                        <a:lnTo>
                          <a:pt x="86" y="399"/>
                        </a:lnTo>
                        <a:lnTo>
                          <a:pt x="86" y="386"/>
                        </a:lnTo>
                        <a:lnTo>
                          <a:pt x="86" y="133"/>
                        </a:lnTo>
                        <a:lnTo>
                          <a:pt x="86" y="111"/>
                        </a:lnTo>
                        <a:lnTo>
                          <a:pt x="80" y="91"/>
                        </a:lnTo>
                        <a:lnTo>
                          <a:pt x="71" y="74"/>
                        </a:lnTo>
                        <a:lnTo>
                          <a:pt x="55" y="63"/>
                        </a:lnTo>
                        <a:lnTo>
                          <a:pt x="35" y="55"/>
                        </a:lnTo>
                        <a:lnTo>
                          <a:pt x="0" y="53"/>
                        </a:lnTo>
                        <a:close/>
                      </a:path>
                    </a:pathLst>
                  </a:custGeom>
                  <a:solidFill>
                    <a:srgbClr val="3F3F3F"/>
                  </a:solidFill>
                  <a:ln w="9525">
                    <a:noFill/>
                    <a:round/>
                    <a:headEnd/>
                    <a:tailEnd/>
                  </a:ln>
                </p:spPr>
                <p:txBody>
                  <a:bodyPr/>
                  <a:lstStyle/>
                  <a:p>
                    <a:endParaRPr lang="en-US"/>
                  </a:p>
                </p:txBody>
              </p:sp>
            </p:grpSp>
            <p:grpSp>
              <p:nvGrpSpPr>
                <p:cNvPr id="2092" name="Group 151"/>
                <p:cNvGrpSpPr>
                  <a:grpSpLocks/>
                </p:cNvGrpSpPr>
                <p:nvPr/>
              </p:nvGrpSpPr>
              <p:grpSpPr bwMode="auto">
                <a:xfrm>
                  <a:off x="2482" y="1878"/>
                  <a:ext cx="424" cy="417"/>
                  <a:chOff x="2482" y="1878"/>
                  <a:chExt cx="424" cy="417"/>
                </a:xfrm>
              </p:grpSpPr>
              <p:sp>
                <p:nvSpPr>
                  <p:cNvPr id="2093" name="Freeform 152"/>
                  <p:cNvSpPr>
                    <a:spLocks/>
                  </p:cNvSpPr>
                  <p:nvPr/>
                </p:nvSpPr>
                <p:spPr bwMode="auto">
                  <a:xfrm>
                    <a:off x="2640" y="1985"/>
                    <a:ext cx="52" cy="225"/>
                  </a:xfrm>
                  <a:custGeom>
                    <a:avLst/>
                    <a:gdLst>
                      <a:gd name="T0" fmla="*/ 0 w 209"/>
                      <a:gd name="T1" fmla="*/ 0 h 900"/>
                      <a:gd name="T2" fmla="*/ 0 w 209"/>
                      <a:gd name="T3" fmla="*/ 0 h 900"/>
                      <a:gd name="T4" fmla="*/ 0 w 209"/>
                      <a:gd name="T5" fmla="*/ 0 h 900"/>
                      <a:gd name="T6" fmla="*/ 0 w 209"/>
                      <a:gd name="T7" fmla="*/ 0 h 900"/>
                      <a:gd name="T8" fmla="*/ 0 w 209"/>
                      <a:gd name="T9" fmla="*/ 0 h 900"/>
                      <a:gd name="T10" fmla="*/ 0 w 209"/>
                      <a:gd name="T11" fmla="*/ 0 h 900"/>
                      <a:gd name="T12" fmla="*/ 0 w 209"/>
                      <a:gd name="T13" fmla="*/ 0 h 900"/>
                      <a:gd name="T14" fmla="*/ 0 w 209"/>
                      <a:gd name="T15" fmla="*/ 0 h 900"/>
                      <a:gd name="T16" fmla="*/ 0 w 209"/>
                      <a:gd name="T17" fmla="*/ 0 h 900"/>
                      <a:gd name="T18" fmla="*/ 0 w 209"/>
                      <a:gd name="T19" fmla="*/ 1 h 900"/>
                      <a:gd name="T20" fmla="*/ 0 w 209"/>
                      <a:gd name="T21" fmla="*/ 1 h 900"/>
                      <a:gd name="T22" fmla="*/ 0 w 209"/>
                      <a:gd name="T23" fmla="*/ 1 h 900"/>
                      <a:gd name="T24" fmla="*/ 0 w 209"/>
                      <a:gd name="T25" fmla="*/ 1 h 900"/>
                      <a:gd name="T26" fmla="*/ 0 w 209"/>
                      <a:gd name="T27" fmla="*/ 1 h 900"/>
                      <a:gd name="T28" fmla="*/ 0 w 209"/>
                      <a:gd name="T29" fmla="*/ 1 h 900"/>
                      <a:gd name="T30" fmla="*/ 0 w 209"/>
                      <a:gd name="T31" fmla="*/ 1 h 900"/>
                      <a:gd name="T32" fmla="*/ 0 w 209"/>
                      <a:gd name="T33" fmla="*/ 1 h 900"/>
                      <a:gd name="T34" fmla="*/ 0 w 209"/>
                      <a:gd name="T35" fmla="*/ 1 h 900"/>
                      <a:gd name="T36" fmla="*/ 0 w 209"/>
                      <a:gd name="T37" fmla="*/ 1 h 900"/>
                      <a:gd name="T38" fmla="*/ 0 w 209"/>
                      <a:gd name="T39" fmla="*/ 1 h 900"/>
                      <a:gd name="T40" fmla="*/ 0 w 209"/>
                      <a:gd name="T41" fmla="*/ 1 h 900"/>
                      <a:gd name="T42" fmla="*/ 0 w 209"/>
                      <a:gd name="T43" fmla="*/ 0 h 900"/>
                      <a:gd name="T44" fmla="*/ 0 w 209"/>
                      <a:gd name="T45" fmla="*/ 0 h 900"/>
                      <a:gd name="T46" fmla="*/ 0 w 209"/>
                      <a:gd name="T47" fmla="*/ 0 h 900"/>
                      <a:gd name="T48" fmla="*/ 0 w 209"/>
                      <a:gd name="T49" fmla="*/ 0 h 900"/>
                      <a:gd name="T50" fmla="*/ 0 w 209"/>
                      <a:gd name="T51" fmla="*/ 0 h 900"/>
                      <a:gd name="T52" fmla="*/ 0 w 209"/>
                      <a:gd name="T53" fmla="*/ 0 h 900"/>
                      <a:gd name="T54" fmla="*/ 0 w 209"/>
                      <a:gd name="T55" fmla="*/ 0 h 9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900"/>
                      <a:gd name="T86" fmla="*/ 209 w 209"/>
                      <a:gd name="T87" fmla="*/ 900 h 9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900">
                        <a:moveTo>
                          <a:pt x="0" y="62"/>
                        </a:moveTo>
                        <a:lnTo>
                          <a:pt x="102" y="2"/>
                        </a:lnTo>
                        <a:lnTo>
                          <a:pt x="136" y="0"/>
                        </a:lnTo>
                        <a:lnTo>
                          <a:pt x="161" y="11"/>
                        </a:lnTo>
                        <a:lnTo>
                          <a:pt x="180" y="21"/>
                        </a:lnTo>
                        <a:lnTo>
                          <a:pt x="193" y="34"/>
                        </a:lnTo>
                        <a:lnTo>
                          <a:pt x="204" y="53"/>
                        </a:lnTo>
                        <a:lnTo>
                          <a:pt x="206" y="73"/>
                        </a:lnTo>
                        <a:lnTo>
                          <a:pt x="209" y="102"/>
                        </a:lnTo>
                        <a:lnTo>
                          <a:pt x="209" y="424"/>
                        </a:lnTo>
                        <a:lnTo>
                          <a:pt x="204" y="444"/>
                        </a:lnTo>
                        <a:lnTo>
                          <a:pt x="188" y="456"/>
                        </a:lnTo>
                        <a:lnTo>
                          <a:pt x="177" y="464"/>
                        </a:lnTo>
                        <a:lnTo>
                          <a:pt x="177" y="879"/>
                        </a:lnTo>
                        <a:lnTo>
                          <a:pt x="153" y="900"/>
                        </a:lnTo>
                        <a:lnTo>
                          <a:pt x="134" y="881"/>
                        </a:lnTo>
                        <a:lnTo>
                          <a:pt x="134" y="462"/>
                        </a:lnTo>
                        <a:lnTo>
                          <a:pt x="113" y="453"/>
                        </a:lnTo>
                        <a:lnTo>
                          <a:pt x="96" y="444"/>
                        </a:lnTo>
                        <a:lnTo>
                          <a:pt x="94" y="435"/>
                        </a:lnTo>
                        <a:lnTo>
                          <a:pt x="94" y="420"/>
                        </a:lnTo>
                        <a:lnTo>
                          <a:pt x="94" y="148"/>
                        </a:lnTo>
                        <a:lnTo>
                          <a:pt x="94" y="125"/>
                        </a:lnTo>
                        <a:lnTo>
                          <a:pt x="86" y="102"/>
                        </a:lnTo>
                        <a:lnTo>
                          <a:pt x="75" y="83"/>
                        </a:lnTo>
                        <a:lnTo>
                          <a:pt x="58" y="71"/>
                        </a:lnTo>
                        <a:lnTo>
                          <a:pt x="39" y="65"/>
                        </a:lnTo>
                        <a:lnTo>
                          <a:pt x="0" y="62"/>
                        </a:lnTo>
                        <a:close/>
                      </a:path>
                    </a:pathLst>
                  </a:custGeom>
                  <a:solidFill>
                    <a:srgbClr val="C0C0C0"/>
                  </a:solidFill>
                  <a:ln w="9525">
                    <a:noFill/>
                    <a:round/>
                    <a:headEnd/>
                    <a:tailEnd/>
                  </a:ln>
                </p:spPr>
                <p:txBody>
                  <a:bodyPr/>
                  <a:lstStyle/>
                  <a:p>
                    <a:endParaRPr lang="en-US"/>
                  </a:p>
                </p:txBody>
              </p:sp>
              <p:sp>
                <p:nvSpPr>
                  <p:cNvPr id="2094" name="Freeform 153"/>
                  <p:cNvSpPr>
                    <a:spLocks/>
                  </p:cNvSpPr>
                  <p:nvPr/>
                </p:nvSpPr>
                <p:spPr bwMode="auto">
                  <a:xfrm>
                    <a:off x="2563" y="2021"/>
                    <a:ext cx="55" cy="231"/>
                  </a:xfrm>
                  <a:custGeom>
                    <a:avLst/>
                    <a:gdLst>
                      <a:gd name="T0" fmla="*/ 0 w 223"/>
                      <a:gd name="T1" fmla="*/ 0 h 926"/>
                      <a:gd name="T2" fmla="*/ 0 w 223"/>
                      <a:gd name="T3" fmla="*/ 0 h 926"/>
                      <a:gd name="T4" fmla="*/ 0 w 223"/>
                      <a:gd name="T5" fmla="*/ 0 h 926"/>
                      <a:gd name="T6" fmla="*/ 0 w 223"/>
                      <a:gd name="T7" fmla="*/ 0 h 926"/>
                      <a:gd name="T8" fmla="*/ 0 w 223"/>
                      <a:gd name="T9" fmla="*/ 0 h 926"/>
                      <a:gd name="T10" fmla="*/ 0 w 223"/>
                      <a:gd name="T11" fmla="*/ 0 h 926"/>
                      <a:gd name="T12" fmla="*/ 0 w 223"/>
                      <a:gd name="T13" fmla="*/ 0 h 926"/>
                      <a:gd name="T14" fmla="*/ 0 w 223"/>
                      <a:gd name="T15" fmla="*/ 0 h 926"/>
                      <a:gd name="T16" fmla="*/ 0 w 223"/>
                      <a:gd name="T17" fmla="*/ 0 h 926"/>
                      <a:gd name="T18" fmla="*/ 0 w 223"/>
                      <a:gd name="T19" fmla="*/ 0 h 926"/>
                      <a:gd name="T20" fmla="*/ 0 w 223"/>
                      <a:gd name="T21" fmla="*/ 0 h 926"/>
                      <a:gd name="T22" fmla="*/ 0 w 223"/>
                      <a:gd name="T23" fmla="*/ 0 h 926"/>
                      <a:gd name="T24" fmla="*/ 0 w 223"/>
                      <a:gd name="T25" fmla="*/ 0 h 926"/>
                      <a:gd name="T26" fmla="*/ 0 w 223"/>
                      <a:gd name="T27" fmla="*/ 1 h 926"/>
                      <a:gd name="T28" fmla="*/ 0 w 223"/>
                      <a:gd name="T29" fmla="*/ 1 h 926"/>
                      <a:gd name="T30" fmla="*/ 0 w 223"/>
                      <a:gd name="T31" fmla="*/ 1 h 926"/>
                      <a:gd name="T32" fmla="*/ 0 w 223"/>
                      <a:gd name="T33" fmla="*/ 0 h 926"/>
                      <a:gd name="T34" fmla="*/ 0 w 223"/>
                      <a:gd name="T35" fmla="*/ 0 h 926"/>
                      <a:gd name="T36" fmla="*/ 0 w 223"/>
                      <a:gd name="T37" fmla="*/ 0 h 926"/>
                      <a:gd name="T38" fmla="*/ 0 w 223"/>
                      <a:gd name="T39" fmla="*/ 0 h 926"/>
                      <a:gd name="T40" fmla="*/ 0 w 223"/>
                      <a:gd name="T41" fmla="*/ 0 h 926"/>
                      <a:gd name="T42" fmla="*/ 0 w 223"/>
                      <a:gd name="T43" fmla="*/ 0 h 926"/>
                      <a:gd name="T44" fmla="*/ 0 w 223"/>
                      <a:gd name="T45" fmla="*/ 0 h 926"/>
                      <a:gd name="T46" fmla="*/ 0 w 223"/>
                      <a:gd name="T47" fmla="*/ 0 h 926"/>
                      <a:gd name="T48" fmla="*/ 0 w 223"/>
                      <a:gd name="T49" fmla="*/ 0 h 926"/>
                      <a:gd name="T50" fmla="*/ 0 w 223"/>
                      <a:gd name="T51" fmla="*/ 0 h 926"/>
                      <a:gd name="T52" fmla="*/ 0 w 223"/>
                      <a:gd name="T53" fmla="*/ 0 h 926"/>
                      <a:gd name="T54" fmla="*/ 0 w 223"/>
                      <a:gd name="T55" fmla="*/ 0 h 9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3"/>
                      <a:gd name="T85" fmla="*/ 0 h 926"/>
                      <a:gd name="T86" fmla="*/ 223 w 223"/>
                      <a:gd name="T87" fmla="*/ 926 h 9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3" h="926">
                        <a:moveTo>
                          <a:pt x="0" y="63"/>
                        </a:moveTo>
                        <a:lnTo>
                          <a:pt x="109" y="4"/>
                        </a:lnTo>
                        <a:lnTo>
                          <a:pt x="144" y="0"/>
                        </a:lnTo>
                        <a:lnTo>
                          <a:pt x="172" y="11"/>
                        </a:lnTo>
                        <a:lnTo>
                          <a:pt x="192" y="22"/>
                        </a:lnTo>
                        <a:lnTo>
                          <a:pt x="206" y="35"/>
                        </a:lnTo>
                        <a:lnTo>
                          <a:pt x="217" y="55"/>
                        </a:lnTo>
                        <a:lnTo>
                          <a:pt x="220" y="74"/>
                        </a:lnTo>
                        <a:lnTo>
                          <a:pt x="223" y="103"/>
                        </a:lnTo>
                        <a:lnTo>
                          <a:pt x="223" y="438"/>
                        </a:lnTo>
                        <a:lnTo>
                          <a:pt x="217" y="456"/>
                        </a:lnTo>
                        <a:lnTo>
                          <a:pt x="200" y="469"/>
                        </a:lnTo>
                        <a:lnTo>
                          <a:pt x="189" y="477"/>
                        </a:lnTo>
                        <a:lnTo>
                          <a:pt x="189" y="906"/>
                        </a:lnTo>
                        <a:lnTo>
                          <a:pt x="164" y="926"/>
                        </a:lnTo>
                        <a:lnTo>
                          <a:pt x="142" y="908"/>
                        </a:lnTo>
                        <a:lnTo>
                          <a:pt x="142" y="475"/>
                        </a:lnTo>
                        <a:lnTo>
                          <a:pt x="120" y="467"/>
                        </a:lnTo>
                        <a:lnTo>
                          <a:pt x="103" y="456"/>
                        </a:lnTo>
                        <a:lnTo>
                          <a:pt x="101" y="448"/>
                        </a:lnTo>
                        <a:lnTo>
                          <a:pt x="101" y="431"/>
                        </a:lnTo>
                        <a:lnTo>
                          <a:pt x="101" y="151"/>
                        </a:lnTo>
                        <a:lnTo>
                          <a:pt x="101" y="127"/>
                        </a:lnTo>
                        <a:lnTo>
                          <a:pt x="92" y="103"/>
                        </a:lnTo>
                        <a:lnTo>
                          <a:pt x="80" y="84"/>
                        </a:lnTo>
                        <a:lnTo>
                          <a:pt x="63" y="73"/>
                        </a:lnTo>
                        <a:lnTo>
                          <a:pt x="43" y="67"/>
                        </a:lnTo>
                        <a:lnTo>
                          <a:pt x="0" y="63"/>
                        </a:lnTo>
                        <a:close/>
                      </a:path>
                    </a:pathLst>
                  </a:custGeom>
                  <a:solidFill>
                    <a:srgbClr val="C0C0C0"/>
                  </a:solidFill>
                  <a:ln w="9525">
                    <a:noFill/>
                    <a:round/>
                    <a:headEnd/>
                    <a:tailEnd/>
                  </a:ln>
                </p:spPr>
                <p:txBody>
                  <a:bodyPr/>
                  <a:lstStyle/>
                  <a:p>
                    <a:endParaRPr lang="en-US"/>
                  </a:p>
                </p:txBody>
              </p:sp>
              <p:sp>
                <p:nvSpPr>
                  <p:cNvPr id="2095" name="Freeform 154"/>
                  <p:cNvSpPr>
                    <a:spLocks/>
                  </p:cNvSpPr>
                  <p:nvPr/>
                </p:nvSpPr>
                <p:spPr bwMode="auto">
                  <a:xfrm>
                    <a:off x="2482" y="2061"/>
                    <a:ext cx="63" cy="234"/>
                  </a:xfrm>
                  <a:custGeom>
                    <a:avLst/>
                    <a:gdLst>
                      <a:gd name="T0" fmla="*/ 0 w 251"/>
                      <a:gd name="T1" fmla="*/ 0 h 938"/>
                      <a:gd name="T2" fmla="*/ 0 w 251"/>
                      <a:gd name="T3" fmla="*/ 0 h 938"/>
                      <a:gd name="T4" fmla="*/ 0 w 251"/>
                      <a:gd name="T5" fmla="*/ 0 h 938"/>
                      <a:gd name="T6" fmla="*/ 0 w 251"/>
                      <a:gd name="T7" fmla="*/ 0 h 938"/>
                      <a:gd name="T8" fmla="*/ 0 w 251"/>
                      <a:gd name="T9" fmla="*/ 0 h 938"/>
                      <a:gd name="T10" fmla="*/ 0 w 251"/>
                      <a:gd name="T11" fmla="*/ 0 h 938"/>
                      <a:gd name="T12" fmla="*/ 0 w 251"/>
                      <a:gd name="T13" fmla="*/ 0 h 938"/>
                      <a:gd name="T14" fmla="*/ 0 w 251"/>
                      <a:gd name="T15" fmla="*/ 0 h 938"/>
                      <a:gd name="T16" fmla="*/ 0 w 251"/>
                      <a:gd name="T17" fmla="*/ 0 h 938"/>
                      <a:gd name="T18" fmla="*/ 0 w 251"/>
                      <a:gd name="T19" fmla="*/ 0 h 938"/>
                      <a:gd name="T20" fmla="*/ 0 w 251"/>
                      <a:gd name="T21" fmla="*/ 0 h 938"/>
                      <a:gd name="T22" fmla="*/ 0 w 251"/>
                      <a:gd name="T23" fmla="*/ 0 h 938"/>
                      <a:gd name="T24" fmla="*/ 0 w 251"/>
                      <a:gd name="T25" fmla="*/ 0 h 938"/>
                      <a:gd name="T26" fmla="*/ 0 w 251"/>
                      <a:gd name="T27" fmla="*/ 1 h 938"/>
                      <a:gd name="T28" fmla="*/ 0 w 251"/>
                      <a:gd name="T29" fmla="*/ 1 h 938"/>
                      <a:gd name="T30" fmla="*/ 0 w 251"/>
                      <a:gd name="T31" fmla="*/ 1 h 938"/>
                      <a:gd name="T32" fmla="*/ 0 w 251"/>
                      <a:gd name="T33" fmla="*/ 0 h 938"/>
                      <a:gd name="T34" fmla="*/ 0 w 251"/>
                      <a:gd name="T35" fmla="*/ 0 h 938"/>
                      <a:gd name="T36" fmla="*/ 0 w 251"/>
                      <a:gd name="T37" fmla="*/ 0 h 938"/>
                      <a:gd name="T38" fmla="*/ 0 w 251"/>
                      <a:gd name="T39" fmla="*/ 0 h 938"/>
                      <a:gd name="T40" fmla="*/ 0 w 251"/>
                      <a:gd name="T41" fmla="*/ 0 h 938"/>
                      <a:gd name="T42" fmla="*/ 0 w 251"/>
                      <a:gd name="T43" fmla="*/ 0 h 938"/>
                      <a:gd name="T44" fmla="*/ 0 w 251"/>
                      <a:gd name="T45" fmla="*/ 0 h 938"/>
                      <a:gd name="T46" fmla="*/ 0 w 251"/>
                      <a:gd name="T47" fmla="*/ 0 h 938"/>
                      <a:gd name="T48" fmla="*/ 0 w 251"/>
                      <a:gd name="T49" fmla="*/ 0 h 938"/>
                      <a:gd name="T50" fmla="*/ 0 w 251"/>
                      <a:gd name="T51" fmla="*/ 0 h 938"/>
                      <a:gd name="T52" fmla="*/ 0 w 251"/>
                      <a:gd name="T53" fmla="*/ 0 h 938"/>
                      <a:gd name="T54" fmla="*/ 0 w 251"/>
                      <a:gd name="T55" fmla="*/ 0 h 9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1"/>
                      <a:gd name="T85" fmla="*/ 0 h 938"/>
                      <a:gd name="T86" fmla="*/ 251 w 251"/>
                      <a:gd name="T87" fmla="*/ 938 h 9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1" h="938">
                        <a:moveTo>
                          <a:pt x="0" y="63"/>
                        </a:moveTo>
                        <a:lnTo>
                          <a:pt x="121" y="2"/>
                        </a:lnTo>
                        <a:lnTo>
                          <a:pt x="162" y="0"/>
                        </a:lnTo>
                        <a:lnTo>
                          <a:pt x="194" y="11"/>
                        </a:lnTo>
                        <a:lnTo>
                          <a:pt x="217" y="22"/>
                        </a:lnTo>
                        <a:lnTo>
                          <a:pt x="233" y="35"/>
                        </a:lnTo>
                        <a:lnTo>
                          <a:pt x="245" y="54"/>
                        </a:lnTo>
                        <a:lnTo>
                          <a:pt x="248" y="73"/>
                        </a:lnTo>
                        <a:lnTo>
                          <a:pt x="251" y="104"/>
                        </a:lnTo>
                        <a:lnTo>
                          <a:pt x="251" y="441"/>
                        </a:lnTo>
                        <a:lnTo>
                          <a:pt x="245" y="461"/>
                        </a:lnTo>
                        <a:lnTo>
                          <a:pt x="227" y="475"/>
                        </a:lnTo>
                        <a:lnTo>
                          <a:pt x="213" y="484"/>
                        </a:lnTo>
                        <a:lnTo>
                          <a:pt x="213" y="918"/>
                        </a:lnTo>
                        <a:lnTo>
                          <a:pt x="184" y="938"/>
                        </a:lnTo>
                        <a:lnTo>
                          <a:pt x="159" y="921"/>
                        </a:lnTo>
                        <a:lnTo>
                          <a:pt x="159" y="480"/>
                        </a:lnTo>
                        <a:lnTo>
                          <a:pt x="133" y="473"/>
                        </a:lnTo>
                        <a:lnTo>
                          <a:pt x="115" y="461"/>
                        </a:lnTo>
                        <a:lnTo>
                          <a:pt x="113" y="454"/>
                        </a:lnTo>
                        <a:lnTo>
                          <a:pt x="113" y="438"/>
                        </a:lnTo>
                        <a:lnTo>
                          <a:pt x="113" y="152"/>
                        </a:lnTo>
                        <a:lnTo>
                          <a:pt x="113" y="128"/>
                        </a:lnTo>
                        <a:lnTo>
                          <a:pt x="103" y="104"/>
                        </a:lnTo>
                        <a:lnTo>
                          <a:pt x="91" y="85"/>
                        </a:lnTo>
                        <a:lnTo>
                          <a:pt x="70" y="71"/>
                        </a:lnTo>
                        <a:lnTo>
                          <a:pt x="48" y="67"/>
                        </a:lnTo>
                        <a:lnTo>
                          <a:pt x="0" y="63"/>
                        </a:lnTo>
                        <a:close/>
                      </a:path>
                    </a:pathLst>
                  </a:custGeom>
                  <a:solidFill>
                    <a:srgbClr val="C0C0C0"/>
                  </a:solidFill>
                  <a:ln w="9525">
                    <a:noFill/>
                    <a:round/>
                    <a:headEnd/>
                    <a:tailEnd/>
                  </a:ln>
                </p:spPr>
                <p:txBody>
                  <a:bodyPr/>
                  <a:lstStyle/>
                  <a:p>
                    <a:endParaRPr lang="en-US"/>
                  </a:p>
                </p:txBody>
              </p:sp>
              <p:sp>
                <p:nvSpPr>
                  <p:cNvPr id="2096" name="Freeform 155"/>
                  <p:cNvSpPr>
                    <a:spLocks/>
                  </p:cNvSpPr>
                  <p:nvPr/>
                </p:nvSpPr>
                <p:spPr bwMode="auto">
                  <a:xfrm>
                    <a:off x="2715" y="1951"/>
                    <a:ext cx="52" cy="221"/>
                  </a:xfrm>
                  <a:custGeom>
                    <a:avLst/>
                    <a:gdLst>
                      <a:gd name="T0" fmla="*/ 0 w 208"/>
                      <a:gd name="T1" fmla="*/ 0 h 884"/>
                      <a:gd name="T2" fmla="*/ 0 w 208"/>
                      <a:gd name="T3" fmla="*/ 0 h 884"/>
                      <a:gd name="T4" fmla="*/ 0 w 208"/>
                      <a:gd name="T5" fmla="*/ 0 h 884"/>
                      <a:gd name="T6" fmla="*/ 0 w 208"/>
                      <a:gd name="T7" fmla="*/ 0 h 884"/>
                      <a:gd name="T8" fmla="*/ 0 w 208"/>
                      <a:gd name="T9" fmla="*/ 0 h 884"/>
                      <a:gd name="T10" fmla="*/ 0 w 208"/>
                      <a:gd name="T11" fmla="*/ 0 h 884"/>
                      <a:gd name="T12" fmla="*/ 0 w 208"/>
                      <a:gd name="T13" fmla="*/ 0 h 884"/>
                      <a:gd name="T14" fmla="*/ 0 w 208"/>
                      <a:gd name="T15" fmla="*/ 0 h 884"/>
                      <a:gd name="T16" fmla="*/ 0 w 208"/>
                      <a:gd name="T17" fmla="*/ 0 h 884"/>
                      <a:gd name="T18" fmla="*/ 0 w 208"/>
                      <a:gd name="T19" fmla="*/ 1 h 884"/>
                      <a:gd name="T20" fmla="*/ 0 w 208"/>
                      <a:gd name="T21" fmla="*/ 1 h 884"/>
                      <a:gd name="T22" fmla="*/ 0 w 208"/>
                      <a:gd name="T23" fmla="*/ 1 h 884"/>
                      <a:gd name="T24" fmla="*/ 0 w 208"/>
                      <a:gd name="T25" fmla="*/ 1 h 884"/>
                      <a:gd name="T26" fmla="*/ 0 w 208"/>
                      <a:gd name="T27" fmla="*/ 1 h 884"/>
                      <a:gd name="T28" fmla="*/ 0 w 208"/>
                      <a:gd name="T29" fmla="*/ 1 h 884"/>
                      <a:gd name="T30" fmla="*/ 0 w 208"/>
                      <a:gd name="T31" fmla="*/ 1 h 884"/>
                      <a:gd name="T32" fmla="*/ 0 w 208"/>
                      <a:gd name="T33" fmla="*/ 1 h 884"/>
                      <a:gd name="T34" fmla="*/ 0 w 208"/>
                      <a:gd name="T35" fmla="*/ 1 h 884"/>
                      <a:gd name="T36" fmla="*/ 0 w 208"/>
                      <a:gd name="T37" fmla="*/ 1 h 884"/>
                      <a:gd name="T38" fmla="*/ 0 w 208"/>
                      <a:gd name="T39" fmla="*/ 1 h 884"/>
                      <a:gd name="T40" fmla="*/ 0 w 208"/>
                      <a:gd name="T41" fmla="*/ 1 h 884"/>
                      <a:gd name="T42" fmla="*/ 0 w 208"/>
                      <a:gd name="T43" fmla="*/ 0 h 884"/>
                      <a:gd name="T44" fmla="*/ 0 w 208"/>
                      <a:gd name="T45" fmla="*/ 0 h 884"/>
                      <a:gd name="T46" fmla="*/ 0 w 208"/>
                      <a:gd name="T47" fmla="*/ 0 h 884"/>
                      <a:gd name="T48" fmla="*/ 0 w 208"/>
                      <a:gd name="T49" fmla="*/ 0 h 884"/>
                      <a:gd name="T50" fmla="*/ 0 w 208"/>
                      <a:gd name="T51" fmla="*/ 0 h 884"/>
                      <a:gd name="T52" fmla="*/ 0 w 208"/>
                      <a:gd name="T53" fmla="*/ 0 h 884"/>
                      <a:gd name="T54" fmla="*/ 0 w 208"/>
                      <a:gd name="T55" fmla="*/ 0 h 8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884"/>
                      <a:gd name="T86" fmla="*/ 208 w 208"/>
                      <a:gd name="T87" fmla="*/ 884 h 8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884">
                        <a:moveTo>
                          <a:pt x="0" y="57"/>
                        </a:moveTo>
                        <a:lnTo>
                          <a:pt x="100" y="1"/>
                        </a:lnTo>
                        <a:lnTo>
                          <a:pt x="136" y="0"/>
                        </a:lnTo>
                        <a:lnTo>
                          <a:pt x="161" y="9"/>
                        </a:lnTo>
                        <a:lnTo>
                          <a:pt x="179" y="18"/>
                        </a:lnTo>
                        <a:lnTo>
                          <a:pt x="193" y="32"/>
                        </a:lnTo>
                        <a:lnTo>
                          <a:pt x="202" y="51"/>
                        </a:lnTo>
                        <a:lnTo>
                          <a:pt x="205" y="68"/>
                        </a:lnTo>
                        <a:lnTo>
                          <a:pt x="208" y="97"/>
                        </a:lnTo>
                        <a:lnTo>
                          <a:pt x="208" y="416"/>
                        </a:lnTo>
                        <a:lnTo>
                          <a:pt x="202" y="434"/>
                        </a:lnTo>
                        <a:lnTo>
                          <a:pt x="186" y="448"/>
                        </a:lnTo>
                        <a:lnTo>
                          <a:pt x="176" y="455"/>
                        </a:lnTo>
                        <a:lnTo>
                          <a:pt x="176" y="865"/>
                        </a:lnTo>
                        <a:lnTo>
                          <a:pt x="154" y="884"/>
                        </a:lnTo>
                        <a:lnTo>
                          <a:pt x="132" y="867"/>
                        </a:lnTo>
                        <a:lnTo>
                          <a:pt x="132" y="452"/>
                        </a:lnTo>
                        <a:lnTo>
                          <a:pt x="111" y="444"/>
                        </a:lnTo>
                        <a:lnTo>
                          <a:pt x="96" y="434"/>
                        </a:lnTo>
                        <a:lnTo>
                          <a:pt x="93" y="427"/>
                        </a:lnTo>
                        <a:lnTo>
                          <a:pt x="93" y="411"/>
                        </a:lnTo>
                        <a:lnTo>
                          <a:pt x="93" y="143"/>
                        </a:lnTo>
                        <a:lnTo>
                          <a:pt x="93" y="120"/>
                        </a:lnTo>
                        <a:lnTo>
                          <a:pt x="85" y="97"/>
                        </a:lnTo>
                        <a:lnTo>
                          <a:pt x="75" y="79"/>
                        </a:lnTo>
                        <a:lnTo>
                          <a:pt x="58" y="67"/>
                        </a:lnTo>
                        <a:lnTo>
                          <a:pt x="39" y="61"/>
                        </a:lnTo>
                        <a:lnTo>
                          <a:pt x="0" y="57"/>
                        </a:lnTo>
                        <a:close/>
                      </a:path>
                    </a:pathLst>
                  </a:custGeom>
                  <a:solidFill>
                    <a:srgbClr val="C0C0C0"/>
                  </a:solidFill>
                  <a:ln w="9525">
                    <a:noFill/>
                    <a:round/>
                    <a:headEnd/>
                    <a:tailEnd/>
                  </a:ln>
                </p:spPr>
                <p:txBody>
                  <a:bodyPr/>
                  <a:lstStyle/>
                  <a:p>
                    <a:endParaRPr lang="en-US"/>
                  </a:p>
                </p:txBody>
              </p:sp>
              <p:sp>
                <p:nvSpPr>
                  <p:cNvPr id="2097" name="Freeform 156"/>
                  <p:cNvSpPr>
                    <a:spLocks/>
                  </p:cNvSpPr>
                  <p:nvPr/>
                </p:nvSpPr>
                <p:spPr bwMode="auto">
                  <a:xfrm>
                    <a:off x="2792" y="1911"/>
                    <a:ext cx="48" cy="214"/>
                  </a:xfrm>
                  <a:custGeom>
                    <a:avLst/>
                    <a:gdLst>
                      <a:gd name="T0" fmla="*/ 0 w 192"/>
                      <a:gd name="T1" fmla="*/ 0 h 856"/>
                      <a:gd name="T2" fmla="*/ 0 w 192"/>
                      <a:gd name="T3" fmla="*/ 0 h 856"/>
                      <a:gd name="T4" fmla="*/ 0 w 192"/>
                      <a:gd name="T5" fmla="*/ 0 h 856"/>
                      <a:gd name="T6" fmla="*/ 0 w 192"/>
                      <a:gd name="T7" fmla="*/ 0 h 856"/>
                      <a:gd name="T8" fmla="*/ 0 w 192"/>
                      <a:gd name="T9" fmla="*/ 0 h 856"/>
                      <a:gd name="T10" fmla="*/ 0 w 192"/>
                      <a:gd name="T11" fmla="*/ 0 h 856"/>
                      <a:gd name="T12" fmla="*/ 0 w 192"/>
                      <a:gd name="T13" fmla="*/ 0 h 856"/>
                      <a:gd name="T14" fmla="*/ 0 w 192"/>
                      <a:gd name="T15" fmla="*/ 0 h 856"/>
                      <a:gd name="T16" fmla="*/ 0 w 192"/>
                      <a:gd name="T17" fmla="*/ 0 h 856"/>
                      <a:gd name="T18" fmla="*/ 0 w 192"/>
                      <a:gd name="T19" fmla="*/ 1 h 856"/>
                      <a:gd name="T20" fmla="*/ 0 w 192"/>
                      <a:gd name="T21" fmla="*/ 1 h 856"/>
                      <a:gd name="T22" fmla="*/ 0 w 192"/>
                      <a:gd name="T23" fmla="*/ 1 h 856"/>
                      <a:gd name="T24" fmla="*/ 0 w 192"/>
                      <a:gd name="T25" fmla="*/ 1 h 856"/>
                      <a:gd name="T26" fmla="*/ 0 w 192"/>
                      <a:gd name="T27" fmla="*/ 1 h 856"/>
                      <a:gd name="T28" fmla="*/ 0 w 192"/>
                      <a:gd name="T29" fmla="*/ 1 h 856"/>
                      <a:gd name="T30" fmla="*/ 0 w 192"/>
                      <a:gd name="T31" fmla="*/ 1 h 856"/>
                      <a:gd name="T32" fmla="*/ 0 w 192"/>
                      <a:gd name="T33" fmla="*/ 1 h 856"/>
                      <a:gd name="T34" fmla="*/ 0 w 192"/>
                      <a:gd name="T35" fmla="*/ 1 h 856"/>
                      <a:gd name="T36" fmla="*/ 0 w 192"/>
                      <a:gd name="T37" fmla="*/ 1 h 856"/>
                      <a:gd name="T38" fmla="*/ 0 w 192"/>
                      <a:gd name="T39" fmla="*/ 1 h 856"/>
                      <a:gd name="T40" fmla="*/ 0 w 192"/>
                      <a:gd name="T41" fmla="*/ 1 h 856"/>
                      <a:gd name="T42" fmla="*/ 0 w 192"/>
                      <a:gd name="T43" fmla="*/ 0 h 856"/>
                      <a:gd name="T44" fmla="*/ 0 w 192"/>
                      <a:gd name="T45" fmla="*/ 0 h 856"/>
                      <a:gd name="T46" fmla="*/ 0 w 192"/>
                      <a:gd name="T47" fmla="*/ 0 h 856"/>
                      <a:gd name="T48" fmla="*/ 0 w 192"/>
                      <a:gd name="T49" fmla="*/ 0 h 856"/>
                      <a:gd name="T50" fmla="*/ 0 w 192"/>
                      <a:gd name="T51" fmla="*/ 0 h 856"/>
                      <a:gd name="T52" fmla="*/ 0 w 192"/>
                      <a:gd name="T53" fmla="*/ 0 h 856"/>
                      <a:gd name="T54" fmla="*/ 0 w 192"/>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856"/>
                      <a:gd name="T86" fmla="*/ 192 w 192"/>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856">
                        <a:moveTo>
                          <a:pt x="0" y="56"/>
                        </a:moveTo>
                        <a:lnTo>
                          <a:pt x="93" y="2"/>
                        </a:lnTo>
                        <a:lnTo>
                          <a:pt x="125" y="0"/>
                        </a:lnTo>
                        <a:lnTo>
                          <a:pt x="149" y="9"/>
                        </a:lnTo>
                        <a:lnTo>
                          <a:pt x="167" y="20"/>
                        </a:lnTo>
                        <a:lnTo>
                          <a:pt x="179" y="32"/>
                        </a:lnTo>
                        <a:lnTo>
                          <a:pt x="189" y="49"/>
                        </a:lnTo>
                        <a:lnTo>
                          <a:pt x="190" y="66"/>
                        </a:lnTo>
                        <a:lnTo>
                          <a:pt x="192" y="93"/>
                        </a:lnTo>
                        <a:lnTo>
                          <a:pt x="192" y="404"/>
                        </a:lnTo>
                        <a:lnTo>
                          <a:pt x="189" y="421"/>
                        </a:lnTo>
                        <a:lnTo>
                          <a:pt x="174" y="433"/>
                        </a:lnTo>
                        <a:lnTo>
                          <a:pt x="165" y="440"/>
                        </a:lnTo>
                        <a:lnTo>
                          <a:pt x="165" y="837"/>
                        </a:lnTo>
                        <a:lnTo>
                          <a:pt x="143" y="856"/>
                        </a:lnTo>
                        <a:lnTo>
                          <a:pt x="122" y="839"/>
                        </a:lnTo>
                        <a:lnTo>
                          <a:pt x="122" y="438"/>
                        </a:lnTo>
                        <a:lnTo>
                          <a:pt x="103" y="430"/>
                        </a:lnTo>
                        <a:lnTo>
                          <a:pt x="88" y="421"/>
                        </a:lnTo>
                        <a:lnTo>
                          <a:pt x="85" y="415"/>
                        </a:lnTo>
                        <a:lnTo>
                          <a:pt x="85" y="399"/>
                        </a:lnTo>
                        <a:lnTo>
                          <a:pt x="85" y="139"/>
                        </a:lnTo>
                        <a:lnTo>
                          <a:pt x="85" y="116"/>
                        </a:lnTo>
                        <a:lnTo>
                          <a:pt x="78" y="93"/>
                        </a:lnTo>
                        <a:lnTo>
                          <a:pt x="69" y="76"/>
                        </a:lnTo>
                        <a:lnTo>
                          <a:pt x="53" y="66"/>
                        </a:lnTo>
                        <a:lnTo>
                          <a:pt x="34" y="58"/>
                        </a:lnTo>
                        <a:lnTo>
                          <a:pt x="0" y="56"/>
                        </a:lnTo>
                        <a:close/>
                      </a:path>
                    </a:pathLst>
                  </a:custGeom>
                  <a:solidFill>
                    <a:srgbClr val="C0C0C0"/>
                  </a:solidFill>
                  <a:ln w="9525">
                    <a:noFill/>
                    <a:round/>
                    <a:headEnd/>
                    <a:tailEnd/>
                  </a:ln>
                </p:spPr>
                <p:txBody>
                  <a:bodyPr/>
                  <a:lstStyle/>
                  <a:p>
                    <a:endParaRPr lang="en-US"/>
                  </a:p>
                </p:txBody>
              </p:sp>
              <p:sp>
                <p:nvSpPr>
                  <p:cNvPr id="2098" name="Freeform 157"/>
                  <p:cNvSpPr>
                    <a:spLocks/>
                  </p:cNvSpPr>
                  <p:nvPr/>
                </p:nvSpPr>
                <p:spPr bwMode="auto">
                  <a:xfrm>
                    <a:off x="2858" y="1878"/>
                    <a:ext cx="48" cy="206"/>
                  </a:xfrm>
                  <a:custGeom>
                    <a:avLst/>
                    <a:gdLst>
                      <a:gd name="T0" fmla="*/ 0 w 194"/>
                      <a:gd name="T1" fmla="*/ 0 h 825"/>
                      <a:gd name="T2" fmla="*/ 0 w 194"/>
                      <a:gd name="T3" fmla="*/ 0 h 825"/>
                      <a:gd name="T4" fmla="*/ 0 w 194"/>
                      <a:gd name="T5" fmla="*/ 0 h 825"/>
                      <a:gd name="T6" fmla="*/ 0 w 194"/>
                      <a:gd name="T7" fmla="*/ 0 h 825"/>
                      <a:gd name="T8" fmla="*/ 0 w 194"/>
                      <a:gd name="T9" fmla="*/ 0 h 825"/>
                      <a:gd name="T10" fmla="*/ 0 w 194"/>
                      <a:gd name="T11" fmla="*/ 0 h 825"/>
                      <a:gd name="T12" fmla="*/ 0 w 194"/>
                      <a:gd name="T13" fmla="*/ 0 h 825"/>
                      <a:gd name="T14" fmla="*/ 0 w 194"/>
                      <a:gd name="T15" fmla="*/ 0 h 825"/>
                      <a:gd name="T16" fmla="*/ 0 w 194"/>
                      <a:gd name="T17" fmla="*/ 0 h 825"/>
                      <a:gd name="T18" fmla="*/ 0 w 194"/>
                      <a:gd name="T19" fmla="*/ 0 h 825"/>
                      <a:gd name="T20" fmla="*/ 0 w 194"/>
                      <a:gd name="T21" fmla="*/ 0 h 825"/>
                      <a:gd name="T22" fmla="*/ 0 w 194"/>
                      <a:gd name="T23" fmla="*/ 0 h 825"/>
                      <a:gd name="T24" fmla="*/ 0 w 194"/>
                      <a:gd name="T25" fmla="*/ 0 h 825"/>
                      <a:gd name="T26" fmla="*/ 0 w 194"/>
                      <a:gd name="T27" fmla="*/ 1 h 825"/>
                      <a:gd name="T28" fmla="*/ 0 w 194"/>
                      <a:gd name="T29" fmla="*/ 1 h 825"/>
                      <a:gd name="T30" fmla="*/ 0 w 194"/>
                      <a:gd name="T31" fmla="*/ 1 h 825"/>
                      <a:gd name="T32" fmla="*/ 0 w 194"/>
                      <a:gd name="T33" fmla="*/ 0 h 825"/>
                      <a:gd name="T34" fmla="*/ 0 w 194"/>
                      <a:gd name="T35" fmla="*/ 0 h 825"/>
                      <a:gd name="T36" fmla="*/ 0 w 194"/>
                      <a:gd name="T37" fmla="*/ 0 h 825"/>
                      <a:gd name="T38" fmla="*/ 0 w 194"/>
                      <a:gd name="T39" fmla="*/ 0 h 825"/>
                      <a:gd name="T40" fmla="*/ 0 w 194"/>
                      <a:gd name="T41" fmla="*/ 0 h 825"/>
                      <a:gd name="T42" fmla="*/ 0 w 194"/>
                      <a:gd name="T43" fmla="*/ 0 h 825"/>
                      <a:gd name="T44" fmla="*/ 0 w 194"/>
                      <a:gd name="T45" fmla="*/ 0 h 825"/>
                      <a:gd name="T46" fmla="*/ 0 w 194"/>
                      <a:gd name="T47" fmla="*/ 0 h 825"/>
                      <a:gd name="T48" fmla="*/ 0 w 194"/>
                      <a:gd name="T49" fmla="*/ 0 h 825"/>
                      <a:gd name="T50" fmla="*/ 0 w 194"/>
                      <a:gd name="T51" fmla="*/ 0 h 825"/>
                      <a:gd name="T52" fmla="*/ 0 w 194"/>
                      <a:gd name="T53" fmla="*/ 0 h 825"/>
                      <a:gd name="T54" fmla="*/ 0 w 194"/>
                      <a:gd name="T55" fmla="*/ 0 h 8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5"/>
                      <a:gd name="T86" fmla="*/ 194 w 194"/>
                      <a:gd name="T87" fmla="*/ 825 h 8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5">
                        <a:moveTo>
                          <a:pt x="0" y="52"/>
                        </a:moveTo>
                        <a:lnTo>
                          <a:pt x="93" y="0"/>
                        </a:lnTo>
                        <a:lnTo>
                          <a:pt x="126" y="0"/>
                        </a:lnTo>
                        <a:lnTo>
                          <a:pt x="150" y="7"/>
                        </a:lnTo>
                        <a:lnTo>
                          <a:pt x="167" y="18"/>
                        </a:lnTo>
                        <a:lnTo>
                          <a:pt x="181" y="29"/>
                        </a:lnTo>
                        <a:lnTo>
                          <a:pt x="190" y="47"/>
                        </a:lnTo>
                        <a:lnTo>
                          <a:pt x="193" y="62"/>
                        </a:lnTo>
                        <a:lnTo>
                          <a:pt x="194" y="89"/>
                        </a:lnTo>
                        <a:lnTo>
                          <a:pt x="194" y="388"/>
                        </a:lnTo>
                        <a:lnTo>
                          <a:pt x="190" y="406"/>
                        </a:lnTo>
                        <a:lnTo>
                          <a:pt x="174" y="417"/>
                        </a:lnTo>
                        <a:lnTo>
                          <a:pt x="165" y="423"/>
                        </a:lnTo>
                        <a:lnTo>
                          <a:pt x="165" y="807"/>
                        </a:lnTo>
                        <a:lnTo>
                          <a:pt x="143" y="825"/>
                        </a:lnTo>
                        <a:lnTo>
                          <a:pt x="122" y="810"/>
                        </a:lnTo>
                        <a:lnTo>
                          <a:pt x="122" y="422"/>
                        </a:lnTo>
                        <a:lnTo>
                          <a:pt x="103" y="414"/>
                        </a:lnTo>
                        <a:lnTo>
                          <a:pt x="90" y="406"/>
                        </a:lnTo>
                        <a:lnTo>
                          <a:pt x="87" y="397"/>
                        </a:lnTo>
                        <a:lnTo>
                          <a:pt x="87" y="384"/>
                        </a:lnTo>
                        <a:lnTo>
                          <a:pt x="87" y="133"/>
                        </a:lnTo>
                        <a:lnTo>
                          <a:pt x="87" y="111"/>
                        </a:lnTo>
                        <a:lnTo>
                          <a:pt x="80" y="89"/>
                        </a:lnTo>
                        <a:lnTo>
                          <a:pt x="70" y="72"/>
                        </a:lnTo>
                        <a:lnTo>
                          <a:pt x="54" y="61"/>
                        </a:lnTo>
                        <a:lnTo>
                          <a:pt x="36" y="55"/>
                        </a:lnTo>
                        <a:lnTo>
                          <a:pt x="0" y="52"/>
                        </a:lnTo>
                        <a:close/>
                      </a:path>
                    </a:pathLst>
                  </a:custGeom>
                  <a:solidFill>
                    <a:srgbClr val="C0C0C0"/>
                  </a:solidFill>
                  <a:ln w="9525">
                    <a:noFill/>
                    <a:round/>
                    <a:headEnd/>
                    <a:tailEnd/>
                  </a:ln>
                </p:spPr>
                <p:txBody>
                  <a:bodyPr/>
                  <a:lstStyle/>
                  <a:p>
                    <a:endParaRPr lang="en-US"/>
                  </a:p>
                </p:txBody>
              </p:sp>
            </p:grpSp>
          </p:grpSp>
          <p:grpSp>
            <p:nvGrpSpPr>
              <p:cNvPr id="2064" name="Group 158"/>
              <p:cNvGrpSpPr>
                <a:grpSpLocks/>
              </p:cNvGrpSpPr>
              <p:nvPr/>
            </p:nvGrpSpPr>
            <p:grpSpPr bwMode="auto">
              <a:xfrm>
                <a:off x="2883" y="1573"/>
                <a:ext cx="786" cy="397"/>
                <a:chOff x="2431" y="1831"/>
                <a:chExt cx="786" cy="397"/>
              </a:xfrm>
            </p:grpSpPr>
            <p:sp>
              <p:nvSpPr>
                <p:cNvPr id="2086" name="Freeform 159"/>
                <p:cNvSpPr>
                  <a:spLocks/>
                </p:cNvSpPr>
                <p:nvPr/>
              </p:nvSpPr>
              <p:spPr bwMode="auto">
                <a:xfrm>
                  <a:off x="2431" y="2082"/>
                  <a:ext cx="325" cy="146"/>
                </a:xfrm>
                <a:custGeom>
                  <a:avLst/>
                  <a:gdLst>
                    <a:gd name="T0" fmla="*/ 0 w 1300"/>
                    <a:gd name="T1" fmla="*/ 0 h 585"/>
                    <a:gd name="T2" fmla="*/ 1 w 1300"/>
                    <a:gd name="T3" fmla="*/ 0 h 585"/>
                    <a:gd name="T4" fmla="*/ 1 w 1300"/>
                    <a:gd name="T5" fmla="*/ 0 h 585"/>
                    <a:gd name="T6" fmla="*/ 0 w 1300"/>
                    <a:gd name="T7" fmla="*/ 0 h 585"/>
                    <a:gd name="T8" fmla="*/ 0 w 1300"/>
                    <a:gd name="T9" fmla="*/ 0 h 585"/>
                    <a:gd name="T10" fmla="*/ 0 60000 65536"/>
                    <a:gd name="T11" fmla="*/ 0 60000 65536"/>
                    <a:gd name="T12" fmla="*/ 0 60000 65536"/>
                    <a:gd name="T13" fmla="*/ 0 60000 65536"/>
                    <a:gd name="T14" fmla="*/ 0 60000 65536"/>
                    <a:gd name="T15" fmla="*/ 0 w 1300"/>
                    <a:gd name="T16" fmla="*/ 0 h 585"/>
                    <a:gd name="T17" fmla="*/ 1300 w 1300"/>
                    <a:gd name="T18" fmla="*/ 585 h 585"/>
                  </a:gdLst>
                  <a:ahLst/>
                  <a:cxnLst>
                    <a:cxn ang="T10">
                      <a:pos x="T0" y="T1"/>
                    </a:cxn>
                    <a:cxn ang="T11">
                      <a:pos x="T2" y="T3"/>
                    </a:cxn>
                    <a:cxn ang="T12">
                      <a:pos x="T4" y="T5"/>
                    </a:cxn>
                    <a:cxn ang="T13">
                      <a:pos x="T6" y="T7"/>
                    </a:cxn>
                    <a:cxn ang="T14">
                      <a:pos x="T8" y="T9"/>
                    </a:cxn>
                  </a:cxnLst>
                  <a:rect l="T15" t="T16" r="T17" b="T18"/>
                  <a:pathLst>
                    <a:path w="1300" h="585">
                      <a:moveTo>
                        <a:pt x="84" y="250"/>
                      </a:moveTo>
                      <a:lnTo>
                        <a:pt x="1258" y="585"/>
                      </a:lnTo>
                      <a:lnTo>
                        <a:pt x="1300" y="376"/>
                      </a:lnTo>
                      <a:lnTo>
                        <a:pt x="0" y="0"/>
                      </a:lnTo>
                      <a:lnTo>
                        <a:pt x="84" y="250"/>
                      </a:lnTo>
                      <a:close/>
                    </a:path>
                  </a:pathLst>
                </a:custGeom>
                <a:solidFill>
                  <a:srgbClr val="001F9F"/>
                </a:solidFill>
                <a:ln w="3175">
                  <a:solidFill>
                    <a:srgbClr val="000000"/>
                  </a:solidFill>
                  <a:prstDash val="solid"/>
                  <a:round/>
                  <a:headEnd/>
                  <a:tailEnd/>
                </a:ln>
              </p:spPr>
              <p:txBody>
                <a:bodyPr/>
                <a:lstStyle/>
                <a:p>
                  <a:endParaRPr lang="en-US"/>
                </a:p>
              </p:txBody>
            </p:sp>
            <p:sp>
              <p:nvSpPr>
                <p:cNvPr id="2087" name="Freeform 160"/>
                <p:cNvSpPr>
                  <a:spLocks/>
                </p:cNvSpPr>
                <p:nvPr/>
              </p:nvSpPr>
              <p:spPr bwMode="auto">
                <a:xfrm>
                  <a:off x="2431" y="2029"/>
                  <a:ext cx="325" cy="147"/>
                </a:xfrm>
                <a:custGeom>
                  <a:avLst/>
                  <a:gdLst>
                    <a:gd name="T0" fmla="*/ 0 w 1300"/>
                    <a:gd name="T1" fmla="*/ 0 h 586"/>
                    <a:gd name="T2" fmla="*/ 0 w 1300"/>
                    <a:gd name="T3" fmla="*/ 0 h 586"/>
                    <a:gd name="T4" fmla="*/ 1 w 1300"/>
                    <a:gd name="T5" fmla="*/ 0 h 586"/>
                    <a:gd name="T6" fmla="*/ 1 w 1300"/>
                    <a:gd name="T7" fmla="*/ 1 h 586"/>
                    <a:gd name="T8" fmla="*/ 0 w 1300"/>
                    <a:gd name="T9" fmla="*/ 0 h 586"/>
                    <a:gd name="T10" fmla="*/ 0 60000 65536"/>
                    <a:gd name="T11" fmla="*/ 0 60000 65536"/>
                    <a:gd name="T12" fmla="*/ 0 60000 65536"/>
                    <a:gd name="T13" fmla="*/ 0 60000 65536"/>
                    <a:gd name="T14" fmla="*/ 0 60000 65536"/>
                    <a:gd name="T15" fmla="*/ 0 w 1300"/>
                    <a:gd name="T16" fmla="*/ 0 h 586"/>
                    <a:gd name="T17" fmla="*/ 1300 w 1300"/>
                    <a:gd name="T18" fmla="*/ 586 h 586"/>
                  </a:gdLst>
                  <a:ahLst/>
                  <a:cxnLst>
                    <a:cxn ang="T10">
                      <a:pos x="T0" y="T1"/>
                    </a:cxn>
                    <a:cxn ang="T11">
                      <a:pos x="T2" y="T3"/>
                    </a:cxn>
                    <a:cxn ang="T12">
                      <a:pos x="T4" y="T5"/>
                    </a:cxn>
                    <a:cxn ang="T13">
                      <a:pos x="T6" y="T7"/>
                    </a:cxn>
                    <a:cxn ang="T14">
                      <a:pos x="T8" y="T9"/>
                    </a:cxn>
                  </a:cxnLst>
                  <a:rect l="T15" t="T16" r="T17" b="T18"/>
                  <a:pathLst>
                    <a:path w="1300" h="586">
                      <a:moveTo>
                        <a:pt x="0" y="210"/>
                      </a:moveTo>
                      <a:lnTo>
                        <a:pt x="126" y="0"/>
                      </a:lnTo>
                      <a:lnTo>
                        <a:pt x="1258" y="294"/>
                      </a:lnTo>
                      <a:lnTo>
                        <a:pt x="1300" y="586"/>
                      </a:lnTo>
                      <a:lnTo>
                        <a:pt x="0" y="210"/>
                      </a:lnTo>
                      <a:close/>
                    </a:path>
                  </a:pathLst>
                </a:custGeom>
                <a:solidFill>
                  <a:srgbClr val="5F7FFF"/>
                </a:solidFill>
                <a:ln w="3175">
                  <a:solidFill>
                    <a:srgbClr val="000000"/>
                  </a:solidFill>
                  <a:prstDash val="solid"/>
                  <a:round/>
                  <a:headEnd/>
                  <a:tailEnd/>
                </a:ln>
              </p:spPr>
              <p:txBody>
                <a:bodyPr/>
                <a:lstStyle/>
                <a:p>
                  <a:endParaRPr lang="en-US"/>
                </a:p>
              </p:txBody>
            </p:sp>
            <p:sp>
              <p:nvSpPr>
                <p:cNvPr id="2088" name="Freeform 161"/>
                <p:cNvSpPr>
                  <a:spLocks/>
                </p:cNvSpPr>
                <p:nvPr/>
              </p:nvSpPr>
              <p:spPr bwMode="auto">
                <a:xfrm>
                  <a:off x="2745" y="1925"/>
                  <a:ext cx="472" cy="303"/>
                </a:xfrm>
                <a:custGeom>
                  <a:avLst/>
                  <a:gdLst>
                    <a:gd name="T0" fmla="*/ 0 w 1886"/>
                    <a:gd name="T1" fmla="*/ 1 h 1213"/>
                    <a:gd name="T2" fmla="*/ 0 w 1886"/>
                    <a:gd name="T3" fmla="*/ 1 h 1213"/>
                    <a:gd name="T4" fmla="*/ 2 w 1886"/>
                    <a:gd name="T5" fmla="*/ 0 h 1213"/>
                    <a:gd name="T6" fmla="*/ 2 w 1886"/>
                    <a:gd name="T7" fmla="*/ 0 h 1213"/>
                    <a:gd name="T8" fmla="*/ 0 w 1886"/>
                    <a:gd name="T9" fmla="*/ 1 h 1213"/>
                    <a:gd name="T10" fmla="*/ 0 60000 65536"/>
                    <a:gd name="T11" fmla="*/ 0 60000 65536"/>
                    <a:gd name="T12" fmla="*/ 0 60000 65536"/>
                    <a:gd name="T13" fmla="*/ 0 60000 65536"/>
                    <a:gd name="T14" fmla="*/ 0 60000 65536"/>
                    <a:gd name="T15" fmla="*/ 0 w 1886"/>
                    <a:gd name="T16" fmla="*/ 0 h 1213"/>
                    <a:gd name="T17" fmla="*/ 1886 w 1886"/>
                    <a:gd name="T18" fmla="*/ 1213 h 1213"/>
                  </a:gdLst>
                  <a:ahLst/>
                  <a:cxnLst>
                    <a:cxn ang="T10">
                      <a:pos x="T0" y="T1"/>
                    </a:cxn>
                    <a:cxn ang="T11">
                      <a:pos x="T2" y="T3"/>
                    </a:cxn>
                    <a:cxn ang="T12">
                      <a:pos x="T4" y="T5"/>
                    </a:cxn>
                    <a:cxn ang="T13">
                      <a:pos x="T6" y="T7"/>
                    </a:cxn>
                    <a:cxn ang="T14">
                      <a:pos x="T8" y="T9"/>
                    </a:cxn>
                  </a:cxnLst>
                  <a:rect l="T15" t="T16" r="T17" b="T18"/>
                  <a:pathLst>
                    <a:path w="1886" h="1213">
                      <a:moveTo>
                        <a:pt x="42" y="1004"/>
                      </a:moveTo>
                      <a:lnTo>
                        <a:pt x="0" y="1213"/>
                      </a:lnTo>
                      <a:lnTo>
                        <a:pt x="1845" y="209"/>
                      </a:lnTo>
                      <a:lnTo>
                        <a:pt x="1886" y="0"/>
                      </a:lnTo>
                      <a:lnTo>
                        <a:pt x="42" y="1004"/>
                      </a:lnTo>
                      <a:close/>
                    </a:path>
                  </a:pathLst>
                </a:custGeom>
                <a:solidFill>
                  <a:srgbClr val="000080"/>
                </a:solidFill>
                <a:ln w="3175">
                  <a:solidFill>
                    <a:srgbClr val="000000"/>
                  </a:solidFill>
                  <a:prstDash val="solid"/>
                  <a:round/>
                  <a:headEnd/>
                  <a:tailEnd/>
                </a:ln>
              </p:spPr>
              <p:txBody>
                <a:bodyPr/>
                <a:lstStyle/>
                <a:p>
                  <a:endParaRPr lang="en-US"/>
                </a:p>
              </p:txBody>
            </p:sp>
            <p:sp>
              <p:nvSpPr>
                <p:cNvPr id="2089" name="Freeform 162"/>
                <p:cNvSpPr>
                  <a:spLocks/>
                </p:cNvSpPr>
                <p:nvPr/>
              </p:nvSpPr>
              <p:spPr bwMode="auto">
                <a:xfrm>
                  <a:off x="2745" y="1883"/>
                  <a:ext cx="472" cy="293"/>
                </a:xfrm>
                <a:custGeom>
                  <a:avLst/>
                  <a:gdLst>
                    <a:gd name="T0" fmla="*/ 0 w 1886"/>
                    <a:gd name="T1" fmla="*/ 1 h 1171"/>
                    <a:gd name="T2" fmla="*/ 0 w 1886"/>
                    <a:gd name="T3" fmla="*/ 1 h 1171"/>
                    <a:gd name="T4" fmla="*/ 2 w 1886"/>
                    <a:gd name="T5" fmla="*/ 0 h 1171"/>
                    <a:gd name="T6" fmla="*/ 2 w 1886"/>
                    <a:gd name="T7" fmla="*/ 0 h 1171"/>
                    <a:gd name="T8" fmla="*/ 0 w 1886"/>
                    <a:gd name="T9" fmla="*/ 1 h 1171"/>
                    <a:gd name="T10" fmla="*/ 0 60000 65536"/>
                    <a:gd name="T11" fmla="*/ 0 60000 65536"/>
                    <a:gd name="T12" fmla="*/ 0 60000 65536"/>
                    <a:gd name="T13" fmla="*/ 0 60000 65536"/>
                    <a:gd name="T14" fmla="*/ 0 60000 65536"/>
                    <a:gd name="T15" fmla="*/ 0 w 1886"/>
                    <a:gd name="T16" fmla="*/ 0 h 1171"/>
                    <a:gd name="T17" fmla="*/ 1886 w 1886"/>
                    <a:gd name="T18" fmla="*/ 1171 h 1171"/>
                  </a:gdLst>
                  <a:ahLst/>
                  <a:cxnLst>
                    <a:cxn ang="T10">
                      <a:pos x="T0" y="T1"/>
                    </a:cxn>
                    <a:cxn ang="T11">
                      <a:pos x="T2" y="T3"/>
                    </a:cxn>
                    <a:cxn ang="T12">
                      <a:pos x="T4" y="T5"/>
                    </a:cxn>
                    <a:cxn ang="T13">
                      <a:pos x="T6" y="T7"/>
                    </a:cxn>
                    <a:cxn ang="T14">
                      <a:pos x="T8" y="T9"/>
                    </a:cxn>
                  </a:cxnLst>
                  <a:rect l="T15" t="T16" r="T17" b="T18"/>
                  <a:pathLst>
                    <a:path w="1886" h="1171">
                      <a:moveTo>
                        <a:pt x="0" y="879"/>
                      </a:moveTo>
                      <a:lnTo>
                        <a:pt x="42" y="1171"/>
                      </a:lnTo>
                      <a:lnTo>
                        <a:pt x="1886" y="167"/>
                      </a:lnTo>
                      <a:lnTo>
                        <a:pt x="1760" y="0"/>
                      </a:lnTo>
                      <a:lnTo>
                        <a:pt x="0" y="879"/>
                      </a:lnTo>
                      <a:close/>
                    </a:path>
                  </a:pathLst>
                </a:custGeom>
                <a:solidFill>
                  <a:srgbClr val="3F7FFF"/>
                </a:solidFill>
                <a:ln w="3175">
                  <a:solidFill>
                    <a:srgbClr val="000000"/>
                  </a:solidFill>
                  <a:prstDash val="solid"/>
                  <a:round/>
                  <a:headEnd/>
                  <a:tailEnd/>
                </a:ln>
              </p:spPr>
              <p:txBody>
                <a:bodyPr/>
                <a:lstStyle/>
                <a:p>
                  <a:endParaRPr lang="en-US"/>
                </a:p>
              </p:txBody>
            </p:sp>
            <p:sp>
              <p:nvSpPr>
                <p:cNvPr id="2090" name="Freeform 163"/>
                <p:cNvSpPr>
                  <a:spLocks/>
                </p:cNvSpPr>
                <p:nvPr/>
              </p:nvSpPr>
              <p:spPr bwMode="auto">
                <a:xfrm>
                  <a:off x="2462" y="1831"/>
                  <a:ext cx="723" cy="272"/>
                </a:xfrm>
                <a:custGeom>
                  <a:avLst/>
                  <a:gdLst>
                    <a:gd name="T0" fmla="*/ 0 w 2892"/>
                    <a:gd name="T1" fmla="*/ 1 h 1088"/>
                    <a:gd name="T2" fmla="*/ 1 w 2892"/>
                    <a:gd name="T3" fmla="*/ 1 h 1088"/>
                    <a:gd name="T4" fmla="*/ 3 w 2892"/>
                    <a:gd name="T5" fmla="*/ 0 h 1088"/>
                    <a:gd name="T6" fmla="*/ 2 w 2892"/>
                    <a:gd name="T7" fmla="*/ 0 h 1088"/>
                    <a:gd name="T8" fmla="*/ 0 w 2892"/>
                    <a:gd name="T9" fmla="*/ 1 h 1088"/>
                    <a:gd name="T10" fmla="*/ 0 60000 65536"/>
                    <a:gd name="T11" fmla="*/ 0 60000 65536"/>
                    <a:gd name="T12" fmla="*/ 0 60000 65536"/>
                    <a:gd name="T13" fmla="*/ 0 60000 65536"/>
                    <a:gd name="T14" fmla="*/ 0 60000 65536"/>
                    <a:gd name="T15" fmla="*/ 0 w 2892"/>
                    <a:gd name="T16" fmla="*/ 0 h 1088"/>
                    <a:gd name="T17" fmla="*/ 2892 w 2892"/>
                    <a:gd name="T18" fmla="*/ 1088 h 1088"/>
                  </a:gdLst>
                  <a:ahLst/>
                  <a:cxnLst>
                    <a:cxn ang="T10">
                      <a:pos x="T0" y="T1"/>
                    </a:cxn>
                    <a:cxn ang="T11">
                      <a:pos x="T2" y="T3"/>
                    </a:cxn>
                    <a:cxn ang="T12">
                      <a:pos x="T4" y="T5"/>
                    </a:cxn>
                    <a:cxn ang="T13">
                      <a:pos x="T6" y="T7"/>
                    </a:cxn>
                    <a:cxn ang="T14">
                      <a:pos x="T8" y="T9"/>
                    </a:cxn>
                  </a:cxnLst>
                  <a:rect l="T15" t="T16" r="T17" b="T18"/>
                  <a:pathLst>
                    <a:path w="2892" h="1088">
                      <a:moveTo>
                        <a:pt x="0" y="794"/>
                      </a:moveTo>
                      <a:lnTo>
                        <a:pt x="1132" y="1088"/>
                      </a:lnTo>
                      <a:lnTo>
                        <a:pt x="2892" y="209"/>
                      </a:lnTo>
                      <a:lnTo>
                        <a:pt x="1719" y="0"/>
                      </a:lnTo>
                      <a:lnTo>
                        <a:pt x="0" y="794"/>
                      </a:lnTo>
                      <a:close/>
                    </a:path>
                  </a:pathLst>
                </a:custGeom>
                <a:solidFill>
                  <a:srgbClr val="9FBFFF"/>
                </a:solidFill>
                <a:ln w="3175">
                  <a:solidFill>
                    <a:srgbClr val="000000"/>
                  </a:solidFill>
                  <a:prstDash val="solid"/>
                  <a:round/>
                  <a:headEnd/>
                  <a:tailEnd/>
                </a:ln>
              </p:spPr>
              <p:txBody>
                <a:bodyPr/>
                <a:lstStyle/>
                <a:p>
                  <a:endParaRPr lang="en-US"/>
                </a:p>
              </p:txBody>
            </p:sp>
          </p:grpSp>
          <p:grpSp>
            <p:nvGrpSpPr>
              <p:cNvPr id="2065" name="Group 164"/>
              <p:cNvGrpSpPr>
                <a:grpSpLocks/>
              </p:cNvGrpSpPr>
              <p:nvPr/>
            </p:nvGrpSpPr>
            <p:grpSpPr bwMode="auto">
              <a:xfrm>
                <a:off x="3228" y="1686"/>
                <a:ext cx="431" cy="441"/>
                <a:chOff x="2776" y="1944"/>
                <a:chExt cx="431" cy="441"/>
              </a:xfrm>
            </p:grpSpPr>
            <p:grpSp>
              <p:nvGrpSpPr>
                <p:cNvPr id="2072" name="Group 165"/>
                <p:cNvGrpSpPr>
                  <a:grpSpLocks/>
                </p:cNvGrpSpPr>
                <p:nvPr/>
              </p:nvGrpSpPr>
              <p:grpSpPr bwMode="auto">
                <a:xfrm>
                  <a:off x="2776" y="1949"/>
                  <a:ext cx="426" cy="436"/>
                  <a:chOff x="2776" y="1949"/>
                  <a:chExt cx="426" cy="436"/>
                </a:xfrm>
              </p:grpSpPr>
              <p:sp>
                <p:nvSpPr>
                  <p:cNvPr id="2080" name="Freeform 166"/>
                  <p:cNvSpPr>
                    <a:spLocks/>
                  </p:cNvSpPr>
                  <p:nvPr/>
                </p:nvSpPr>
                <p:spPr bwMode="auto">
                  <a:xfrm>
                    <a:off x="2942" y="2061"/>
                    <a:ext cx="52" cy="225"/>
                  </a:xfrm>
                  <a:custGeom>
                    <a:avLst/>
                    <a:gdLst>
                      <a:gd name="T0" fmla="*/ 0 w 208"/>
                      <a:gd name="T1" fmla="*/ 0 h 899"/>
                      <a:gd name="T2" fmla="*/ 0 w 208"/>
                      <a:gd name="T3" fmla="*/ 0 h 899"/>
                      <a:gd name="T4" fmla="*/ 0 w 208"/>
                      <a:gd name="T5" fmla="*/ 0 h 899"/>
                      <a:gd name="T6" fmla="*/ 0 w 208"/>
                      <a:gd name="T7" fmla="*/ 0 h 899"/>
                      <a:gd name="T8" fmla="*/ 0 w 208"/>
                      <a:gd name="T9" fmla="*/ 0 h 899"/>
                      <a:gd name="T10" fmla="*/ 0 w 208"/>
                      <a:gd name="T11" fmla="*/ 0 h 899"/>
                      <a:gd name="T12" fmla="*/ 0 w 208"/>
                      <a:gd name="T13" fmla="*/ 0 h 899"/>
                      <a:gd name="T14" fmla="*/ 0 w 208"/>
                      <a:gd name="T15" fmla="*/ 0 h 899"/>
                      <a:gd name="T16" fmla="*/ 0 w 208"/>
                      <a:gd name="T17" fmla="*/ 0 h 899"/>
                      <a:gd name="T18" fmla="*/ 0 w 208"/>
                      <a:gd name="T19" fmla="*/ 1 h 899"/>
                      <a:gd name="T20" fmla="*/ 0 w 208"/>
                      <a:gd name="T21" fmla="*/ 1 h 899"/>
                      <a:gd name="T22" fmla="*/ 0 w 208"/>
                      <a:gd name="T23" fmla="*/ 1 h 899"/>
                      <a:gd name="T24" fmla="*/ 0 w 208"/>
                      <a:gd name="T25" fmla="*/ 1 h 899"/>
                      <a:gd name="T26" fmla="*/ 0 w 208"/>
                      <a:gd name="T27" fmla="*/ 1 h 899"/>
                      <a:gd name="T28" fmla="*/ 0 w 208"/>
                      <a:gd name="T29" fmla="*/ 1 h 899"/>
                      <a:gd name="T30" fmla="*/ 0 w 208"/>
                      <a:gd name="T31" fmla="*/ 1 h 899"/>
                      <a:gd name="T32" fmla="*/ 0 w 208"/>
                      <a:gd name="T33" fmla="*/ 1 h 899"/>
                      <a:gd name="T34" fmla="*/ 0 w 208"/>
                      <a:gd name="T35" fmla="*/ 1 h 899"/>
                      <a:gd name="T36" fmla="*/ 0 w 208"/>
                      <a:gd name="T37" fmla="*/ 1 h 899"/>
                      <a:gd name="T38" fmla="*/ 0 w 208"/>
                      <a:gd name="T39" fmla="*/ 1 h 899"/>
                      <a:gd name="T40" fmla="*/ 0 w 208"/>
                      <a:gd name="T41" fmla="*/ 1 h 899"/>
                      <a:gd name="T42" fmla="*/ 0 w 208"/>
                      <a:gd name="T43" fmla="*/ 0 h 899"/>
                      <a:gd name="T44" fmla="*/ 0 w 208"/>
                      <a:gd name="T45" fmla="*/ 0 h 899"/>
                      <a:gd name="T46" fmla="*/ 0 w 208"/>
                      <a:gd name="T47" fmla="*/ 0 h 899"/>
                      <a:gd name="T48" fmla="*/ 0 w 208"/>
                      <a:gd name="T49" fmla="*/ 0 h 899"/>
                      <a:gd name="T50" fmla="*/ 0 w 208"/>
                      <a:gd name="T51" fmla="*/ 0 h 899"/>
                      <a:gd name="T52" fmla="*/ 0 w 208"/>
                      <a:gd name="T53" fmla="*/ 0 h 899"/>
                      <a:gd name="T54" fmla="*/ 0 w 208"/>
                      <a:gd name="T55" fmla="*/ 0 h 8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899"/>
                      <a:gd name="T86" fmla="*/ 208 w 208"/>
                      <a:gd name="T87" fmla="*/ 899 h 8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899">
                        <a:moveTo>
                          <a:pt x="0" y="61"/>
                        </a:moveTo>
                        <a:lnTo>
                          <a:pt x="100" y="3"/>
                        </a:lnTo>
                        <a:lnTo>
                          <a:pt x="136" y="0"/>
                        </a:lnTo>
                        <a:lnTo>
                          <a:pt x="161" y="11"/>
                        </a:lnTo>
                        <a:lnTo>
                          <a:pt x="180" y="22"/>
                        </a:lnTo>
                        <a:lnTo>
                          <a:pt x="193" y="36"/>
                        </a:lnTo>
                        <a:lnTo>
                          <a:pt x="204" y="54"/>
                        </a:lnTo>
                        <a:lnTo>
                          <a:pt x="206" y="71"/>
                        </a:lnTo>
                        <a:lnTo>
                          <a:pt x="208" y="100"/>
                        </a:lnTo>
                        <a:lnTo>
                          <a:pt x="208" y="425"/>
                        </a:lnTo>
                        <a:lnTo>
                          <a:pt x="204" y="442"/>
                        </a:lnTo>
                        <a:lnTo>
                          <a:pt x="188" y="455"/>
                        </a:lnTo>
                        <a:lnTo>
                          <a:pt x="177" y="462"/>
                        </a:lnTo>
                        <a:lnTo>
                          <a:pt x="177" y="878"/>
                        </a:lnTo>
                        <a:lnTo>
                          <a:pt x="154" y="899"/>
                        </a:lnTo>
                        <a:lnTo>
                          <a:pt x="132" y="881"/>
                        </a:lnTo>
                        <a:lnTo>
                          <a:pt x="132" y="460"/>
                        </a:lnTo>
                        <a:lnTo>
                          <a:pt x="111" y="453"/>
                        </a:lnTo>
                        <a:lnTo>
                          <a:pt x="96" y="442"/>
                        </a:lnTo>
                        <a:lnTo>
                          <a:pt x="93" y="435"/>
                        </a:lnTo>
                        <a:lnTo>
                          <a:pt x="93" y="419"/>
                        </a:lnTo>
                        <a:lnTo>
                          <a:pt x="93" y="147"/>
                        </a:lnTo>
                        <a:lnTo>
                          <a:pt x="93" y="124"/>
                        </a:lnTo>
                        <a:lnTo>
                          <a:pt x="85" y="100"/>
                        </a:lnTo>
                        <a:lnTo>
                          <a:pt x="75" y="82"/>
                        </a:lnTo>
                        <a:lnTo>
                          <a:pt x="59" y="69"/>
                        </a:lnTo>
                        <a:lnTo>
                          <a:pt x="40" y="65"/>
                        </a:lnTo>
                        <a:lnTo>
                          <a:pt x="0" y="61"/>
                        </a:lnTo>
                        <a:close/>
                      </a:path>
                    </a:pathLst>
                  </a:custGeom>
                  <a:solidFill>
                    <a:srgbClr val="3F3F3F"/>
                  </a:solidFill>
                  <a:ln w="9525">
                    <a:noFill/>
                    <a:round/>
                    <a:headEnd/>
                    <a:tailEnd/>
                  </a:ln>
                </p:spPr>
                <p:txBody>
                  <a:bodyPr/>
                  <a:lstStyle/>
                  <a:p>
                    <a:endParaRPr lang="en-US"/>
                  </a:p>
                </p:txBody>
              </p:sp>
              <p:sp>
                <p:nvSpPr>
                  <p:cNvPr id="2081" name="Freeform 167"/>
                  <p:cNvSpPr>
                    <a:spLocks/>
                  </p:cNvSpPr>
                  <p:nvPr/>
                </p:nvSpPr>
                <p:spPr bwMode="auto">
                  <a:xfrm>
                    <a:off x="2864" y="2103"/>
                    <a:ext cx="56" cy="231"/>
                  </a:xfrm>
                  <a:custGeom>
                    <a:avLst/>
                    <a:gdLst>
                      <a:gd name="T0" fmla="*/ 0 w 223"/>
                      <a:gd name="T1" fmla="*/ 0 h 925"/>
                      <a:gd name="T2" fmla="*/ 0 w 223"/>
                      <a:gd name="T3" fmla="*/ 0 h 925"/>
                      <a:gd name="T4" fmla="*/ 0 w 223"/>
                      <a:gd name="T5" fmla="*/ 0 h 925"/>
                      <a:gd name="T6" fmla="*/ 0 w 223"/>
                      <a:gd name="T7" fmla="*/ 0 h 925"/>
                      <a:gd name="T8" fmla="*/ 0 w 223"/>
                      <a:gd name="T9" fmla="*/ 0 h 925"/>
                      <a:gd name="T10" fmla="*/ 0 w 223"/>
                      <a:gd name="T11" fmla="*/ 0 h 925"/>
                      <a:gd name="T12" fmla="*/ 0 w 223"/>
                      <a:gd name="T13" fmla="*/ 0 h 925"/>
                      <a:gd name="T14" fmla="*/ 0 w 223"/>
                      <a:gd name="T15" fmla="*/ 0 h 925"/>
                      <a:gd name="T16" fmla="*/ 0 w 223"/>
                      <a:gd name="T17" fmla="*/ 0 h 925"/>
                      <a:gd name="T18" fmla="*/ 0 w 223"/>
                      <a:gd name="T19" fmla="*/ 0 h 925"/>
                      <a:gd name="T20" fmla="*/ 0 w 223"/>
                      <a:gd name="T21" fmla="*/ 0 h 925"/>
                      <a:gd name="T22" fmla="*/ 0 w 223"/>
                      <a:gd name="T23" fmla="*/ 0 h 925"/>
                      <a:gd name="T24" fmla="*/ 0 w 223"/>
                      <a:gd name="T25" fmla="*/ 0 h 925"/>
                      <a:gd name="T26" fmla="*/ 0 w 223"/>
                      <a:gd name="T27" fmla="*/ 1 h 925"/>
                      <a:gd name="T28" fmla="*/ 0 w 223"/>
                      <a:gd name="T29" fmla="*/ 1 h 925"/>
                      <a:gd name="T30" fmla="*/ 0 w 223"/>
                      <a:gd name="T31" fmla="*/ 1 h 925"/>
                      <a:gd name="T32" fmla="*/ 0 w 223"/>
                      <a:gd name="T33" fmla="*/ 0 h 925"/>
                      <a:gd name="T34" fmla="*/ 0 w 223"/>
                      <a:gd name="T35" fmla="*/ 0 h 925"/>
                      <a:gd name="T36" fmla="*/ 0 w 223"/>
                      <a:gd name="T37" fmla="*/ 0 h 925"/>
                      <a:gd name="T38" fmla="*/ 0 w 223"/>
                      <a:gd name="T39" fmla="*/ 0 h 925"/>
                      <a:gd name="T40" fmla="*/ 0 w 223"/>
                      <a:gd name="T41" fmla="*/ 0 h 925"/>
                      <a:gd name="T42" fmla="*/ 0 w 223"/>
                      <a:gd name="T43" fmla="*/ 0 h 925"/>
                      <a:gd name="T44" fmla="*/ 0 w 223"/>
                      <a:gd name="T45" fmla="*/ 0 h 925"/>
                      <a:gd name="T46" fmla="*/ 0 w 223"/>
                      <a:gd name="T47" fmla="*/ 0 h 925"/>
                      <a:gd name="T48" fmla="*/ 0 w 223"/>
                      <a:gd name="T49" fmla="*/ 0 h 925"/>
                      <a:gd name="T50" fmla="*/ 0 w 223"/>
                      <a:gd name="T51" fmla="*/ 0 h 925"/>
                      <a:gd name="T52" fmla="*/ 0 w 223"/>
                      <a:gd name="T53" fmla="*/ 0 h 925"/>
                      <a:gd name="T54" fmla="*/ 0 w 223"/>
                      <a:gd name="T55" fmla="*/ 0 h 9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3"/>
                      <a:gd name="T85" fmla="*/ 0 h 925"/>
                      <a:gd name="T86" fmla="*/ 223 w 223"/>
                      <a:gd name="T87" fmla="*/ 925 h 9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3" h="925">
                        <a:moveTo>
                          <a:pt x="0" y="62"/>
                        </a:moveTo>
                        <a:lnTo>
                          <a:pt x="108" y="4"/>
                        </a:lnTo>
                        <a:lnTo>
                          <a:pt x="144" y="0"/>
                        </a:lnTo>
                        <a:lnTo>
                          <a:pt x="172" y="11"/>
                        </a:lnTo>
                        <a:lnTo>
                          <a:pt x="192" y="22"/>
                        </a:lnTo>
                        <a:lnTo>
                          <a:pt x="206" y="34"/>
                        </a:lnTo>
                        <a:lnTo>
                          <a:pt x="217" y="53"/>
                        </a:lnTo>
                        <a:lnTo>
                          <a:pt x="220" y="73"/>
                        </a:lnTo>
                        <a:lnTo>
                          <a:pt x="223" y="102"/>
                        </a:lnTo>
                        <a:lnTo>
                          <a:pt x="223" y="437"/>
                        </a:lnTo>
                        <a:lnTo>
                          <a:pt x="217" y="455"/>
                        </a:lnTo>
                        <a:lnTo>
                          <a:pt x="201" y="468"/>
                        </a:lnTo>
                        <a:lnTo>
                          <a:pt x="189" y="477"/>
                        </a:lnTo>
                        <a:lnTo>
                          <a:pt x="189" y="905"/>
                        </a:lnTo>
                        <a:lnTo>
                          <a:pt x="164" y="925"/>
                        </a:lnTo>
                        <a:lnTo>
                          <a:pt x="142" y="907"/>
                        </a:lnTo>
                        <a:lnTo>
                          <a:pt x="142" y="474"/>
                        </a:lnTo>
                        <a:lnTo>
                          <a:pt x="119" y="466"/>
                        </a:lnTo>
                        <a:lnTo>
                          <a:pt x="102" y="455"/>
                        </a:lnTo>
                        <a:lnTo>
                          <a:pt x="100" y="446"/>
                        </a:lnTo>
                        <a:lnTo>
                          <a:pt x="100" y="429"/>
                        </a:lnTo>
                        <a:lnTo>
                          <a:pt x="100" y="150"/>
                        </a:lnTo>
                        <a:lnTo>
                          <a:pt x="100" y="127"/>
                        </a:lnTo>
                        <a:lnTo>
                          <a:pt x="91" y="102"/>
                        </a:lnTo>
                        <a:lnTo>
                          <a:pt x="79" y="82"/>
                        </a:lnTo>
                        <a:lnTo>
                          <a:pt x="63" y="71"/>
                        </a:lnTo>
                        <a:lnTo>
                          <a:pt x="43" y="65"/>
                        </a:lnTo>
                        <a:lnTo>
                          <a:pt x="0" y="62"/>
                        </a:lnTo>
                        <a:close/>
                      </a:path>
                    </a:pathLst>
                  </a:custGeom>
                  <a:solidFill>
                    <a:srgbClr val="3F3F3F"/>
                  </a:solidFill>
                  <a:ln w="9525">
                    <a:noFill/>
                    <a:round/>
                    <a:headEnd/>
                    <a:tailEnd/>
                  </a:ln>
                </p:spPr>
                <p:txBody>
                  <a:bodyPr/>
                  <a:lstStyle/>
                  <a:p>
                    <a:endParaRPr lang="en-US"/>
                  </a:p>
                </p:txBody>
              </p:sp>
              <p:sp>
                <p:nvSpPr>
                  <p:cNvPr id="2082" name="Freeform 168"/>
                  <p:cNvSpPr>
                    <a:spLocks/>
                  </p:cNvSpPr>
                  <p:nvPr/>
                </p:nvSpPr>
                <p:spPr bwMode="auto">
                  <a:xfrm>
                    <a:off x="2776" y="2150"/>
                    <a:ext cx="63" cy="235"/>
                  </a:xfrm>
                  <a:custGeom>
                    <a:avLst/>
                    <a:gdLst>
                      <a:gd name="T0" fmla="*/ 0 w 251"/>
                      <a:gd name="T1" fmla="*/ 0 h 941"/>
                      <a:gd name="T2" fmla="*/ 0 w 251"/>
                      <a:gd name="T3" fmla="*/ 0 h 941"/>
                      <a:gd name="T4" fmla="*/ 0 w 251"/>
                      <a:gd name="T5" fmla="*/ 0 h 941"/>
                      <a:gd name="T6" fmla="*/ 0 w 251"/>
                      <a:gd name="T7" fmla="*/ 0 h 941"/>
                      <a:gd name="T8" fmla="*/ 0 w 251"/>
                      <a:gd name="T9" fmla="*/ 0 h 941"/>
                      <a:gd name="T10" fmla="*/ 0 w 251"/>
                      <a:gd name="T11" fmla="*/ 0 h 941"/>
                      <a:gd name="T12" fmla="*/ 0 w 251"/>
                      <a:gd name="T13" fmla="*/ 0 h 941"/>
                      <a:gd name="T14" fmla="*/ 0 w 251"/>
                      <a:gd name="T15" fmla="*/ 0 h 941"/>
                      <a:gd name="T16" fmla="*/ 0 w 251"/>
                      <a:gd name="T17" fmla="*/ 0 h 941"/>
                      <a:gd name="T18" fmla="*/ 0 w 251"/>
                      <a:gd name="T19" fmla="*/ 0 h 941"/>
                      <a:gd name="T20" fmla="*/ 0 w 251"/>
                      <a:gd name="T21" fmla="*/ 0 h 941"/>
                      <a:gd name="T22" fmla="*/ 0 w 251"/>
                      <a:gd name="T23" fmla="*/ 0 h 941"/>
                      <a:gd name="T24" fmla="*/ 0 w 251"/>
                      <a:gd name="T25" fmla="*/ 0 h 941"/>
                      <a:gd name="T26" fmla="*/ 0 w 251"/>
                      <a:gd name="T27" fmla="*/ 1 h 941"/>
                      <a:gd name="T28" fmla="*/ 0 w 251"/>
                      <a:gd name="T29" fmla="*/ 1 h 941"/>
                      <a:gd name="T30" fmla="*/ 0 w 251"/>
                      <a:gd name="T31" fmla="*/ 1 h 941"/>
                      <a:gd name="T32" fmla="*/ 0 w 251"/>
                      <a:gd name="T33" fmla="*/ 0 h 941"/>
                      <a:gd name="T34" fmla="*/ 0 w 251"/>
                      <a:gd name="T35" fmla="*/ 0 h 941"/>
                      <a:gd name="T36" fmla="*/ 0 w 251"/>
                      <a:gd name="T37" fmla="*/ 0 h 941"/>
                      <a:gd name="T38" fmla="*/ 0 w 251"/>
                      <a:gd name="T39" fmla="*/ 0 h 941"/>
                      <a:gd name="T40" fmla="*/ 0 w 251"/>
                      <a:gd name="T41" fmla="*/ 0 h 941"/>
                      <a:gd name="T42" fmla="*/ 0 w 251"/>
                      <a:gd name="T43" fmla="*/ 0 h 941"/>
                      <a:gd name="T44" fmla="*/ 0 w 251"/>
                      <a:gd name="T45" fmla="*/ 0 h 941"/>
                      <a:gd name="T46" fmla="*/ 0 w 251"/>
                      <a:gd name="T47" fmla="*/ 0 h 941"/>
                      <a:gd name="T48" fmla="*/ 0 w 251"/>
                      <a:gd name="T49" fmla="*/ 0 h 941"/>
                      <a:gd name="T50" fmla="*/ 0 w 251"/>
                      <a:gd name="T51" fmla="*/ 0 h 941"/>
                      <a:gd name="T52" fmla="*/ 0 w 251"/>
                      <a:gd name="T53" fmla="*/ 0 h 941"/>
                      <a:gd name="T54" fmla="*/ 0 w 251"/>
                      <a:gd name="T55" fmla="*/ 0 h 9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1"/>
                      <a:gd name="T85" fmla="*/ 0 h 941"/>
                      <a:gd name="T86" fmla="*/ 251 w 251"/>
                      <a:gd name="T87" fmla="*/ 941 h 9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1" h="941">
                        <a:moveTo>
                          <a:pt x="0" y="63"/>
                        </a:moveTo>
                        <a:lnTo>
                          <a:pt x="122" y="2"/>
                        </a:lnTo>
                        <a:lnTo>
                          <a:pt x="163" y="0"/>
                        </a:lnTo>
                        <a:lnTo>
                          <a:pt x="194" y="11"/>
                        </a:lnTo>
                        <a:lnTo>
                          <a:pt x="217" y="22"/>
                        </a:lnTo>
                        <a:lnTo>
                          <a:pt x="233" y="35"/>
                        </a:lnTo>
                        <a:lnTo>
                          <a:pt x="245" y="54"/>
                        </a:lnTo>
                        <a:lnTo>
                          <a:pt x="249" y="74"/>
                        </a:lnTo>
                        <a:lnTo>
                          <a:pt x="251" y="103"/>
                        </a:lnTo>
                        <a:lnTo>
                          <a:pt x="251" y="443"/>
                        </a:lnTo>
                        <a:lnTo>
                          <a:pt x="245" y="461"/>
                        </a:lnTo>
                        <a:lnTo>
                          <a:pt x="226" y="475"/>
                        </a:lnTo>
                        <a:lnTo>
                          <a:pt x="214" y="482"/>
                        </a:lnTo>
                        <a:lnTo>
                          <a:pt x="214" y="919"/>
                        </a:lnTo>
                        <a:lnTo>
                          <a:pt x="185" y="941"/>
                        </a:lnTo>
                        <a:lnTo>
                          <a:pt x="159" y="923"/>
                        </a:lnTo>
                        <a:lnTo>
                          <a:pt x="159" y="480"/>
                        </a:lnTo>
                        <a:lnTo>
                          <a:pt x="134" y="473"/>
                        </a:lnTo>
                        <a:lnTo>
                          <a:pt x="116" y="461"/>
                        </a:lnTo>
                        <a:lnTo>
                          <a:pt x="112" y="453"/>
                        </a:lnTo>
                        <a:lnTo>
                          <a:pt x="112" y="438"/>
                        </a:lnTo>
                        <a:lnTo>
                          <a:pt x="112" y="152"/>
                        </a:lnTo>
                        <a:lnTo>
                          <a:pt x="112" y="128"/>
                        </a:lnTo>
                        <a:lnTo>
                          <a:pt x="102" y="103"/>
                        </a:lnTo>
                        <a:lnTo>
                          <a:pt x="90" y="83"/>
                        </a:lnTo>
                        <a:lnTo>
                          <a:pt x="71" y="73"/>
                        </a:lnTo>
                        <a:lnTo>
                          <a:pt x="49" y="66"/>
                        </a:lnTo>
                        <a:lnTo>
                          <a:pt x="0" y="63"/>
                        </a:lnTo>
                        <a:close/>
                      </a:path>
                    </a:pathLst>
                  </a:custGeom>
                  <a:solidFill>
                    <a:srgbClr val="3F3F3F"/>
                  </a:solidFill>
                  <a:ln w="9525">
                    <a:noFill/>
                    <a:round/>
                    <a:headEnd/>
                    <a:tailEnd/>
                  </a:ln>
                </p:spPr>
                <p:txBody>
                  <a:bodyPr/>
                  <a:lstStyle/>
                  <a:p>
                    <a:endParaRPr lang="en-US"/>
                  </a:p>
                </p:txBody>
              </p:sp>
              <p:sp>
                <p:nvSpPr>
                  <p:cNvPr id="2083" name="Freeform 169"/>
                  <p:cNvSpPr>
                    <a:spLocks/>
                  </p:cNvSpPr>
                  <p:nvPr/>
                </p:nvSpPr>
                <p:spPr bwMode="auto">
                  <a:xfrm>
                    <a:off x="3017" y="2022"/>
                    <a:ext cx="53" cy="221"/>
                  </a:xfrm>
                  <a:custGeom>
                    <a:avLst/>
                    <a:gdLst>
                      <a:gd name="T0" fmla="*/ 0 w 210"/>
                      <a:gd name="T1" fmla="*/ 0 h 884"/>
                      <a:gd name="T2" fmla="*/ 0 w 210"/>
                      <a:gd name="T3" fmla="*/ 0 h 884"/>
                      <a:gd name="T4" fmla="*/ 0 w 210"/>
                      <a:gd name="T5" fmla="*/ 0 h 884"/>
                      <a:gd name="T6" fmla="*/ 0 w 210"/>
                      <a:gd name="T7" fmla="*/ 0 h 884"/>
                      <a:gd name="T8" fmla="*/ 0 w 210"/>
                      <a:gd name="T9" fmla="*/ 0 h 884"/>
                      <a:gd name="T10" fmla="*/ 0 w 210"/>
                      <a:gd name="T11" fmla="*/ 0 h 884"/>
                      <a:gd name="T12" fmla="*/ 0 w 210"/>
                      <a:gd name="T13" fmla="*/ 0 h 884"/>
                      <a:gd name="T14" fmla="*/ 0 w 210"/>
                      <a:gd name="T15" fmla="*/ 0 h 884"/>
                      <a:gd name="T16" fmla="*/ 0 w 210"/>
                      <a:gd name="T17" fmla="*/ 0 h 884"/>
                      <a:gd name="T18" fmla="*/ 0 w 210"/>
                      <a:gd name="T19" fmla="*/ 1 h 884"/>
                      <a:gd name="T20" fmla="*/ 0 w 210"/>
                      <a:gd name="T21" fmla="*/ 1 h 884"/>
                      <a:gd name="T22" fmla="*/ 0 w 210"/>
                      <a:gd name="T23" fmla="*/ 1 h 884"/>
                      <a:gd name="T24" fmla="*/ 0 w 210"/>
                      <a:gd name="T25" fmla="*/ 1 h 884"/>
                      <a:gd name="T26" fmla="*/ 0 w 210"/>
                      <a:gd name="T27" fmla="*/ 1 h 884"/>
                      <a:gd name="T28" fmla="*/ 0 w 210"/>
                      <a:gd name="T29" fmla="*/ 1 h 884"/>
                      <a:gd name="T30" fmla="*/ 0 w 210"/>
                      <a:gd name="T31" fmla="*/ 1 h 884"/>
                      <a:gd name="T32" fmla="*/ 0 w 210"/>
                      <a:gd name="T33" fmla="*/ 1 h 884"/>
                      <a:gd name="T34" fmla="*/ 0 w 210"/>
                      <a:gd name="T35" fmla="*/ 1 h 884"/>
                      <a:gd name="T36" fmla="*/ 0 w 210"/>
                      <a:gd name="T37" fmla="*/ 1 h 884"/>
                      <a:gd name="T38" fmla="*/ 0 w 210"/>
                      <a:gd name="T39" fmla="*/ 1 h 884"/>
                      <a:gd name="T40" fmla="*/ 0 w 210"/>
                      <a:gd name="T41" fmla="*/ 1 h 884"/>
                      <a:gd name="T42" fmla="*/ 0 w 210"/>
                      <a:gd name="T43" fmla="*/ 0 h 884"/>
                      <a:gd name="T44" fmla="*/ 0 w 210"/>
                      <a:gd name="T45" fmla="*/ 0 h 884"/>
                      <a:gd name="T46" fmla="*/ 0 w 210"/>
                      <a:gd name="T47" fmla="*/ 0 h 884"/>
                      <a:gd name="T48" fmla="*/ 0 w 210"/>
                      <a:gd name="T49" fmla="*/ 0 h 884"/>
                      <a:gd name="T50" fmla="*/ 0 w 210"/>
                      <a:gd name="T51" fmla="*/ 0 h 884"/>
                      <a:gd name="T52" fmla="*/ 0 w 210"/>
                      <a:gd name="T53" fmla="*/ 0 h 884"/>
                      <a:gd name="T54" fmla="*/ 0 w 210"/>
                      <a:gd name="T55" fmla="*/ 0 h 8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884"/>
                      <a:gd name="T86" fmla="*/ 210 w 210"/>
                      <a:gd name="T87" fmla="*/ 884 h 8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884">
                        <a:moveTo>
                          <a:pt x="0" y="59"/>
                        </a:moveTo>
                        <a:lnTo>
                          <a:pt x="102" y="1"/>
                        </a:lnTo>
                        <a:lnTo>
                          <a:pt x="136" y="0"/>
                        </a:lnTo>
                        <a:lnTo>
                          <a:pt x="163" y="10"/>
                        </a:lnTo>
                        <a:lnTo>
                          <a:pt x="181" y="21"/>
                        </a:lnTo>
                        <a:lnTo>
                          <a:pt x="194" y="34"/>
                        </a:lnTo>
                        <a:lnTo>
                          <a:pt x="205" y="52"/>
                        </a:lnTo>
                        <a:lnTo>
                          <a:pt x="208" y="69"/>
                        </a:lnTo>
                        <a:lnTo>
                          <a:pt x="210" y="98"/>
                        </a:lnTo>
                        <a:lnTo>
                          <a:pt x="210" y="416"/>
                        </a:lnTo>
                        <a:lnTo>
                          <a:pt x="205" y="435"/>
                        </a:lnTo>
                        <a:lnTo>
                          <a:pt x="190" y="447"/>
                        </a:lnTo>
                        <a:lnTo>
                          <a:pt x="179" y="455"/>
                        </a:lnTo>
                        <a:lnTo>
                          <a:pt x="179" y="863"/>
                        </a:lnTo>
                        <a:lnTo>
                          <a:pt x="154" y="884"/>
                        </a:lnTo>
                        <a:lnTo>
                          <a:pt x="134" y="866"/>
                        </a:lnTo>
                        <a:lnTo>
                          <a:pt x="134" y="452"/>
                        </a:lnTo>
                        <a:lnTo>
                          <a:pt x="111" y="445"/>
                        </a:lnTo>
                        <a:lnTo>
                          <a:pt x="96" y="435"/>
                        </a:lnTo>
                        <a:lnTo>
                          <a:pt x="94" y="427"/>
                        </a:lnTo>
                        <a:lnTo>
                          <a:pt x="94" y="411"/>
                        </a:lnTo>
                        <a:lnTo>
                          <a:pt x="94" y="144"/>
                        </a:lnTo>
                        <a:lnTo>
                          <a:pt x="94" y="120"/>
                        </a:lnTo>
                        <a:lnTo>
                          <a:pt x="87" y="98"/>
                        </a:lnTo>
                        <a:lnTo>
                          <a:pt x="76" y="80"/>
                        </a:lnTo>
                        <a:lnTo>
                          <a:pt x="59" y="69"/>
                        </a:lnTo>
                        <a:lnTo>
                          <a:pt x="39" y="63"/>
                        </a:lnTo>
                        <a:lnTo>
                          <a:pt x="0" y="59"/>
                        </a:lnTo>
                        <a:close/>
                      </a:path>
                    </a:pathLst>
                  </a:custGeom>
                  <a:solidFill>
                    <a:srgbClr val="3F3F3F"/>
                  </a:solidFill>
                  <a:ln w="9525">
                    <a:noFill/>
                    <a:round/>
                    <a:headEnd/>
                    <a:tailEnd/>
                  </a:ln>
                </p:spPr>
                <p:txBody>
                  <a:bodyPr/>
                  <a:lstStyle/>
                  <a:p>
                    <a:endParaRPr lang="en-US"/>
                  </a:p>
                </p:txBody>
              </p:sp>
              <p:sp>
                <p:nvSpPr>
                  <p:cNvPr id="2084" name="Freeform 170"/>
                  <p:cNvSpPr>
                    <a:spLocks/>
                  </p:cNvSpPr>
                  <p:nvPr/>
                </p:nvSpPr>
                <p:spPr bwMode="auto">
                  <a:xfrm>
                    <a:off x="3089" y="1984"/>
                    <a:ext cx="49" cy="214"/>
                  </a:xfrm>
                  <a:custGeom>
                    <a:avLst/>
                    <a:gdLst>
                      <a:gd name="T0" fmla="*/ 0 w 194"/>
                      <a:gd name="T1" fmla="*/ 0 h 856"/>
                      <a:gd name="T2" fmla="*/ 0 w 194"/>
                      <a:gd name="T3" fmla="*/ 0 h 856"/>
                      <a:gd name="T4" fmla="*/ 0 w 194"/>
                      <a:gd name="T5" fmla="*/ 0 h 856"/>
                      <a:gd name="T6" fmla="*/ 0 w 194"/>
                      <a:gd name="T7" fmla="*/ 0 h 856"/>
                      <a:gd name="T8" fmla="*/ 0 w 194"/>
                      <a:gd name="T9" fmla="*/ 0 h 856"/>
                      <a:gd name="T10" fmla="*/ 0 w 194"/>
                      <a:gd name="T11" fmla="*/ 0 h 856"/>
                      <a:gd name="T12" fmla="*/ 0 w 194"/>
                      <a:gd name="T13" fmla="*/ 0 h 856"/>
                      <a:gd name="T14" fmla="*/ 0 w 194"/>
                      <a:gd name="T15" fmla="*/ 0 h 856"/>
                      <a:gd name="T16" fmla="*/ 0 w 194"/>
                      <a:gd name="T17" fmla="*/ 0 h 856"/>
                      <a:gd name="T18" fmla="*/ 0 w 194"/>
                      <a:gd name="T19" fmla="*/ 1 h 856"/>
                      <a:gd name="T20" fmla="*/ 0 w 194"/>
                      <a:gd name="T21" fmla="*/ 1 h 856"/>
                      <a:gd name="T22" fmla="*/ 0 w 194"/>
                      <a:gd name="T23" fmla="*/ 1 h 856"/>
                      <a:gd name="T24" fmla="*/ 0 w 194"/>
                      <a:gd name="T25" fmla="*/ 1 h 856"/>
                      <a:gd name="T26" fmla="*/ 0 w 194"/>
                      <a:gd name="T27" fmla="*/ 1 h 856"/>
                      <a:gd name="T28" fmla="*/ 0 w 194"/>
                      <a:gd name="T29" fmla="*/ 1 h 856"/>
                      <a:gd name="T30" fmla="*/ 0 w 194"/>
                      <a:gd name="T31" fmla="*/ 1 h 856"/>
                      <a:gd name="T32" fmla="*/ 0 w 194"/>
                      <a:gd name="T33" fmla="*/ 1 h 856"/>
                      <a:gd name="T34" fmla="*/ 0 w 194"/>
                      <a:gd name="T35" fmla="*/ 1 h 856"/>
                      <a:gd name="T36" fmla="*/ 0 w 194"/>
                      <a:gd name="T37" fmla="*/ 1 h 856"/>
                      <a:gd name="T38" fmla="*/ 0 w 194"/>
                      <a:gd name="T39" fmla="*/ 1 h 856"/>
                      <a:gd name="T40" fmla="*/ 0 w 194"/>
                      <a:gd name="T41" fmla="*/ 1 h 856"/>
                      <a:gd name="T42" fmla="*/ 0 w 194"/>
                      <a:gd name="T43" fmla="*/ 0 h 856"/>
                      <a:gd name="T44" fmla="*/ 0 w 194"/>
                      <a:gd name="T45" fmla="*/ 0 h 856"/>
                      <a:gd name="T46" fmla="*/ 0 w 194"/>
                      <a:gd name="T47" fmla="*/ 0 h 856"/>
                      <a:gd name="T48" fmla="*/ 0 w 194"/>
                      <a:gd name="T49" fmla="*/ 0 h 856"/>
                      <a:gd name="T50" fmla="*/ 0 w 194"/>
                      <a:gd name="T51" fmla="*/ 0 h 856"/>
                      <a:gd name="T52" fmla="*/ 0 w 194"/>
                      <a:gd name="T53" fmla="*/ 0 h 856"/>
                      <a:gd name="T54" fmla="*/ 0 w 194"/>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56"/>
                      <a:gd name="T86" fmla="*/ 194 w 194"/>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56">
                        <a:moveTo>
                          <a:pt x="0" y="54"/>
                        </a:moveTo>
                        <a:lnTo>
                          <a:pt x="95" y="0"/>
                        </a:lnTo>
                        <a:lnTo>
                          <a:pt x="126" y="0"/>
                        </a:lnTo>
                        <a:lnTo>
                          <a:pt x="151" y="7"/>
                        </a:lnTo>
                        <a:lnTo>
                          <a:pt x="167" y="18"/>
                        </a:lnTo>
                        <a:lnTo>
                          <a:pt x="179" y="30"/>
                        </a:lnTo>
                        <a:lnTo>
                          <a:pt x="189" y="48"/>
                        </a:lnTo>
                        <a:lnTo>
                          <a:pt x="193" y="66"/>
                        </a:lnTo>
                        <a:lnTo>
                          <a:pt x="194" y="94"/>
                        </a:lnTo>
                        <a:lnTo>
                          <a:pt x="194" y="402"/>
                        </a:lnTo>
                        <a:lnTo>
                          <a:pt x="189" y="421"/>
                        </a:lnTo>
                        <a:lnTo>
                          <a:pt x="175" y="431"/>
                        </a:lnTo>
                        <a:lnTo>
                          <a:pt x="165" y="440"/>
                        </a:lnTo>
                        <a:lnTo>
                          <a:pt x="165" y="836"/>
                        </a:lnTo>
                        <a:lnTo>
                          <a:pt x="144" y="856"/>
                        </a:lnTo>
                        <a:lnTo>
                          <a:pt x="124" y="839"/>
                        </a:lnTo>
                        <a:lnTo>
                          <a:pt x="124" y="437"/>
                        </a:lnTo>
                        <a:lnTo>
                          <a:pt x="104" y="429"/>
                        </a:lnTo>
                        <a:lnTo>
                          <a:pt x="90" y="421"/>
                        </a:lnTo>
                        <a:lnTo>
                          <a:pt x="87" y="412"/>
                        </a:lnTo>
                        <a:lnTo>
                          <a:pt x="87" y="398"/>
                        </a:lnTo>
                        <a:lnTo>
                          <a:pt x="87" y="138"/>
                        </a:lnTo>
                        <a:lnTo>
                          <a:pt x="87" y="116"/>
                        </a:lnTo>
                        <a:lnTo>
                          <a:pt x="80" y="94"/>
                        </a:lnTo>
                        <a:lnTo>
                          <a:pt x="70" y="77"/>
                        </a:lnTo>
                        <a:lnTo>
                          <a:pt x="55" y="65"/>
                        </a:lnTo>
                        <a:lnTo>
                          <a:pt x="36" y="58"/>
                        </a:lnTo>
                        <a:lnTo>
                          <a:pt x="0" y="54"/>
                        </a:lnTo>
                        <a:close/>
                      </a:path>
                    </a:pathLst>
                  </a:custGeom>
                  <a:solidFill>
                    <a:srgbClr val="3F3F3F"/>
                  </a:solidFill>
                  <a:ln w="9525">
                    <a:noFill/>
                    <a:round/>
                    <a:headEnd/>
                    <a:tailEnd/>
                  </a:ln>
                </p:spPr>
                <p:txBody>
                  <a:bodyPr/>
                  <a:lstStyle/>
                  <a:p>
                    <a:endParaRPr lang="en-US"/>
                  </a:p>
                </p:txBody>
              </p:sp>
              <p:sp>
                <p:nvSpPr>
                  <p:cNvPr id="2085" name="Freeform 171"/>
                  <p:cNvSpPr>
                    <a:spLocks/>
                  </p:cNvSpPr>
                  <p:nvPr/>
                </p:nvSpPr>
                <p:spPr bwMode="auto">
                  <a:xfrm>
                    <a:off x="3153" y="1949"/>
                    <a:ext cx="49" cy="207"/>
                  </a:xfrm>
                  <a:custGeom>
                    <a:avLst/>
                    <a:gdLst>
                      <a:gd name="T0" fmla="*/ 0 w 194"/>
                      <a:gd name="T1" fmla="*/ 0 h 827"/>
                      <a:gd name="T2" fmla="*/ 0 w 194"/>
                      <a:gd name="T3" fmla="*/ 0 h 827"/>
                      <a:gd name="T4" fmla="*/ 0 w 194"/>
                      <a:gd name="T5" fmla="*/ 0 h 827"/>
                      <a:gd name="T6" fmla="*/ 0 w 194"/>
                      <a:gd name="T7" fmla="*/ 0 h 827"/>
                      <a:gd name="T8" fmla="*/ 0 w 194"/>
                      <a:gd name="T9" fmla="*/ 0 h 827"/>
                      <a:gd name="T10" fmla="*/ 0 w 194"/>
                      <a:gd name="T11" fmla="*/ 0 h 827"/>
                      <a:gd name="T12" fmla="*/ 0 w 194"/>
                      <a:gd name="T13" fmla="*/ 0 h 827"/>
                      <a:gd name="T14" fmla="*/ 0 w 194"/>
                      <a:gd name="T15" fmla="*/ 0 h 827"/>
                      <a:gd name="T16" fmla="*/ 0 w 194"/>
                      <a:gd name="T17" fmla="*/ 0 h 827"/>
                      <a:gd name="T18" fmla="*/ 0 w 194"/>
                      <a:gd name="T19" fmla="*/ 1 h 827"/>
                      <a:gd name="T20" fmla="*/ 0 w 194"/>
                      <a:gd name="T21" fmla="*/ 1 h 827"/>
                      <a:gd name="T22" fmla="*/ 0 w 194"/>
                      <a:gd name="T23" fmla="*/ 1 h 827"/>
                      <a:gd name="T24" fmla="*/ 0 w 194"/>
                      <a:gd name="T25" fmla="*/ 1 h 827"/>
                      <a:gd name="T26" fmla="*/ 0 w 194"/>
                      <a:gd name="T27" fmla="*/ 1 h 827"/>
                      <a:gd name="T28" fmla="*/ 0 w 194"/>
                      <a:gd name="T29" fmla="*/ 1 h 827"/>
                      <a:gd name="T30" fmla="*/ 0 w 194"/>
                      <a:gd name="T31" fmla="*/ 1 h 827"/>
                      <a:gd name="T32" fmla="*/ 0 w 194"/>
                      <a:gd name="T33" fmla="*/ 1 h 827"/>
                      <a:gd name="T34" fmla="*/ 0 w 194"/>
                      <a:gd name="T35" fmla="*/ 1 h 827"/>
                      <a:gd name="T36" fmla="*/ 0 w 194"/>
                      <a:gd name="T37" fmla="*/ 1 h 827"/>
                      <a:gd name="T38" fmla="*/ 0 w 194"/>
                      <a:gd name="T39" fmla="*/ 1 h 827"/>
                      <a:gd name="T40" fmla="*/ 0 w 194"/>
                      <a:gd name="T41" fmla="*/ 1 h 827"/>
                      <a:gd name="T42" fmla="*/ 0 w 194"/>
                      <a:gd name="T43" fmla="*/ 0 h 827"/>
                      <a:gd name="T44" fmla="*/ 0 w 194"/>
                      <a:gd name="T45" fmla="*/ 0 h 827"/>
                      <a:gd name="T46" fmla="*/ 0 w 194"/>
                      <a:gd name="T47" fmla="*/ 0 h 827"/>
                      <a:gd name="T48" fmla="*/ 0 w 194"/>
                      <a:gd name="T49" fmla="*/ 0 h 827"/>
                      <a:gd name="T50" fmla="*/ 0 w 194"/>
                      <a:gd name="T51" fmla="*/ 0 h 827"/>
                      <a:gd name="T52" fmla="*/ 0 w 194"/>
                      <a:gd name="T53" fmla="*/ 0 h 827"/>
                      <a:gd name="T54" fmla="*/ 0 w 194"/>
                      <a:gd name="T55" fmla="*/ 0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7"/>
                      <a:gd name="T86" fmla="*/ 194 w 194"/>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7">
                        <a:moveTo>
                          <a:pt x="0" y="53"/>
                        </a:moveTo>
                        <a:lnTo>
                          <a:pt x="93" y="0"/>
                        </a:lnTo>
                        <a:lnTo>
                          <a:pt x="125" y="0"/>
                        </a:lnTo>
                        <a:lnTo>
                          <a:pt x="150" y="8"/>
                        </a:lnTo>
                        <a:lnTo>
                          <a:pt x="167" y="17"/>
                        </a:lnTo>
                        <a:lnTo>
                          <a:pt x="179" y="29"/>
                        </a:lnTo>
                        <a:lnTo>
                          <a:pt x="189" y="47"/>
                        </a:lnTo>
                        <a:lnTo>
                          <a:pt x="191" y="63"/>
                        </a:lnTo>
                        <a:lnTo>
                          <a:pt x="194" y="90"/>
                        </a:lnTo>
                        <a:lnTo>
                          <a:pt x="194" y="389"/>
                        </a:lnTo>
                        <a:lnTo>
                          <a:pt x="189" y="407"/>
                        </a:lnTo>
                        <a:lnTo>
                          <a:pt x="174" y="417"/>
                        </a:lnTo>
                        <a:lnTo>
                          <a:pt x="165" y="425"/>
                        </a:lnTo>
                        <a:lnTo>
                          <a:pt x="165" y="809"/>
                        </a:lnTo>
                        <a:lnTo>
                          <a:pt x="143" y="827"/>
                        </a:lnTo>
                        <a:lnTo>
                          <a:pt x="122" y="811"/>
                        </a:lnTo>
                        <a:lnTo>
                          <a:pt x="122" y="423"/>
                        </a:lnTo>
                        <a:lnTo>
                          <a:pt x="103" y="414"/>
                        </a:lnTo>
                        <a:lnTo>
                          <a:pt x="88" y="407"/>
                        </a:lnTo>
                        <a:lnTo>
                          <a:pt x="86" y="399"/>
                        </a:lnTo>
                        <a:lnTo>
                          <a:pt x="86" y="385"/>
                        </a:lnTo>
                        <a:lnTo>
                          <a:pt x="86" y="133"/>
                        </a:lnTo>
                        <a:lnTo>
                          <a:pt x="86" y="111"/>
                        </a:lnTo>
                        <a:lnTo>
                          <a:pt x="78" y="90"/>
                        </a:lnTo>
                        <a:lnTo>
                          <a:pt x="69" y="73"/>
                        </a:lnTo>
                        <a:lnTo>
                          <a:pt x="54" y="63"/>
                        </a:lnTo>
                        <a:lnTo>
                          <a:pt x="36" y="55"/>
                        </a:lnTo>
                        <a:lnTo>
                          <a:pt x="0" y="53"/>
                        </a:lnTo>
                        <a:close/>
                      </a:path>
                    </a:pathLst>
                  </a:custGeom>
                  <a:solidFill>
                    <a:srgbClr val="3F3F3F"/>
                  </a:solidFill>
                  <a:ln w="9525">
                    <a:noFill/>
                    <a:round/>
                    <a:headEnd/>
                    <a:tailEnd/>
                  </a:ln>
                </p:spPr>
                <p:txBody>
                  <a:bodyPr/>
                  <a:lstStyle/>
                  <a:p>
                    <a:endParaRPr lang="en-US"/>
                  </a:p>
                </p:txBody>
              </p:sp>
            </p:grpSp>
            <p:grpSp>
              <p:nvGrpSpPr>
                <p:cNvPr id="2073" name="Group 172"/>
                <p:cNvGrpSpPr>
                  <a:grpSpLocks/>
                </p:cNvGrpSpPr>
                <p:nvPr/>
              </p:nvGrpSpPr>
              <p:grpSpPr bwMode="auto">
                <a:xfrm>
                  <a:off x="2781" y="1944"/>
                  <a:ext cx="426" cy="436"/>
                  <a:chOff x="2781" y="1944"/>
                  <a:chExt cx="426" cy="436"/>
                </a:xfrm>
              </p:grpSpPr>
              <p:sp>
                <p:nvSpPr>
                  <p:cNvPr id="2074" name="Freeform 173"/>
                  <p:cNvSpPr>
                    <a:spLocks/>
                  </p:cNvSpPr>
                  <p:nvPr/>
                </p:nvSpPr>
                <p:spPr bwMode="auto">
                  <a:xfrm>
                    <a:off x="2948" y="2057"/>
                    <a:ext cx="52" cy="224"/>
                  </a:xfrm>
                  <a:custGeom>
                    <a:avLst/>
                    <a:gdLst>
                      <a:gd name="T0" fmla="*/ 0 w 208"/>
                      <a:gd name="T1" fmla="*/ 0 h 899"/>
                      <a:gd name="T2" fmla="*/ 0 w 208"/>
                      <a:gd name="T3" fmla="*/ 0 h 899"/>
                      <a:gd name="T4" fmla="*/ 0 w 208"/>
                      <a:gd name="T5" fmla="*/ 0 h 899"/>
                      <a:gd name="T6" fmla="*/ 0 w 208"/>
                      <a:gd name="T7" fmla="*/ 0 h 899"/>
                      <a:gd name="T8" fmla="*/ 0 w 208"/>
                      <a:gd name="T9" fmla="*/ 0 h 899"/>
                      <a:gd name="T10" fmla="*/ 0 w 208"/>
                      <a:gd name="T11" fmla="*/ 0 h 899"/>
                      <a:gd name="T12" fmla="*/ 0 w 208"/>
                      <a:gd name="T13" fmla="*/ 0 h 899"/>
                      <a:gd name="T14" fmla="*/ 0 w 208"/>
                      <a:gd name="T15" fmla="*/ 0 h 899"/>
                      <a:gd name="T16" fmla="*/ 0 w 208"/>
                      <a:gd name="T17" fmla="*/ 0 h 899"/>
                      <a:gd name="T18" fmla="*/ 0 w 208"/>
                      <a:gd name="T19" fmla="*/ 0 h 899"/>
                      <a:gd name="T20" fmla="*/ 0 w 208"/>
                      <a:gd name="T21" fmla="*/ 0 h 899"/>
                      <a:gd name="T22" fmla="*/ 0 w 208"/>
                      <a:gd name="T23" fmla="*/ 0 h 899"/>
                      <a:gd name="T24" fmla="*/ 0 w 208"/>
                      <a:gd name="T25" fmla="*/ 0 h 899"/>
                      <a:gd name="T26" fmla="*/ 0 w 208"/>
                      <a:gd name="T27" fmla="*/ 1 h 899"/>
                      <a:gd name="T28" fmla="*/ 0 w 208"/>
                      <a:gd name="T29" fmla="*/ 1 h 899"/>
                      <a:gd name="T30" fmla="*/ 0 w 208"/>
                      <a:gd name="T31" fmla="*/ 1 h 899"/>
                      <a:gd name="T32" fmla="*/ 0 w 208"/>
                      <a:gd name="T33" fmla="*/ 0 h 899"/>
                      <a:gd name="T34" fmla="*/ 0 w 208"/>
                      <a:gd name="T35" fmla="*/ 0 h 899"/>
                      <a:gd name="T36" fmla="*/ 0 w 208"/>
                      <a:gd name="T37" fmla="*/ 0 h 899"/>
                      <a:gd name="T38" fmla="*/ 0 w 208"/>
                      <a:gd name="T39" fmla="*/ 0 h 899"/>
                      <a:gd name="T40" fmla="*/ 0 w 208"/>
                      <a:gd name="T41" fmla="*/ 0 h 899"/>
                      <a:gd name="T42" fmla="*/ 0 w 208"/>
                      <a:gd name="T43" fmla="*/ 0 h 899"/>
                      <a:gd name="T44" fmla="*/ 0 w 208"/>
                      <a:gd name="T45" fmla="*/ 0 h 899"/>
                      <a:gd name="T46" fmla="*/ 0 w 208"/>
                      <a:gd name="T47" fmla="*/ 0 h 899"/>
                      <a:gd name="T48" fmla="*/ 0 w 208"/>
                      <a:gd name="T49" fmla="*/ 0 h 899"/>
                      <a:gd name="T50" fmla="*/ 0 w 208"/>
                      <a:gd name="T51" fmla="*/ 0 h 899"/>
                      <a:gd name="T52" fmla="*/ 0 w 208"/>
                      <a:gd name="T53" fmla="*/ 0 h 899"/>
                      <a:gd name="T54" fmla="*/ 0 w 208"/>
                      <a:gd name="T55" fmla="*/ 0 h 8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899"/>
                      <a:gd name="T86" fmla="*/ 208 w 208"/>
                      <a:gd name="T87" fmla="*/ 899 h 8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899">
                        <a:moveTo>
                          <a:pt x="0" y="61"/>
                        </a:moveTo>
                        <a:lnTo>
                          <a:pt x="100" y="3"/>
                        </a:lnTo>
                        <a:lnTo>
                          <a:pt x="134" y="0"/>
                        </a:lnTo>
                        <a:lnTo>
                          <a:pt x="161" y="10"/>
                        </a:lnTo>
                        <a:lnTo>
                          <a:pt x="179" y="21"/>
                        </a:lnTo>
                        <a:lnTo>
                          <a:pt x="192" y="34"/>
                        </a:lnTo>
                        <a:lnTo>
                          <a:pt x="203" y="52"/>
                        </a:lnTo>
                        <a:lnTo>
                          <a:pt x="206" y="70"/>
                        </a:lnTo>
                        <a:lnTo>
                          <a:pt x="208" y="98"/>
                        </a:lnTo>
                        <a:lnTo>
                          <a:pt x="208" y="423"/>
                        </a:lnTo>
                        <a:lnTo>
                          <a:pt x="203" y="441"/>
                        </a:lnTo>
                        <a:lnTo>
                          <a:pt x="186" y="455"/>
                        </a:lnTo>
                        <a:lnTo>
                          <a:pt x="177" y="462"/>
                        </a:lnTo>
                        <a:lnTo>
                          <a:pt x="177" y="877"/>
                        </a:lnTo>
                        <a:lnTo>
                          <a:pt x="152" y="899"/>
                        </a:lnTo>
                        <a:lnTo>
                          <a:pt x="132" y="879"/>
                        </a:lnTo>
                        <a:lnTo>
                          <a:pt x="132" y="458"/>
                        </a:lnTo>
                        <a:lnTo>
                          <a:pt x="110" y="452"/>
                        </a:lnTo>
                        <a:lnTo>
                          <a:pt x="94" y="441"/>
                        </a:lnTo>
                        <a:lnTo>
                          <a:pt x="92" y="434"/>
                        </a:lnTo>
                        <a:lnTo>
                          <a:pt x="92" y="417"/>
                        </a:lnTo>
                        <a:lnTo>
                          <a:pt x="92" y="146"/>
                        </a:lnTo>
                        <a:lnTo>
                          <a:pt x="92" y="122"/>
                        </a:lnTo>
                        <a:lnTo>
                          <a:pt x="85" y="98"/>
                        </a:lnTo>
                        <a:lnTo>
                          <a:pt x="74" y="81"/>
                        </a:lnTo>
                        <a:lnTo>
                          <a:pt x="58" y="70"/>
                        </a:lnTo>
                        <a:lnTo>
                          <a:pt x="38" y="64"/>
                        </a:lnTo>
                        <a:lnTo>
                          <a:pt x="0" y="61"/>
                        </a:lnTo>
                        <a:close/>
                      </a:path>
                    </a:pathLst>
                  </a:custGeom>
                  <a:solidFill>
                    <a:srgbClr val="C0C0C0"/>
                  </a:solidFill>
                  <a:ln w="9525">
                    <a:noFill/>
                    <a:round/>
                    <a:headEnd/>
                    <a:tailEnd/>
                  </a:ln>
                </p:spPr>
                <p:txBody>
                  <a:bodyPr/>
                  <a:lstStyle/>
                  <a:p>
                    <a:endParaRPr lang="en-US"/>
                  </a:p>
                </p:txBody>
              </p:sp>
              <p:sp>
                <p:nvSpPr>
                  <p:cNvPr id="2075" name="Freeform 174"/>
                  <p:cNvSpPr>
                    <a:spLocks/>
                  </p:cNvSpPr>
                  <p:nvPr/>
                </p:nvSpPr>
                <p:spPr bwMode="auto">
                  <a:xfrm>
                    <a:off x="2869" y="2098"/>
                    <a:ext cx="56" cy="231"/>
                  </a:xfrm>
                  <a:custGeom>
                    <a:avLst/>
                    <a:gdLst>
                      <a:gd name="T0" fmla="*/ 0 w 221"/>
                      <a:gd name="T1" fmla="*/ 0 h 924"/>
                      <a:gd name="T2" fmla="*/ 0 w 221"/>
                      <a:gd name="T3" fmla="*/ 0 h 924"/>
                      <a:gd name="T4" fmla="*/ 0 w 221"/>
                      <a:gd name="T5" fmla="*/ 0 h 924"/>
                      <a:gd name="T6" fmla="*/ 0 w 221"/>
                      <a:gd name="T7" fmla="*/ 0 h 924"/>
                      <a:gd name="T8" fmla="*/ 0 w 221"/>
                      <a:gd name="T9" fmla="*/ 0 h 924"/>
                      <a:gd name="T10" fmla="*/ 0 w 221"/>
                      <a:gd name="T11" fmla="*/ 0 h 924"/>
                      <a:gd name="T12" fmla="*/ 0 w 221"/>
                      <a:gd name="T13" fmla="*/ 0 h 924"/>
                      <a:gd name="T14" fmla="*/ 0 w 221"/>
                      <a:gd name="T15" fmla="*/ 0 h 924"/>
                      <a:gd name="T16" fmla="*/ 0 w 221"/>
                      <a:gd name="T17" fmla="*/ 0 h 924"/>
                      <a:gd name="T18" fmla="*/ 0 w 221"/>
                      <a:gd name="T19" fmla="*/ 1 h 924"/>
                      <a:gd name="T20" fmla="*/ 0 w 221"/>
                      <a:gd name="T21" fmla="*/ 1 h 924"/>
                      <a:gd name="T22" fmla="*/ 0 w 221"/>
                      <a:gd name="T23" fmla="*/ 1 h 924"/>
                      <a:gd name="T24" fmla="*/ 0 w 221"/>
                      <a:gd name="T25" fmla="*/ 1 h 924"/>
                      <a:gd name="T26" fmla="*/ 0 w 221"/>
                      <a:gd name="T27" fmla="*/ 1 h 924"/>
                      <a:gd name="T28" fmla="*/ 0 w 221"/>
                      <a:gd name="T29" fmla="*/ 1 h 924"/>
                      <a:gd name="T30" fmla="*/ 0 w 221"/>
                      <a:gd name="T31" fmla="*/ 1 h 924"/>
                      <a:gd name="T32" fmla="*/ 0 w 221"/>
                      <a:gd name="T33" fmla="*/ 1 h 924"/>
                      <a:gd name="T34" fmla="*/ 0 w 221"/>
                      <a:gd name="T35" fmla="*/ 1 h 924"/>
                      <a:gd name="T36" fmla="*/ 0 w 221"/>
                      <a:gd name="T37" fmla="*/ 1 h 924"/>
                      <a:gd name="T38" fmla="*/ 0 w 221"/>
                      <a:gd name="T39" fmla="*/ 1 h 924"/>
                      <a:gd name="T40" fmla="*/ 0 w 221"/>
                      <a:gd name="T41" fmla="*/ 1 h 924"/>
                      <a:gd name="T42" fmla="*/ 0 w 221"/>
                      <a:gd name="T43" fmla="*/ 0 h 924"/>
                      <a:gd name="T44" fmla="*/ 0 w 221"/>
                      <a:gd name="T45" fmla="*/ 0 h 924"/>
                      <a:gd name="T46" fmla="*/ 0 w 221"/>
                      <a:gd name="T47" fmla="*/ 0 h 924"/>
                      <a:gd name="T48" fmla="*/ 0 w 221"/>
                      <a:gd name="T49" fmla="*/ 0 h 924"/>
                      <a:gd name="T50" fmla="*/ 0 w 221"/>
                      <a:gd name="T51" fmla="*/ 0 h 924"/>
                      <a:gd name="T52" fmla="*/ 0 w 221"/>
                      <a:gd name="T53" fmla="*/ 0 h 924"/>
                      <a:gd name="T54" fmla="*/ 0 w 221"/>
                      <a:gd name="T55" fmla="*/ 0 h 9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1"/>
                      <a:gd name="T85" fmla="*/ 0 h 924"/>
                      <a:gd name="T86" fmla="*/ 221 w 221"/>
                      <a:gd name="T87" fmla="*/ 924 h 9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1" h="924">
                        <a:moveTo>
                          <a:pt x="0" y="60"/>
                        </a:moveTo>
                        <a:lnTo>
                          <a:pt x="107" y="2"/>
                        </a:lnTo>
                        <a:lnTo>
                          <a:pt x="144" y="0"/>
                        </a:lnTo>
                        <a:lnTo>
                          <a:pt x="172" y="9"/>
                        </a:lnTo>
                        <a:lnTo>
                          <a:pt x="192" y="20"/>
                        </a:lnTo>
                        <a:lnTo>
                          <a:pt x="205" y="35"/>
                        </a:lnTo>
                        <a:lnTo>
                          <a:pt x="216" y="52"/>
                        </a:lnTo>
                        <a:lnTo>
                          <a:pt x="218" y="71"/>
                        </a:lnTo>
                        <a:lnTo>
                          <a:pt x="221" y="101"/>
                        </a:lnTo>
                        <a:lnTo>
                          <a:pt x="221" y="435"/>
                        </a:lnTo>
                        <a:lnTo>
                          <a:pt x="216" y="453"/>
                        </a:lnTo>
                        <a:lnTo>
                          <a:pt x="200" y="468"/>
                        </a:lnTo>
                        <a:lnTo>
                          <a:pt x="188" y="475"/>
                        </a:lnTo>
                        <a:lnTo>
                          <a:pt x="188" y="904"/>
                        </a:lnTo>
                        <a:lnTo>
                          <a:pt x="162" y="924"/>
                        </a:lnTo>
                        <a:lnTo>
                          <a:pt x="141" y="907"/>
                        </a:lnTo>
                        <a:lnTo>
                          <a:pt x="141" y="473"/>
                        </a:lnTo>
                        <a:lnTo>
                          <a:pt x="118" y="465"/>
                        </a:lnTo>
                        <a:lnTo>
                          <a:pt x="102" y="453"/>
                        </a:lnTo>
                        <a:lnTo>
                          <a:pt x="99" y="446"/>
                        </a:lnTo>
                        <a:lnTo>
                          <a:pt x="99" y="429"/>
                        </a:lnTo>
                        <a:lnTo>
                          <a:pt x="99" y="150"/>
                        </a:lnTo>
                        <a:lnTo>
                          <a:pt x="99" y="126"/>
                        </a:lnTo>
                        <a:lnTo>
                          <a:pt x="90" y="101"/>
                        </a:lnTo>
                        <a:lnTo>
                          <a:pt x="79" y="82"/>
                        </a:lnTo>
                        <a:lnTo>
                          <a:pt x="61" y="70"/>
                        </a:lnTo>
                        <a:lnTo>
                          <a:pt x="42" y="64"/>
                        </a:lnTo>
                        <a:lnTo>
                          <a:pt x="0" y="60"/>
                        </a:lnTo>
                        <a:close/>
                      </a:path>
                    </a:pathLst>
                  </a:custGeom>
                  <a:solidFill>
                    <a:srgbClr val="C0C0C0"/>
                  </a:solidFill>
                  <a:ln w="9525">
                    <a:noFill/>
                    <a:round/>
                    <a:headEnd/>
                    <a:tailEnd/>
                  </a:ln>
                </p:spPr>
                <p:txBody>
                  <a:bodyPr/>
                  <a:lstStyle/>
                  <a:p>
                    <a:endParaRPr lang="en-US"/>
                  </a:p>
                </p:txBody>
              </p:sp>
              <p:sp>
                <p:nvSpPr>
                  <p:cNvPr id="2076" name="Freeform 175"/>
                  <p:cNvSpPr>
                    <a:spLocks/>
                  </p:cNvSpPr>
                  <p:nvPr/>
                </p:nvSpPr>
                <p:spPr bwMode="auto">
                  <a:xfrm>
                    <a:off x="2781" y="2145"/>
                    <a:ext cx="62" cy="235"/>
                  </a:xfrm>
                  <a:custGeom>
                    <a:avLst/>
                    <a:gdLst>
                      <a:gd name="T0" fmla="*/ 0 w 249"/>
                      <a:gd name="T1" fmla="*/ 0 h 941"/>
                      <a:gd name="T2" fmla="*/ 0 w 249"/>
                      <a:gd name="T3" fmla="*/ 0 h 941"/>
                      <a:gd name="T4" fmla="*/ 0 w 249"/>
                      <a:gd name="T5" fmla="*/ 0 h 941"/>
                      <a:gd name="T6" fmla="*/ 0 w 249"/>
                      <a:gd name="T7" fmla="*/ 0 h 941"/>
                      <a:gd name="T8" fmla="*/ 0 w 249"/>
                      <a:gd name="T9" fmla="*/ 0 h 941"/>
                      <a:gd name="T10" fmla="*/ 0 w 249"/>
                      <a:gd name="T11" fmla="*/ 0 h 941"/>
                      <a:gd name="T12" fmla="*/ 0 w 249"/>
                      <a:gd name="T13" fmla="*/ 0 h 941"/>
                      <a:gd name="T14" fmla="*/ 0 w 249"/>
                      <a:gd name="T15" fmla="*/ 0 h 941"/>
                      <a:gd name="T16" fmla="*/ 0 w 249"/>
                      <a:gd name="T17" fmla="*/ 0 h 941"/>
                      <a:gd name="T18" fmla="*/ 0 w 249"/>
                      <a:gd name="T19" fmla="*/ 0 h 941"/>
                      <a:gd name="T20" fmla="*/ 0 w 249"/>
                      <a:gd name="T21" fmla="*/ 0 h 941"/>
                      <a:gd name="T22" fmla="*/ 0 w 249"/>
                      <a:gd name="T23" fmla="*/ 0 h 941"/>
                      <a:gd name="T24" fmla="*/ 0 w 249"/>
                      <a:gd name="T25" fmla="*/ 0 h 941"/>
                      <a:gd name="T26" fmla="*/ 0 w 249"/>
                      <a:gd name="T27" fmla="*/ 1 h 941"/>
                      <a:gd name="T28" fmla="*/ 0 w 249"/>
                      <a:gd name="T29" fmla="*/ 1 h 941"/>
                      <a:gd name="T30" fmla="*/ 0 w 249"/>
                      <a:gd name="T31" fmla="*/ 1 h 941"/>
                      <a:gd name="T32" fmla="*/ 0 w 249"/>
                      <a:gd name="T33" fmla="*/ 0 h 941"/>
                      <a:gd name="T34" fmla="*/ 0 w 249"/>
                      <a:gd name="T35" fmla="*/ 0 h 941"/>
                      <a:gd name="T36" fmla="*/ 0 w 249"/>
                      <a:gd name="T37" fmla="*/ 0 h 941"/>
                      <a:gd name="T38" fmla="*/ 0 w 249"/>
                      <a:gd name="T39" fmla="*/ 0 h 941"/>
                      <a:gd name="T40" fmla="*/ 0 w 249"/>
                      <a:gd name="T41" fmla="*/ 0 h 941"/>
                      <a:gd name="T42" fmla="*/ 0 w 249"/>
                      <a:gd name="T43" fmla="*/ 0 h 941"/>
                      <a:gd name="T44" fmla="*/ 0 w 249"/>
                      <a:gd name="T45" fmla="*/ 0 h 941"/>
                      <a:gd name="T46" fmla="*/ 0 w 249"/>
                      <a:gd name="T47" fmla="*/ 0 h 941"/>
                      <a:gd name="T48" fmla="*/ 0 w 249"/>
                      <a:gd name="T49" fmla="*/ 0 h 941"/>
                      <a:gd name="T50" fmla="*/ 0 w 249"/>
                      <a:gd name="T51" fmla="*/ 0 h 941"/>
                      <a:gd name="T52" fmla="*/ 0 w 249"/>
                      <a:gd name="T53" fmla="*/ 0 h 941"/>
                      <a:gd name="T54" fmla="*/ 0 w 249"/>
                      <a:gd name="T55" fmla="*/ 0 h 9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9"/>
                      <a:gd name="T85" fmla="*/ 0 h 941"/>
                      <a:gd name="T86" fmla="*/ 249 w 249"/>
                      <a:gd name="T87" fmla="*/ 941 h 9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9" h="941">
                        <a:moveTo>
                          <a:pt x="0" y="63"/>
                        </a:moveTo>
                        <a:lnTo>
                          <a:pt x="121" y="3"/>
                        </a:lnTo>
                        <a:lnTo>
                          <a:pt x="163" y="0"/>
                        </a:lnTo>
                        <a:lnTo>
                          <a:pt x="194" y="11"/>
                        </a:lnTo>
                        <a:lnTo>
                          <a:pt x="216" y="22"/>
                        </a:lnTo>
                        <a:lnTo>
                          <a:pt x="232" y="35"/>
                        </a:lnTo>
                        <a:lnTo>
                          <a:pt x="243" y="55"/>
                        </a:lnTo>
                        <a:lnTo>
                          <a:pt x="246" y="74"/>
                        </a:lnTo>
                        <a:lnTo>
                          <a:pt x="249" y="104"/>
                        </a:lnTo>
                        <a:lnTo>
                          <a:pt x="249" y="443"/>
                        </a:lnTo>
                        <a:lnTo>
                          <a:pt x="243" y="462"/>
                        </a:lnTo>
                        <a:lnTo>
                          <a:pt x="226" y="476"/>
                        </a:lnTo>
                        <a:lnTo>
                          <a:pt x="212" y="484"/>
                        </a:lnTo>
                        <a:lnTo>
                          <a:pt x="212" y="919"/>
                        </a:lnTo>
                        <a:lnTo>
                          <a:pt x="185" y="941"/>
                        </a:lnTo>
                        <a:lnTo>
                          <a:pt x="159" y="923"/>
                        </a:lnTo>
                        <a:lnTo>
                          <a:pt x="159" y="480"/>
                        </a:lnTo>
                        <a:lnTo>
                          <a:pt x="134" y="474"/>
                        </a:lnTo>
                        <a:lnTo>
                          <a:pt x="115" y="462"/>
                        </a:lnTo>
                        <a:lnTo>
                          <a:pt x="112" y="455"/>
                        </a:lnTo>
                        <a:lnTo>
                          <a:pt x="112" y="438"/>
                        </a:lnTo>
                        <a:lnTo>
                          <a:pt x="112" y="153"/>
                        </a:lnTo>
                        <a:lnTo>
                          <a:pt x="112" y="129"/>
                        </a:lnTo>
                        <a:lnTo>
                          <a:pt x="102" y="104"/>
                        </a:lnTo>
                        <a:lnTo>
                          <a:pt x="89" y="86"/>
                        </a:lnTo>
                        <a:lnTo>
                          <a:pt x="69" y="73"/>
                        </a:lnTo>
                        <a:lnTo>
                          <a:pt x="48" y="67"/>
                        </a:lnTo>
                        <a:lnTo>
                          <a:pt x="0" y="63"/>
                        </a:lnTo>
                        <a:close/>
                      </a:path>
                    </a:pathLst>
                  </a:custGeom>
                  <a:solidFill>
                    <a:srgbClr val="C0C0C0"/>
                  </a:solidFill>
                  <a:ln w="9525">
                    <a:noFill/>
                    <a:round/>
                    <a:headEnd/>
                    <a:tailEnd/>
                  </a:ln>
                </p:spPr>
                <p:txBody>
                  <a:bodyPr/>
                  <a:lstStyle/>
                  <a:p>
                    <a:endParaRPr lang="en-US"/>
                  </a:p>
                </p:txBody>
              </p:sp>
              <p:sp>
                <p:nvSpPr>
                  <p:cNvPr id="2077" name="Freeform 176"/>
                  <p:cNvSpPr>
                    <a:spLocks/>
                  </p:cNvSpPr>
                  <p:nvPr/>
                </p:nvSpPr>
                <p:spPr bwMode="auto">
                  <a:xfrm>
                    <a:off x="3023" y="2017"/>
                    <a:ext cx="52" cy="221"/>
                  </a:xfrm>
                  <a:custGeom>
                    <a:avLst/>
                    <a:gdLst>
                      <a:gd name="T0" fmla="*/ 0 w 210"/>
                      <a:gd name="T1" fmla="*/ 0 h 883"/>
                      <a:gd name="T2" fmla="*/ 0 w 210"/>
                      <a:gd name="T3" fmla="*/ 0 h 883"/>
                      <a:gd name="T4" fmla="*/ 0 w 210"/>
                      <a:gd name="T5" fmla="*/ 0 h 883"/>
                      <a:gd name="T6" fmla="*/ 0 w 210"/>
                      <a:gd name="T7" fmla="*/ 0 h 883"/>
                      <a:gd name="T8" fmla="*/ 0 w 210"/>
                      <a:gd name="T9" fmla="*/ 0 h 883"/>
                      <a:gd name="T10" fmla="*/ 0 w 210"/>
                      <a:gd name="T11" fmla="*/ 0 h 883"/>
                      <a:gd name="T12" fmla="*/ 0 w 210"/>
                      <a:gd name="T13" fmla="*/ 0 h 883"/>
                      <a:gd name="T14" fmla="*/ 0 w 210"/>
                      <a:gd name="T15" fmla="*/ 0 h 883"/>
                      <a:gd name="T16" fmla="*/ 0 w 210"/>
                      <a:gd name="T17" fmla="*/ 0 h 883"/>
                      <a:gd name="T18" fmla="*/ 0 w 210"/>
                      <a:gd name="T19" fmla="*/ 1 h 883"/>
                      <a:gd name="T20" fmla="*/ 0 w 210"/>
                      <a:gd name="T21" fmla="*/ 1 h 883"/>
                      <a:gd name="T22" fmla="*/ 0 w 210"/>
                      <a:gd name="T23" fmla="*/ 1 h 883"/>
                      <a:gd name="T24" fmla="*/ 0 w 210"/>
                      <a:gd name="T25" fmla="*/ 1 h 883"/>
                      <a:gd name="T26" fmla="*/ 0 w 210"/>
                      <a:gd name="T27" fmla="*/ 1 h 883"/>
                      <a:gd name="T28" fmla="*/ 0 w 210"/>
                      <a:gd name="T29" fmla="*/ 1 h 883"/>
                      <a:gd name="T30" fmla="*/ 0 w 210"/>
                      <a:gd name="T31" fmla="*/ 1 h 883"/>
                      <a:gd name="T32" fmla="*/ 0 w 210"/>
                      <a:gd name="T33" fmla="*/ 1 h 883"/>
                      <a:gd name="T34" fmla="*/ 0 w 210"/>
                      <a:gd name="T35" fmla="*/ 1 h 883"/>
                      <a:gd name="T36" fmla="*/ 0 w 210"/>
                      <a:gd name="T37" fmla="*/ 1 h 883"/>
                      <a:gd name="T38" fmla="*/ 0 w 210"/>
                      <a:gd name="T39" fmla="*/ 1 h 883"/>
                      <a:gd name="T40" fmla="*/ 0 w 210"/>
                      <a:gd name="T41" fmla="*/ 1 h 883"/>
                      <a:gd name="T42" fmla="*/ 0 w 210"/>
                      <a:gd name="T43" fmla="*/ 0 h 883"/>
                      <a:gd name="T44" fmla="*/ 0 w 210"/>
                      <a:gd name="T45" fmla="*/ 0 h 883"/>
                      <a:gd name="T46" fmla="*/ 0 w 210"/>
                      <a:gd name="T47" fmla="*/ 0 h 883"/>
                      <a:gd name="T48" fmla="*/ 0 w 210"/>
                      <a:gd name="T49" fmla="*/ 0 h 883"/>
                      <a:gd name="T50" fmla="*/ 0 w 210"/>
                      <a:gd name="T51" fmla="*/ 0 h 883"/>
                      <a:gd name="T52" fmla="*/ 0 w 210"/>
                      <a:gd name="T53" fmla="*/ 0 h 883"/>
                      <a:gd name="T54" fmla="*/ 0 w 210"/>
                      <a:gd name="T55" fmla="*/ 0 h 8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883"/>
                      <a:gd name="T86" fmla="*/ 210 w 210"/>
                      <a:gd name="T87" fmla="*/ 883 h 8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883">
                        <a:moveTo>
                          <a:pt x="0" y="59"/>
                        </a:moveTo>
                        <a:lnTo>
                          <a:pt x="102" y="2"/>
                        </a:lnTo>
                        <a:lnTo>
                          <a:pt x="136" y="0"/>
                        </a:lnTo>
                        <a:lnTo>
                          <a:pt x="163" y="9"/>
                        </a:lnTo>
                        <a:lnTo>
                          <a:pt x="181" y="20"/>
                        </a:lnTo>
                        <a:lnTo>
                          <a:pt x="194" y="33"/>
                        </a:lnTo>
                        <a:lnTo>
                          <a:pt x="205" y="52"/>
                        </a:lnTo>
                        <a:lnTo>
                          <a:pt x="207" y="70"/>
                        </a:lnTo>
                        <a:lnTo>
                          <a:pt x="210" y="99"/>
                        </a:lnTo>
                        <a:lnTo>
                          <a:pt x="210" y="417"/>
                        </a:lnTo>
                        <a:lnTo>
                          <a:pt x="205" y="435"/>
                        </a:lnTo>
                        <a:lnTo>
                          <a:pt x="189" y="447"/>
                        </a:lnTo>
                        <a:lnTo>
                          <a:pt x="178" y="455"/>
                        </a:lnTo>
                        <a:lnTo>
                          <a:pt x="178" y="864"/>
                        </a:lnTo>
                        <a:lnTo>
                          <a:pt x="155" y="883"/>
                        </a:lnTo>
                        <a:lnTo>
                          <a:pt x="133" y="867"/>
                        </a:lnTo>
                        <a:lnTo>
                          <a:pt x="133" y="453"/>
                        </a:lnTo>
                        <a:lnTo>
                          <a:pt x="113" y="445"/>
                        </a:lnTo>
                        <a:lnTo>
                          <a:pt x="97" y="435"/>
                        </a:lnTo>
                        <a:lnTo>
                          <a:pt x="95" y="426"/>
                        </a:lnTo>
                        <a:lnTo>
                          <a:pt x="95" y="411"/>
                        </a:lnTo>
                        <a:lnTo>
                          <a:pt x="95" y="143"/>
                        </a:lnTo>
                        <a:lnTo>
                          <a:pt x="95" y="120"/>
                        </a:lnTo>
                        <a:lnTo>
                          <a:pt x="86" y="99"/>
                        </a:lnTo>
                        <a:lnTo>
                          <a:pt x="75" y="79"/>
                        </a:lnTo>
                        <a:lnTo>
                          <a:pt x="59" y="68"/>
                        </a:lnTo>
                        <a:lnTo>
                          <a:pt x="40" y="62"/>
                        </a:lnTo>
                        <a:lnTo>
                          <a:pt x="0" y="59"/>
                        </a:lnTo>
                        <a:close/>
                      </a:path>
                    </a:pathLst>
                  </a:custGeom>
                  <a:solidFill>
                    <a:srgbClr val="C0C0C0"/>
                  </a:solidFill>
                  <a:ln w="9525">
                    <a:noFill/>
                    <a:round/>
                    <a:headEnd/>
                    <a:tailEnd/>
                  </a:ln>
                </p:spPr>
                <p:txBody>
                  <a:bodyPr/>
                  <a:lstStyle/>
                  <a:p>
                    <a:endParaRPr lang="en-US"/>
                  </a:p>
                </p:txBody>
              </p:sp>
              <p:sp>
                <p:nvSpPr>
                  <p:cNvPr id="2078" name="Freeform 177"/>
                  <p:cNvSpPr>
                    <a:spLocks/>
                  </p:cNvSpPr>
                  <p:nvPr/>
                </p:nvSpPr>
                <p:spPr bwMode="auto">
                  <a:xfrm>
                    <a:off x="3095" y="1979"/>
                    <a:ext cx="48" cy="214"/>
                  </a:xfrm>
                  <a:custGeom>
                    <a:avLst/>
                    <a:gdLst>
                      <a:gd name="T0" fmla="*/ 0 w 194"/>
                      <a:gd name="T1" fmla="*/ 0 h 856"/>
                      <a:gd name="T2" fmla="*/ 0 w 194"/>
                      <a:gd name="T3" fmla="*/ 0 h 856"/>
                      <a:gd name="T4" fmla="*/ 0 w 194"/>
                      <a:gd name="T5" fmla="*/ 0 h 856"/>
                      <a:gd name="T6" fmla="*/ 0 w 194"/>
                      <a:gd name="T7" fmla="*/ 0 h 856"/>
                      <a:gd name="T8" fmla="*/ 0 w 194"/>
                      <a:gd name="T9" fmla="*/ 0 h 856"/>
                      <a:gd name="T10" fmla="*/ 0 w 194"/>
                      <a:gd name="T11" fmla="*/ 0 h 856"/>
                      <a:gd name="T12" fmla="*/ 0 w 194"/>
                      <a:gd name="T13" fmla="*/ 0 h 856"/>
                      <a:gd name="T14" fmla="*/ 0 w 194"/>
                      <a:gd name="T15" fmla="*/ 0 h 856"/>
                      <a:gd name="T16" fmla="*/ 0 w 194"/>
                      <a:gd name="T17" fmla="*/ 0 h 856"/>
                      <a:gd name="T18" fmla="*/ 0 w 194"/>
                      <a:gd name="T19" fmla="*/ 1 h 856"/>
                      <a:gd name="T20" fmla="*/ 0 w 194"/>
                      <a:gd name="T21" fmla="*/ 1 h 856"/>
                      <a:gd name="T22" fmla="*/ 0 w 194"/>
                      <a:gd name="T23" fmla="*/ 1 h 856"/>
                      <a:gd name="T24" fmla="*/ 0 w 194"/>
                      <a:gd name="T25" fmla="*/ 1 h 856"/>
                      <a:gd name="T26" fmla="*/ 0 w 194"/>
                      <a:gd name="T27" fmla="*/ 1 h 856"/>
                      <a:gd name="T28" fmla="*/ 0 w 194"/>
                      <a:gd name="T29" fmla="*/ 1 h 856"/>
                      <a:gd name="T30" fmla="*/ 0 w 194"/>
                      <a:gd name="T31" fmla="*/ 1 h 856"/>
                      <a:gd name="T32" fmla="*/ 0 w 194"/>
                      <a:gd name="T33" fmla="*/ 1 h 856"/>
                      <a:gd name="T34" fmla="*/ 0 w 194"/>
                      <a:gd name="T35" fmla="*/ 1 h 856"/>
                      <a:gd name="T36" fmla="*/ 0 w 194"/>
                      <a:gd name="T37" fmla="*/ 1 h 856"/>
                      <a:gd name="T38" fmla="*/ 0 w 194"/>
                      <a:gd name="T39" fmla="*/ 1 h 856"/>
                      <a:gd name="T40" fmla="*/ 0 w 194"/>
                      <a:gd name="T41" fmla="*/ 1 h 856"/>
                      <a:gd name="T42" fmla="*/ 0 w 194"/>
                      <a:gd name="T43" fmla="*/ 0 h 856"/>
                      <a:gd name="T44" fmla="*/ 0 w 194"/>
                      <a:gd name="T45" fmla="*/ 0 h 856"/>
                      <a:gd name="T46" fmla="*/ 0 w 194"/>
                      <a:gd name="T47" fmla="*/ 0 h 856"/>
                      <a:gd name="T48" fmla="*/ 0 w 194"/>
                      <a:gd name="T49" fmla="*/ 0 h 856"/>
                      <a:gd name="T50" fmla="*/ 0 w 194"/>
                      <a:gd name="T51" fmla="*/ 0 h 856"/>
                      <a:gd name="T52" fmla="*/ 0 w 194"/>
                      <a:gd name="T53" fmla="*/ 0 h 856"/>
                      <a:gd name="T54" fmla="*/ 0 w 194"/>
                      <a:gd name="T55" fmla="*/ 0 h 8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56"/>
                      <a:gd name="T86" fmla="*/ 194 w 194"/>
                      <a:gd name="T87" fmla="*/ 856 h 8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56">
                        <a:moveTo>
                          <a:pt x="0" y="56"/>
                        </a:moveTo>
                        <a:lnTo>
                          <a:pt x="95" y="1"/>
                        </a:lnTo>
                        <a:lnTo>
                          <a:pt x="127" y="0"/>
                        </a:lnTo>
                        <a:lnTo>
                          <a:pt x="150" y="9"/>
                        </a:lnTo>
                        <a:lnTo>
                          <a:pt x="168" y="20"/>
                        </a:lnTo>
                        <a:lnTo>
                          <a:pt x="180" y="30"/>
                        </a:lnTo>
                        <a:lnTo>
                          <a:pt x="190" y="49"/>
                        </a:lnTo>
                        <a:lnTo>
                          <a:pt x="192" y="65"/>
                        </a:lnTo>
                        <a:lnTo>
                          <a:pt x="194" y="96"/>
                        </a:lnTo>
                        <a:lnTo>
                          <a:pt x="194" y="403"/>
                        </a:lnTo>
                        <a:lnTo>
                          <a:pt x="190" y="421"/>
                        </a:lnTo>
                        <a:lnTo>
                          <a:pt x="174" y="433"/>
                        </a:lnTo>
                        <a:lnTo>
                          <a:pt x="166" y="440"/>
                        </a:lnTo>
                        <a:lnTo>
                          <a:pt x="166" y="837"/>
                        </a:lnTo>
                        <a:lnTo>
                          <a:pt x="143" y="856"/>
                        </a:lnTo>
                        <a:lnTo>
                          <a:pt x="124" y="839"/>
                        </a:lnTo>
                        <a:lnTo>
                          <a:pt x="124" y="438"/>
                        </a:lnTo>
                        <a:lnTo>
                          <a:pt x="105" y="429"/>
                        </a:lnTo>
                        <a:lnTo>
                          <a:pt x="89" y="421"/>
                        </a:lnTo>
                        <a:lnTo>
                          <a:pt x="87" y="414"/>
                        </a:lnTo>
                        <a:lnTo>
                          <a:pt x="87" y="398"/>
                        </a:lnTo>
                        <a:lnTo>
                          <a:pt x="87" y="140"/>
                        </a:lnTo>
                        <a:lnTo>
                          <a:pt x="87" y="117"/>
                        </a:lnTo>
                        <a:lnTo>
                          <a:pt x="80" y="96"/>
                        </a:lnTo>
                        <a:lnTo>
                          <a:pt x="70" y="76"/>
                        </a:lnTo>
                        <a:lnTo>
                          <a:pt x="54" y="65"/>
                        </a:lnTo>
                        <a:lnTo>
                          <a:pt x="36" y="58"/>
                        </a:lnTo>
                        <a:lnTo>
                          <a:pt x="0" y="56"/>
                        </a:lnTo>
                        <a:close/>
                      </a:path>
                    </a:pathLst>
                  </a:custGeom>
                  <a:solidFill>
                    <a:srgbClr val="C0C0C0"/>
                  </a:solidFill>
                  <a:ln w="9525">
                    <a:noFill/>
                    <a:round/>
                    <a:headEnd/>
                    <a:tailEnd/>
                  </a:ln>
                </p:spPr>
                <p:txBody>
                  <a:bodyPr/>
                  <a:lstStyle/>
                  <a:p>
                    <a:endParaRPr lang="en-US"/>
                  </a:p>
                </p:txBody>
              </p:sp>
              <p:sp>
                <p:nvSpPr>
                  <p:cNvPr id="2079" name="Freeform 178"/>
                  <p:cNvSpPr>
                    <a:spLocks/>
                  </p:cNvSpPr>
                  <p:nvPr/>
                </p:nvSpPr>
                <p:spPr bwMode="auto">
                  <a:xfrm>
                    <a:off x="3159" y="1944"/>
                    <a:ext cx="48" cy="207"/>
                  </a:xfrm>
                  <a:custGeom>
                    <a:avLst/>
                    <a:gdLst>
                      <a:gd name="T0" fmla="*/ 0 w 194"/>
                      <a:gd name="T1" fmla="*/ 0 h 827"/>
                      <a:gd name="T2" fmla="*/ 0 w 194"/>
                      <a:gd name="T3" fmla="*/ 0 h 827"/>
                      <a:gd name="T4" fmla="*/ 0 w 194"/>
                      <a:gd name="T5" fmla="*/ 0 h 827"/>
                      <a:gd name="T6" fmla="*/ 0 w 194"/>
                      <a:gd name="T7" fmla="*/ 0 h 827"/>
                      <a:gd name="T8" fmla="*/ 0 w 194"/>
                      <a:gd name="T9" fmla="*/ 0 h 827"/>
                      <a:gd name="T10" fmla="*/ 0 w 194"/>
                      <a:gd name="T11" fmla="*/ 0 h 827"/>
                      <a:gd name="T12" fmla="*/ 0 w 194"/>
                      <a:gd name="T13" fmla="*/ 0 h 827"/>
                      <a:gd name="T14" fmla="*/ 0 w 194"/>
                      <a:gd name="T15" fmla="*/ 0 h 827"/>
                      <a:gd name="T16" fmla="*/ 0 w 194"/>
                      <a:gd name="T17" fmla="*/ 0 h 827"/>
                      <a:gd name="T18" fmla="*/ 0 w 194"/>
                      <a:gd name="T19" fmla="*/ 1 h 827"/>
                      <a:gd name="T20" fmla="*/ 0 w 194"/>
                      <a:gd name="T21" fmla="*/ 1 h 827"/>
                      <a:gd name="T22" fmla="*/ 0 w 194"/>
                      <a:gd name="T23" fmla="*/ 1 h 827"/>
                      <a:gd name="T24" fmla="*/ 0 w 194"/>
                      <a:gd name="T25" fmla="*/ 1 h 827"/>
                      <a:gd name="T26" fmla="*/ 0 w 194"/>
                      <a:gd name="T27" fmla="*/ 1 h 827"/>
                      <a:gd name="T28" fmla="*/ 0 w 194"/>
                      <a:gd name="T29" fmla="*/ 1 h 827"/>
                      <a:gd name="T30" fmla="*/ 0 w 194"/>
                      <a:gd name="T31" fmla="*/ 1 h 827"/>
                      <a:gd name="T32" fmla="*/ 0 w 194"/>
                      <a:gd name="T33" fmla="*/ 1 h 827"/>
                      <a:gd name="T34" fmla="*/ 0 w 194"/>
                      <a:gd name="T35" fmla="*/ 1 h 827"/>
                      <a:gd name="T36" fmla="*/ 0 w 194"/>
                      <a:gd name="T37" fmla="*/ 1 h 827"/>
                      <a:gd name="T38" fmla="*/ 0 w 194"/>
                      <a:gd name="T39" fmla="*/ 1 h 827"/>
                      <a:gd name="T40" fmla="*/ 0 w 194"/>
                      <a:gd name="T41" fmla="*/ 1 h 827"/>
                      <a:gd name="T42" fmla="*/ 0 w 194"/>
                      <a:gd name="T43" fmla="*/ 0 h 827"/>
                      <a:gd name="T44" fmla="*/ 0 w 194"/>
                      <a:gd name="T45" fmla="*/ 0 h 827"/>
                      <a:gd name="T46" fmla="*/ 0 w 194"/>
                      <a:gd name="T47" fmla="*/ 0 h 827"/>
                      <a:gd name="T48" fmla="*/ 0 w 194"/>
                      <a:gd name="T49" fmla="*/ 0 h 827"/>
                      <a:gd name="T50" fmla="*/ 0 w 194"/>
                      <a:gd name="T51" fmla="*/ 0 h 827"/>
                      <a:gd name="T52" fmla="*/ 0 w 194"/>
                      <a:gd name="T53" fmla="*/ 0 h 827"/>
                      <a:gd name="T54" fmla="*/ 0 w 194"/>
                      <a:gd name="T55" fmla="*/ 0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827"/>
                      <a:gd name="T86" fmla="*/ 194 w 194"/>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827">
                        <a:moveTo>
                          <a:pt x="0" y="53"/>
                        </a:moveTo>
                        <a:lnTo>
                          <a:pt x="95" y="0"/>
                        </a:lnTo>
                        <a:lnTo>
                          <a:pt x="126" y="0"/>
                        </a:lnTo>
                        <a:lnTo>
                          <a:pt x="151" y="9"/>
                        </a:lnTo>
                        <a:lnTo>
                          <a:pt x="169" y="19"/>
                        </a:lnTo>
                        <a:lnTo>
                          <a:pt x="181" y="30"/>
                        </a:lnTo>
                        <a:lnTo>
                          <a:pt x="191" y="47"/>
                        </a:lnTo>
                        <a:lnTo>
                          <a:pt x="193" y="64"/>
                        </a:lnTo>
                        <a:lnTo>
                          <a:pt x="194" y="91"/>
                        </a:lnTo>
                        <a:lnTo>
                          <a:pt x="194" y="391"/>
                        </a:lnTo>
                        <a:lnTo>
                          <a:pt x="191" y="409"/>
                        </a:lnTo>
                        <a:lnTo>
                          <a:pt x="175" y="418"/>
                        </a:lnTo>
                        <a:lnTo>
                          <a:pt x="165" y="426"/>
                        </a:lnTo>
                        <a:lnTo>
                          <a:pt x="165" y="809"/>
                        </a:lnTo>
                        <a:lnTo>
                          <a:pt x="143" y="827"/>
                        </a:lnTo>
                        <a:lnTo>
                          <a:pt x="124" y="811"/>
                        </a:lnTo>
                        <a:lnTo>
                          <a:pt x="124" y="423"/>
                        </a:lnTo>
                        <a:lnTo>
                          <a:pt x="105" y="415"/>
                        </a:lnTo>
                        <a:lnTo>
                          <a:pt x="89" y="409"/>
                        </a:lnTo>
                        <a:lnTo>
                          <a:pt x="86" y="400"/>
                        </a:lnTo>
                        <a:lnTo>
                          <a:pt x="86" y="387"/>
                        </a:lnTo>
                        <a:lnTo>
                          <a:pt x="86" y="134"/>
                        </a:lnTo>
                        <a:lnTo>
                          <a:pt x="86" y="113"/>
                        </a:lnTo>
                        <a:lnTo>
                          <a:pt x="79" y="91"/>
                        </a:lnTo>
                        <a:lnTo>
                          <a:pt x="69" y="74"/>
                        </a:lnTo>
                        <a:lnTo>
                          <a:pt x="54" y="63"/>
                        </a:lnTo>
                        <a:lnTo>
                          <a:pt x="37" y="57"/>
                        </a:lnTo>
                        <a:lnTo>
                          <a:pt x="0" y="53"/>
                        </a:lnTo>
                        <a:close/>
                      </a:path>
                    </a:pathLst>
                  </a:custGeom>
                  <a:solidFill>
                    <a:srgbClr val="C0C0C0"/>
                  </a:solidFill>
                  <a:ln w="9525">
                    <a:noFill/>
                    <a:round/>
                    <a:headEnd/>
                    <a:tailEnd/>
                  </a:ln>
                </p:spPr>
                <p:txBody>
                  <a:bodyPr/>
                  <a:lstStyle/>
                  <a:p>
                    <a:endParaRPr lang="en-US"/>
                  </a:p>
                </p:txBody>
              </p:sp>
            </p:grpSp>
          </p:grpSp>
          <p:grpSp>
            <p:nvGrpSpPr>
              <p:cNvPr id="2066" name="Group 179"/>
              <p:cNvGrpSpPr>
                <a:grpSpLocks/>
              </p:cNvGrpSpPr>
              <p:nvPr/>
            </p:nvGrpSpPr>
            <p:grpSpPr bwMode="auto">
              <a:xfrm>
                <a:off x="3207" y="1753"/>
                <a:ext cx="46" cy="17"/>
                <a:chOff x="2755" y="2011"/>
                <a:chExt cx="46" cy="17"/>
              </a:xfrm>
            </p:grpSpPr>
            <p:sp>
              <p:nvSpPr>
                <p:cNvPr id="2070" name="Oval 180"/>
                <p:cNvSpPr>
                  <a:spLocks noChangeArrowheads="1"/>
                </p:cNvSpPr>
                <p:nvPr/>
              </p:nvSpPr>
              <p:spPr bwMode="auto">
                <a:xfrm>
                  <a:off x="2755" y="2011"/>
                  <a:ext cx="46" cy="17"/>
                </a:xfrm>
                <a:prstGeom prst="ellipse">
                  <a:avLst/>
                </a:prstGeom>
                <a:solidFill>
                  <a:srgbClr val="000000"/>
                </a:solidFill>
                <a:ln w="9525">
                  <a:noFill/>
                  <a:round/>
                  <a:headEnd/>
                  <a:tailEnd/>
                </a:ln>
              </p:spPr>
              <p:txBody>
                <a:bodyPr/>
                <a:lstStyle/>
                <a:p>
                  <a:endParaRPr lang="en-US"/>
                </a:p>
              </p:txBody>
            </p:sp>
            <p:sp>
              <p:nvSpPr>
                <p:cNvPr id="2071" name="Oval 181"/>
                <p:cNvSpPr>
                  <a:spLocks noChangeArrowheads="1"/>
                </p:cNvSpPr>
                <p:nvPr/>
              </p:nvSpPr>
              <p:spPr bwMode="auto">
                <a:xfrm>
                  <a:off x="2755" y="2011"/>
                  <a:ext cx="41" cy="16"/>
                </a:xfrm>
                <a:prstGeom prst="ellipse">
                  <a:avLst/>
                </a:prstGeom>
                <a:solidFill>
                  <a:srgbClr val="5F7FFF"/>
                </a:solidFill>
                <a:ln w="9525">
                  <a:noFill/>
                  <a:round/>
                  <a:headEnd/>
                  <a:tailEnd/>
                </a:ln>
              </p:spPr>
              <p:txBody>
                <a:bodyPr/>
                <a:lstStyle/>
                <a:p>
                  <a:endParaRPr lang="en-US"/>
                </a:p>
              </p:txBody>
            </p:sp>
          </p:grpSp>
          <p:grpSp>
            <p:nvGrpSpPr>
              <p:cNvPr id="2067" name="Group 182"/>
              <p:cNvGrpSpPr>
                <a:grpSpLocks/>
              </p:cNvGrpSpPr>
              <p:nvPr/>
            </p:nvGrpSpPr>
            <p:grpSpPr bwMode="auto">
              <a:xfrm>
                <a:off x="3048" y="1798"/>
                <a:ext cx="54" cy="27"/>
                <a:chOff x="2596" y="2056"/>
                <a:chExt cx="54" cy="27"/>
              </a:xfrm>
            </p:grpSpPr>
            <p:sp>
              <p:nvSpPr>
                <p:cNvPr id="2068" name="Freeform 183"/>
                <p:cNvSpPr>
                  <a:spLocks/>
                </p:cNvSpPr>
                <p:nvPr/>
              </p:nvSpPr>
              <p:spPr bwMode="auto">
                <a:xfrm>
                  <a:off x="2596" y="2056"/>
                  <a:ext cx="54" cy="20"/>
                </a:xfrm>
                <a:custGeom>
                  <a:avLst/>
                  <a:gdLst>
                    <a:gd name="T0" fmla="*/ 0 w 214"/>
                    <a:gd name="T1" fmla="*/ 0 h 80"/>
                    <a:gd name="T2" fmla="*/ 0 w 214"/>
                    <a:gd name="T3" fmla="*/ 0 h 80"/>
                    <a:gd name="T4" fmla="*/ 0 w 214"/>
                    <a:gd name="T5" fmla="*/ 0 h 80"/>
                    <a:gd name="T6" fmla="*/ 0 w 214"/>
                    <a:gd name="T7" fmla="*/ 0 h 80"/>
                    <a:gd name="T8" fmla="*/ 0 w 214"/>
                    <a:gd name="T9" fmla="*/ 0 h 80"/>
                    <a:gd name="T10" fmla="*/ 0 w 214"/>
                    <a:gd name="T11" fmla="*/ 0 h 80"/>
                    <a:gd name="T12" fmla="*/ 0 w 214"/>
                    <a:gd name="T13" fmla="*/ 0 h 80"/>
                    <a:gd name="T14" fmla="*/ 0 w 214"/>
                    <a:gd name="T15" fmla="*/ 0 h 80"/>
                    <a:gd name="T16" fmla="*/ 0 w 214"/>
                    <a:gd name="T17" fmla="*/ 0 h 80"/>
                    <a:gd name="T18" fmla="*/ 0 w 214"/>
                    <a:gd name="T19" fmla="*/ 0 h 80"/>
                    <a:gd name="T20" fmla="*/ 0 w 214"/>
                    <a:gd name="T21" fmla="*/ 0 h 80"/>
                    <a:gd name="T22" fmla="*/ 0 w 214"/>
                    <a:gd name="T23" fmla="*/ 0 h 80"/>
                    <a:gd name="T24" fmla="*/ 0 w 214"/>
                    <a:gd name="T25" fmla="*/ 0 h 80"/>
                    <a:gd name="T26" fmla="*/ 0 w 214"/>
                    <a:gd name="T27" fmla="*/ 0 h 80"/>
                    <a:gd name="T28" fmla="*/ 0 w 214"/>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80"/>
                    <a:gd name="T47" fmla="*/ 214 w 214"/>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80">
                      <a:moveTo>
                        <a:pt x="0" y="33"/>
                      </a:moveTo>
                      <a:lnTo>
                        <a:pt x="187" y="80"/>
                      </a:lnTo>
                      <a:lnTo>
                        <a:pt x="201" y="74"/>
                      </a:lnTo>
                      <a:lnTo>
                        <a:pt x="211" y="62"/>
                      </a:lnTo>
                      <a:lnTo>
                        <a:pt x="214" y="46"/>
                      </a:lnTo>
                      <a:lnTo>
                        <a:pt x="211" y="33"/>
                      </a:lnTo>
                      <a:lnTo>
                        <a:pt x="199" y="20"/>
                      </a:lnTo>
                      <a:lnTo>
                        <a:pt x="177" y="11"/>
                      </a:lnTo>
                      <a:lnTo>
                        <a:pt x="154" y="4"/>
                      </a:lnTo>
                      <a:lnTo>
                        <a:pt x="134" y="1"/>
                      </a:lnTo>
                      <a:lnTo>
                        <a:pt x="113" y="0"/>
                      </a:lnTo>
                      <a:lnTo>
                        <a:pt x="79" y="1"/>
                      </a:lnTo>
                      <a:lnTo>
                        <a:pt x="52" y="6"/>
                      </a:lnTo>
                      <a:lnTo>
                        <a:pt x="29" y="13"/>
                      </a:lnTo>
                      <a:lnTo>
                        <a:pt x="0" y="33"/>
                      </a:lnTo>
                      <a:close/>
                    </a:path>
                  </a:pathLst>
                </a:custGeom>
                <a:solidFill>
                  <a:srgbClr val="000000"/>
                </a:solidFill>
                <a:ln w="9525">
                  <a:noFill/>
                  <a:round/>
                  <a:headEnd/>
                  <a:tailEnd/>
                </a:ln>
              </p:spPr>
              <p:txBody>
                <a:bodyPr/>
                <a:lstStyle/>
                <a:p>
                  <a:endParaRPr lang="en-US"/>
                </a:p>
              </p:txBody>
            </p:sp>
            <p:sp>
              <p:nvSpPr>
                <p:cNvPr id="2069" name="Freeform 184"/>
                <p:cNvSpPr>
                  <a:spLocks/>
                </p:cNvSpPr>
                <p:nvPr/>
              </p:nvSpPr>
              <p:spPr bwMode="auto">
                <a:xfrm>
                  <a:off x="2596" y="2064"/>
                  <a:ext cx="47" cy="19"/>
                </a:xfrm>
                <a:custGeom>
                  <a:avLst/>
                  <a:gdLst>
                    <a:gd name="T0" fmla="*/ 0 w 188"/>
                    <a:gd name="T1" fmla="*/ 0 h 76"/>
                    <a:gd name="T2" fmla="*/ 0 w 188"/>
                    <a:gd name="T3" fmla="*/ 0 h 76"/>
                    <a:gd name="T4" fmla="*/ 0 w 188"/>
                    <a:gd name="T5" fmla="*/ 0 h 76"/>
                    <a:gd name="T6" fmla="*/ 0 w 188"/>
                    <a:gd name="T7" fmla="*/ 0 h 76"/>
                    <a:gd name="T8" fmla="*/ 0 w 188"/>
                    <a:gd name="T9" fmla="*/ 0 h 76"/>
                    <a:gd name="T10" fmla="*/ 0 60000 65536"/>
                    <a:gd name="T11" fmla="*/ 0 60000 65536"/>
                    <a:gd name="T12" fmla="*/ 0 60000 65536"/>
                    <a:gd name="T13" fmla="*/ 0 60000 65536"/>
                    <a:gd name="T14" fmla="*/ 0 60000 65536"/>
                    <a:gd name="T15" fmla="*/ 0 w 188"/>
                    <a:gd name="T16" fmla="*/ 0 h 76"/>
                    <a:gd name="T17" fmla="*/ 188 w 188"/>
                    <a:gd name="T18" fmla="*/ 76 h 76"/>
                  </a:gdLst>
                  <a:ahLst/>
                  <a:cxnLst>
                    <a:cxn ang="T10">
                      <a:pos x="T0" y="T1"/>
                    </a:cxn>
                    <a:cxn ang="T11">
                      <a:pos x="T2" y="T3"/>
                    </a:cxn>
                    <a:cxn ang="T12">
                      <a:pos x="T4" y="T5"/>
                    </a:cxn>
                    <a:cxn ang="T13">
                      <a:pos x="T6" y="T7"/>
                    </a:cxn>
                    <a:cxn ang="T14">
                      <a:pos x="T8" y="T9"/>
                    </a:cxn>
                  </a:cxnLst>
                  <a:rect l="T15" t="T16" r="T17" b="T18"/>
                  <a:pathLst>
                    <a:path w="188" h="76">
                      <a:moveTo>
                        <a:pt x="0" y="0"/>
                      </a:moveTo>
                      <a:lnTo>
                        <a:pt x="188" y="46"/>
                      </a:lnTo>
                      <a:lnTo>
                        <a:pt x="188" y="76"/>
                      </a:lnTo>
                      <a:lnTo>
                        <a:pt x="2" y="29"/>
                      </a:lnTo>
                      <a:lnTo>
                        <a:pt x="0" y="0"/>
                      </a:lnTo>
                      <a:close/>
                    </a:path>
                  </a:pathLst>
                </a:custGeom>
                <a:solidFill>
                  <a:srgbClr val="000000"/>
                </a:solidFill>
                <a:ln w="9525">
                  <a:noFill/>
                  <a:round/>
                  <a:headEnd/>
                  <a:tailEnd/>
                </a:ln>
              </p:spPr>
              <p:txBody>
                <a:bodyPr/>
                <a:lstStyle/>
                <a:p>
                  <a:endParaRPr lang="en-US"/>
                </a:p>
              </p:txBody>
            </p:sp>
          </p:grpSp>
        </p:grpSp>
        <p:grpSp>
          <p:nvGrpSpPr>
            <p:cNvPr id="2059" name="Group 185"/>
            <p:cNvGrpSpPr>
              <a:grpSpLocks/>
            </p:cNvGrpSpPr>
            <p:nvPr/>
          </p:nvGrpSpPr>
          <p:grpSpPr bwMode="auto">
            <a:xfrm>
              <a:off x="4030663" y="5480050"/>
              <a:ext cx="1693862" cy="847725"/>
              <a:chOff x="2222" y="1298"/>
              <a:chExt cx="2386" cy="1837"/>
            </a:xfrm>
          </p:grpSpPr>
          <p:sp>
            <p:nvSpPr>
              <p:cNvPr id="2061" name="Freeform 186"/>
              <p:cNvSpPr>
                <a:spLocks/>
              </p:cNvSpPr>
              <p:nvPr/>
            </p:nvSpPr>
            <p:spPr bwMode="auto">
              <a:xfrm>
                <a:off x="2222" y="1298"/>
                <a:ext cx="2382" cy="1724"/>
              </a:xfrm>
              <a:custGeom>
                <a:avLst/>
                <a:gdLst>
                  <a:gd name="T0" fmla="*/ 10 w 2382"/>
                  <a:gd name="T1" fmla="*/ 1258 h 1724"/>
                  <a:gd name="T2" fmla="*/ 91 w 2382"/>
                  <a:gd name="T3" fmla="*/ 998 h 1724"/>
                  <a:gd name="T4" fmla="*/ 146 w 2382"/>
                  <a:gd name="T5" fmla="*/ 930 h 1724"/>
                  <a:gd name="T6" fmla="*/ 196 w 2382"/>
                  <a:gd name="T7" fmla="*/ 892 h 1724"/>
                  <a:gd name="T8" fmla="*/ 258 w 2382"/>
                  <a:gd name="T9" fmla="*/ 850 h 1724"/>
                  <a:gd name="T10" fmla="*/ 346 w 2382"/>
                  <a:gd name="T11" fmla="*/ 812 h 1724"/>
                  <a:gd name="T12" fmla="*/ 622 w 2382"/>
                  <a:gd name="T13" fmla="*/ 698 h 1724"/>
                  <a:gd name="T14" fmla="*/ 2382 w 2382"/>
                  <a:gd name="T15" fmla="*/ 0 h 1724"/>
                  <a:gd name="T16" fmla="*/ 2382 w 2382"/>
                  <a:gd name="T17" fmla="*/ 386 h 1724"/>
                  <a:gd name="T18" fmla="*/ 692 w 2382"/>
                  <a:gd name="T19" fmla="*/ 998 h 1724"/>
                  <a:gd name="T20" fmla="*/ 424 w 2382"/>
                  <a:gd name="T21" fmla="*/ 1102 h 1724"/>
                  <a:gd name="T22" fmla="*/ 360 w 2382"/>
                  <a:gd name="T23" fmla="*/ 1148 h 1724"/>
                  <a:gd name="T24" fmla="*/ 316 w 2382"/>
                  <a:gd name="T25" fmla="*/ 1190 h 1724"/>
                  <a:gd name="T26" fmla="*/ 272 w 2382"/>
                  <a:gd name="T27" fmla="*/ 1270 h 1724"/>
                  <a:gd name="T28" fmla="*/ 114 w 2382"/>
                  <a:gd name="T29" fmla="*/ 1542 h 1724"/>
                  <a:gd name="T30" fmla="*/ 0 w 2382"/>
                  <a:gd name="T31" fmla="*/ 1724 h 1724"/>
                  <a:gd name="T32" fmla="*/ 10 w 2382"/>
                  <a:gd name="T33" fmla="*/ 1258 h 17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82"/>
                  <a:gd name="T52" fmla="*/ 0 h 1724"/>
                  <a:gd name="T53" fmla="*/ 2382 w 2382"/>
                  <a:gd name="T54" fmla="*/ 1724 h 17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82" h="1724">
                    <a:moveTo>
                      <a:pt x="10" y="1258"/>
                    </a:moveTo>
                    <a:cubicBezTo>
                      <a:pt x="25" y="1137"/>
                      <a:pt x="68" y="1053"/>
                      <a:pt x="91" y="998"/>
                    </a:cubicBezTo>
                    <a:cubicBezTo>
                      <a:pt x="114" y="943"/>
                      <a:pt x="129" y="948"/>
                      <a:pt x="146" y="930"/>
                    </a:cubicBezTo>
                    <a:cubicBezTo>
                      <a:pt x="163" y="912"/>
                      <a:pt x="177" y="905"/>
                      <a:pt x="196" y="892"/>
                    </a:cubicBezTo>
                    <a:cubicBezTo>
                      <a:pt x="215" y="879"/>
                      <a:pt x="233" y="863"/>
                      <a:pt x="258" y="850"/>
                    </a:cubicBezTo>
                    <a:cubicBezTo>
                      <a:pt x="283" y="837"/>
                      <a:pt x="285" y="837"/>
                      <a:pt x="346" y="812"/>
                    </a:cubicBezTo>
                    <a:lnTo>
                      <a:pt x="622" y="698"/>
                    </a:lnTo>
                    <a:lnTo>
                      <a:pt x="2382" y="0"/>
                    </a:lnTo>
                    <a:lnTo>
                      <a:pt x="2382" y="386"/>
                    </a:lnTo>
                    <a:lnTo>
                      <a:pt x="692" y="998"/>
                    </a:lnTo>
                    <a:cubicBezTo>
                      <a:pt x="366" y="1117"/>
                      <a:pt x="479" y="1077"/>
                      <a:pt x="424" y="1102"/>
                    </a:cubicBezTo>
                    <a:cubicBezTo>
                      <a:pt x="369" y="1127"/>
                      <a:pt x="378" y="1133"/>
                      <a:pt x="360" y="1148"/>
                    </a:cubicBezTo>
                    <a:cubicBezTo>
                      <a:pt x="342" y="1163"/>
                      <a:pt x="331" y="1170"/>
                      <a:pt x="316" y="1190"/>
                    </a:cubicBezTo>
                    <a:cubicBezTo>
                      <a:pt x="301" y="1210"/>
                      <a:pt x="306" y="1211"/>
                      <a:pt x="272" y="1270"/>
                    </a:cubicBezTo>
                    <a:cubicBezTo>
                      <a:pt x="238" y="1329"/>
                      <a:pt x="159" y="1466"/>
                      <a:pt x="114" y="1542"/>
                    </a:cubicBezTo>
                    <a:lnTo>
                      <a:pt x="0" y="1724"/>
                    </a:lnTo>
                    <a:lnTo>
                      <a:pt x="10" y="1258"/>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2062" name="Freeform 187"/>
              <p:cNvSpPr>
                <a:spLocks/>
              </p:cNvSpPr>
              <p:nvPr/>
            </p:nvSpPr>
            <p:spPr bwMode="auto">
              <a:xfrm>
                <a:off x="2335" y="1304"/>
                <a:ext cx="2273" cy="1831"/>
              </a:xfrm>
              <a:custGeom>
                <a:avLst/>
                <a:gdLst>
                  <a:gd name="T0" fmla="*/ 10 w 2273"/>
                  <a:gd name="T1" fmla="*/ 1365 h 1831"/>
                  <a:gd name="T2" fmla="*/ 91 w 2273"/>
                  <a:gd name="T3" fmla="*/ 1105 h 1831"/>
                  <a:gd name="T4" fmla="*/ 146 w 2273"/>
                  <a:gd name="T5" fmla="*/ 1037 h 1831"/>
                  <a:gd name="T6" fmla="*/ 196 w 2273"/>
                  <a:gd name="T7" fmla="*/ 999 h 1831"/>
                  <a:gd name="T8" fmla="*/ 258 w 2273"/>
                  <a:gd name="T9" fmla="*/ 957 h 1831"/>
                  <a:gd name="T10" fmla="*/ 346 w 2273"/>
                  <a:gd name="T11" fmla="*/ 919 h 1831"/>
                  <a:gd name="T12" fmla="*/ 622 w 2273"/>
                  <a:gd name="T13" fmla="*/ 805 h 1831"/>
                  <a:gd name="T14" fmla="*/ 2265 w 2273"/>
                  <a:gd name="T15" fmla="*/ 0 h 1831"/>
                  <a:gd name="T16" fmla="*/ 2273 w 2273"/>
                  <a:gd name="T17" fmla="*/ 376 h 1831"/>
                  <a:gd name="T18" fmla="*/ 692 w 2273"/>
                  <a:gd name="T19" fmla="*/ 1105 h 1831"/>
                  <a:gd name="T20" fmla="*/ 424 w 2273"/>
                  <a:gd name="T21" fmla="*/ 1209 h 1831"/>
                  <a:gd name="T22" fmla="*/ 360 w 2273"/>
                  <a:gd name="T23" fmla="*/ 1255 h 1831"/>
                  <a:gd name="T24" fmla="*/ 316 w 2273"/>
                  <a:gd name="T25" fmla="*/ 1297 h 1831"/>
                  <a:gd name="T26" fmla="*/ 272 w 2273"/>
                  <a:gd name="T27" fmla="*/ 1377 h 1831"/>
                  <a:gd name="T28" fmla="*/ 114 w 2273"/>
                  <a:gd name="T29" fmla="*/ 1649 h 1831"/>
                  <a:gd name="T30" fmla="*/ 0 w 2273"/>
                  <a:gd name="T31" fmla="*/ 1831 h 1831"/>
                  <a:gd name="T32" fmla="*/ 10 w 2273"/>
                  <a:gd name="T33" fmla="*/ 1365 h 1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3"/>
                  <a:gd name="T52" fmla="*/ 0 h 1831"/>
                  <a:gd name="T53" fmla="*/ 2273 w 2273"/>
                  <a:gd name="T54" fmla="*/ 1831 h 18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3" h="1831">
                    <a:moveTo>
                      <a:pt x="10" y="1365"/>
                    </a:moveTo>
                    <a:cubicBezTo>
                      <a:pt x="25" y="1244"/>
                      <a:pt x="68" y="1160"/>
                      <a:pt x="91" y="1105"/>
                    </a:cubicBezTo>
                    <a:cubicBezTo>
                      <a:pt x="114" y="1050"/>
                      <a:pt x="129" y="1055"/>
                      <a:pt x="146" y="1037"/>
                    </a:cubicBezTo>
                    <a:cubicBezTo>
                      <a:pt x="163" y="1019"/>
                      <a:pt x="177" y="1012"/>
                      <a:pt x="196" y="999"/>
                    </a:cubicBezTo>
                    <a:cubicBezTo>
                      <a:pt x="215" y="986"/>
                      <a:pt x="233" y="970"/>
                      <a:pt x="258" y="957"/>
                    </a:cubicBezTo>
                    <a:cubicBezTo>
                      <a:pt x="283" y="944"/>
                      <a:pt x="285" y="944"/>
                      <a:pt x="346" y="919"/>
                    </a:cubicBezTo>
                    <a:lnTo>
                      <a:pt x="622" y="805"/>
                    </a:lnTo>
                    <a:lnTo>
                      <a:pt x="2265" y="0"/>
                    </a:lnTo>
                    <a:lnTo>
                      <a:pt x="2273" y="376"/>
                    </a:lnTo>
                    <a:lnTo>
                      <a:pt x="692" y="1105"/>
                    </a:lnTo>
                    <a:cubicBezTo>
                      <a:pt x="384" y="1244"/>
                      <a:pt x="479" y="1184"/>
                      <a:pt x="424" y="1209"/>
                    </a:cubicBezTo>
                    <a:cubicBezTo>
                      <a:pt x="369" y="1234"/>
                      <a:pt x="378" y="1240"/>
                      <a:pt x="360" y="1255"/>
                    </a:cubicBezTo>
                    <a:cubicBezTo>
                      <a:pt x="342" y="1270"/>
                      <a:pt x="331" y="1277"/>
                      <a:pt x="316" y="1297"/>
                    </a:cubicBezTo>
                    <a:cubicBezTo>
                      <a:pt x="301" y="1317"/>
                      <a:pt x="306" y="1318"/>
                      <a:pt x="272" y="1377"/>
                    </a:cubicBezTo>
                    <a:cubicBezTo>
                      <a:pt x="238" y="1436"/>
                      <a:pt x="159" y="1573"/>
                      <a:pt x="114" y="1649"/>
                    </a:cubicBezTo>
                    <a:lnTo>
                      <a:pt x="0" y="1831"/>
                    </a:lnTo>
                    <a:lnTo>
                      <a:pt x="10" y="1365"/>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grpSp>
        <p:sp>
          <p:nvSpPr>
            <p:cNvPr id="2060" name="AutoShape 188"/>
            <p:cNvSpPr>
              <a:spLocks noChangeArrowheads="1"/>
            </p:cNvSpPr>
            <p:nvPr/>
          </p:nvSpPr>
          <p:spPr bwMode="auto">
            <a:xfrm flipH="1">
              <a:off x="3922713" y="6340475"/>
              <a:ext cx="158750" cy="188913"/>
            </a:xfrm>
            <a:prstGeom prst="lightningBolt">
              <a:avLst/>
            </a:prstGeom>
            <a:solidFill>
              <a:srgbClr val="32A8EA"/>
            </a:solidFill>
            <a:ln w="9525" algn="ctr">
              <a:solidFill>
                <a:schemeClr val="tx1"/>
              </a:solidFill>
              <a:miter lim="800000"/>
              <a:headEnd/>
              <a:tailEnd/>
            </a:ln>
          </p:spPr>
          <p:txBody>
            <a:bodyPr wrap="none" anchor="ctr"/>
            <a:lstStyle/>
            <a:p>
              <a:r>
                <a:rPr lang="en-US" sz="2000"/>
                <a:t>`</a:t>
              </a:r>
            </a:p>
          </p:txBody>
        </p:sp>
      </p:gr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9500" y="250825"/>
            <a:ext cx="7597775" cy="482600"/>
          </a:xfrm>
          <a:noFill/>
        </p:spPr>
        <p:txBody>
          <a:bodyPr/>
          <a:lstStyle/>
          <a:p>
            <a:pPr eaLnBrk="1" hangingPunct="1"/>
            <a:r>
              <a:rPr lang="en-US" sz="3000" dirty="0" smtClean="0">
                <a:latin typeface="Arial Black" pitchFamily="34" charset="0"/>
              </a:rPr>
              <a:t>Understanding the Three Models</a:t>
            </a:r>
          </a:p>
        </p:txBody>
      </p:sp>
      <p:pic>
        <p:nvPicPr>
          <p:cNvPr id="29699" name="Picture 3" descr="MM"/>
          <p:cNvPicPr preferRelativeResize="0">
            <a:picLocks noChangeAspect="1" noChangeArrowheads="1"/>
          </p:cNvPicPr>
          <p:nvPr/>
        </p:nvPicPr>
        <p:blipFill>
          <a:blip r:embed="rId3" cstate="print"/>
          <a:srcRect l="6793"/>
          <a:stretch>
            <a:fillRect/>
          </a:stretch>
        </p:blipFill>
        <p:spPr bwMode="auto">
          <a:xfrm>
            <a:off x="1008063" y="968375"/>
            <a:ext cx="2962275" cy="4024313"/>
          </a:xfrm>
          <a:prstGeom prst="rect">
            <a:avLst/>
          </a:prstGeom>
          <a:noFill/>
          <a:ln w="9525">
            <a:solidFill>
              <a:schemeClr val="tx1"/>
            </a:solidFill>
            <a:miter lim="800000"/>
            <a:headEnd/>
            <a:tailEnd/>
          </a:ln>
        </p:spPr>
      </p:pic>
      <p:pic>
        <p:nvPicPr>
          <p:cNvPr id="29700" name="Picture 4" descr="CDM"/>
          <p:cNvPicPr preferRelativeResize="0">
            <a:picLocks noChangeAspect="1" noChangeArrowheads="1"/>
          </p:cNvPicPr>
          <p:nvPr/>
        </p:nvPicPr>
        <p:blipFill>
          <a:blip r:embed="rId4" cstate="print"/>
          <a:srcRect/>
          <a:stretch>
            <a:fillRect/>
          </a:stretch>
        </p:blipFill>
        <p:spPr bwMode="auto">
          <a:xfrm>
            <a:off x="3097213" y="1471613"/>
            <a:ext cx="3289300" cy="4233862"/>
          </a:xfrm>
          <a:prstGeom prst="rect">
            <a:avLst/>
          </a:prstGeom>
          <a:noFill/>
          <a:ln w="9525">
            <a:solidFill>
              <a:schemeClr val="tx1"/>
            </a:solidFill>
            <a:miter lim="800000"/>
            <a:headEnd/>
            <a:tailEnd/>
          </a:ln>
        </p:spPr>
      </p:pic>
      <p:pic>
        <p:nvPicPr>
          <p:cNvPr id="29701" name="Picture 5" descr="HBM"/>
          <p:cNvPicPr preferRelativeResize="0">
            <a:picLocks noChangeAspect="1" noChangeArrowheads="1"/>
          </p:cNvPicPr>
          <p:nvPr/>
        </p:nvPicPr>
        <p:blipFill>
          <a:blip r:embed="rId5" cstate="print"/>
          <a:srcRect/>
          <a:stretch>
            <a:fillRect/>
          </a:stretch>
        </p:blipFill>
        <p:spPr bwMode="auto">
          <a:xfrm>
            <a:off x="5472113" y="2192338"/>
            <a:ext cx="3273425" cy="4189412"/>
          </a:xfrm>
          <a:prstGeom prst="rect">
            <a:avLst/>
          </a:prstGeom>
          <a:noFill/>
          <a:ln w="952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935038" y="1700213"/>
            <a:ext cx="7454900" cy="2622550"/>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Electrostatics </a:t>
            </a:r>
          </a:p>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and Contamination</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49250" y="355600"/>
            <a:ext cx="8540750" cy="823913"/>
          </a:xfrm>
        </p:spPr>
        <p:txBody>
          <a:bodyPr/>
          <a:lstStyle/>
          <a:p>
            <a:pPr eaLnBrk="1" hangingPunct="1"/>
            <a:r>
              <a:rPr lang="en-US" sz="3000" dirty="0" smtClean="0">
                <a:latin typeface="Arial Black" pitchFamily="34" charset="0"/>
              </a:rPr>
              <a:t>Static Charge is a Contamination Issue</a:t>
            </a:r>
          </a:p>
        </p:txBody>
      </p:sp>
      <p:sp>
        <p:nvSpPr>
          <p:cNvPr id="31747" name="Text Box 3"/>
          <p:cNvSpPr txBox="1">
            <a:spLocks noChangeArrowheads="1"/>
          </p:cNvSpPr>
          <p:nvPr/>
        </p:nvSpPr>
        <p:spPr bwMode="auto">
          <a:xfrm>
            <a:off x="1042988" y="1484313"/>
            <a:ext cx="7229475" cy="457200"/>
          </a:xfrm>
          <a:prstGeom prst="rect">
            <a:avLst/>
          </a:prstGeom>
          <a:noFill/>
          <a:ln w="9525">
            <a:noFill/>
            <a:miter lim="800000"/>
            <a:headEnd/>
            <a:tailEnd/>
          </a:ln>
        </p:spPr>
        <p:txBody>
          <a:bodyPr wrap="none">
            <a:spAutoFit/>
          </a:bodyPr>
          <a:lstStyle/>
          <a:p>
            <a:pPr algn="l"/>
            <a:r>
              <a:rPr lang="en-US" sz="2400" b="1">
                <a:solidFill>
                  <a:srgbClr val="FF0000"/>
                </a:solidFill>
              </a:rPr>
              <a:t>Charged surfaces attract contamination strongly</a:t>
            </a:r>
          </a:p>
        </p:txBody>
      </p:sp>
      <p:pic>
        <p:nvPicPr>
          <p:cNvPr id="5" name="Picture 9" descr="DSC00265"/>
          <p:cNvPicPr>
            <a:picLocks noChangeAspect="1" noChangeArrowheads="1"/>
          </p:cNvPicPr>
          <p:nvPr/>
        </p:nvPicPr>
        <p:blipFill>
          <a:blip r:embed="rId3" cstate="print">
            <a:lum contrast="40000"/>
          </a:blip>
          <a:srcRect/>
          <a:stretch>
            <a:fillRect/>
          </a:stretch>
        </p:blipFill>
        <p:spPr bwMode="auto">
          <a:xfrm>
            <a:off x="2819400" y="2286000"/>
            <a:ext cx="4470400" cy="3352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000" dirty="0" smtClean="0">
                <a:latin typeface="Arial Black" pitchFamily="34" charset="0"/>
              </a:rPr>
              <a:t>Contaminated Contacts Makes Testing Unreliable </a:t>
            </a:r>
          </a:p>
        </p:txBody>
      </p:sp>
      <p:pic>
        <p:nvPicPr>
          <p:cNvPr id="32771" name="Picture 3"/>
          <p:cNvPicPr>
            <a:picLocks noChangeAspect="1" noChangeArrowheads="1"/>
          </p:cNvPicPr>
          <p:nvPr/>
        </p:nvPicPr>
        <p:blipFill>
          <a:blip r:embed="rId2" cstate="print"/>
          <a:srcRect/>
          <a:stretch>
            <a:fillRect/>
          </a:stretch>
        </p:blipFill>
        <p:spPr bwMode="auto">
          <a:xfrm>
            <a:off x="792163" y="1989138"/>
            <a:ext cx="3671887" cy="2754312"/>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4716463" y="1989138"/>
            <a:ext cx="3671887" cy="27543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1150938" y="1700213"/>
            <a:ext cx="6877050" cy="2413000"/>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Electrostatics</a:t>
            </a:r>
          </a:p>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and EMI</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7" name="Rectangle 17"/>
          <p:cNvSpPr>
            <a:spLocks noChangeArrowheads="1"/>
          </p:cNvSpPr>
          <p:nvPr/>
        </p:nvSpPr>
        <p:spPr bwMode="auto">
          <a:xfrm>
            <a:off x="6324600" y="2286000"/>
            <a:ext cx="1752600" cy="685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19" name="Rectangle 15"/>
          <p:cNvSpPr>
            <a:spLocks noChangeArrowheads="1"/>
          </p:cNvSpPr>
          <p:nvPr/>
        </p:nvSpPr>
        <p:spPr bwMode="auto">
          <a:xfrm>
            <a:off x="6172200" y="1371600"/>
            <a:ext cx="2133600" cy="914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0" name="Rectangle 2"/>
          <p:cNvSpPr>
            <a:spLocks noGrp="1" noChangeArrowheads="1"/>
          </p:cNvSpPr>
          <p:nvPr>
            <p:ph type="title"/>
          </p:nvPr>
        </p:nvSpPr>
        <p:spPr>
          <a:xfrm>
            <a:off x="0" y="455613"/>
            <a:ext cx="9144000" cy="641350"/>
          </a:xfrm>
        </p:spPr>
        <p:txBody>
          <a:bodyPr/>
          <a:lstStyle/>
          <a:p>
            <a:pPr defTabSz="852488" eaLnBrk="1" hangingPunct="1"/>
            <a:r>
              <a:rPr lang="en-US" sz="3000" dirty="0" smtClean="0">
                <a:latin typeface="Arial Black" pitchFamily="34" charset="0"/>
              </a:rPr>
              <a:t>ESD Radiates High Frequency EMI</a:t>
            </a:r>
          </a:p>
        </p:txBody>
      </p:sp>
      <p:sp>
        <p:nvSpPr>
          <p:cNvPr id="40967" name="AutoShape 7"/>
          <p:cNvSpPr>
            <a:spLocks noChangeArrowheads="1"/>
          </p:cNvSpPr>
          <p:nvPr/>
        </p:nvSpPr>
        <p:spPr bwMode="auto">
          <a:xfrm>
            <a:off x="1676400" y="2286000"/>
            <a:ext cx="381000" cy="762000"/>
          </a:xfrm>
          <a:prstGeom prst="lightningBolt">
            <a:avLst/>
          </a:prstGeom>
          <a:solidFill>
            <a:srgbClr val="DFBBE3"/>
          </a:solidFill>
          <a:ln w="9525">
            <a:solidFill>
              <a:schemeClr val="tx1"/>
            </a:solidFill>
            <a:miter lim="800000"/>
            <a:headEnd/>
            <a:tailEnd/>
          </a:ln>
        </p:spPr>
        <p:txBody>
          <a:bodyPr wrap="none" anchor="ctr"/>
          <a:lstStyle/>
          <a:p>
            <a:endParaRPr lang="en-US"/>
          </a:p>
        </p:txBody>
      </p:sp>
      <p:grpSp>
        <p:nvGrpSpPr>
          <p:cNvPr id="2" name="Group 13"/>
          <p:cNvGrpSpPr>
            <a:grpSpLocks/>
          </p:cNvGrpSpPr>
          <p:nvPr/>
        </p:nvGrpSpPr>
        <p:grpSpPr bwMode="auto">
          <a:xfrm>
            <a:off x="76200" y="1524000"/>
            <a:ext cx="3657600" cy="2514600"/>
            <a:chOff x="48" y="960"/>
            <a:chExt cx="2304" cy="1584"/>
          </a:xfrm>
        </p:grpSpPr>
        <p:sp>
          <p:nvSpPr>
            <p:cNvPr id="34830" name="Line 9"/>
            <p:cNvSpPr>
              <a:spLocks noChangeShapeType="1"/>
            </p:cNvSpPr>
            <p:nvPr/>
          </p:nvSpPr>
          <p:spPr bwMode="auto">
            <a:xfrm flipH="1">
              <a:off x="48" y="1680"/>
              <a:ext cx="912" cy="0"/>
            </a:xfrm>
            <a:prstGeom prst="line">
              <a:avLst/>
            </a:prstGeom>
            <a:noFill/>
            <a:ln w="9525">
              <a:solidFill>
                <a:schemeClr val="tx1"/>
              </a:solidFill>
              <a:round/>
              <a:headEnd/>
              <a:tailEnd type="triangle" w="med" len="med"/>
            </a:ln>
          </p:spPr>
          <p:txBody>
            <a:bodyPr/>
            <a:lstStyle/>
            <a:p>
              <a:endParaRPr lang="en-US"/>
            </a:p>
          </p:txBody>
        </p:sp>
        <p:sp>
          <p:nvSpPr>
            <p:cNvPr id="34831" name="Line 10"/>
            <p:cNvSpPr>
              <a:spLocks noChangeShapeType="1"/>
            </p:cNvSpPr>
            <p:nvPr/>
          </p:nvSpPr>
          <p:spPr bwMode="auto">
            <a:xfrm>
              <a:off x="1296" y="1680"/>
              <a:ext cx="1056" cy="0"/>
            </a:xfrm>
            <a:prstGeom prst="line">
              <a:avLst/>
            </a:prstGeom>
            <a:noFill/>
            <a:ln w="9525">
              <a:solidFill>
                <a:schemeClr val="tx1"/>
              </a:solidFill>
              <a:round/>
              <a:headEnd/>
              <a:tailEnd type="triangle" w="med" len="med"/>
            </a:ln>
          </p:spPr>
          <p:txBody>
            <a:bodyPr/>
            <a:lstStyle/>
            <a:p>
              <a:endParaRPr lang="en-US"/>
            </a:p>
          </p:txBody>
        </p:sp>
        <p:sp>
          <p:nvSpPr>
            <p:cNvPr id="34832" name="Line 11"/>
            <p:cNvSpPr>
              <a:spLocks noChangeShapeType="1"/>
            </p:cNvSpPr>
            <p:nvPr/>
          </p:nvSpPr>
          <p:spPr bwMode="auto">
            <a:xfrm flipH="1">
              <a:off x="480" y="1920"/>
              <a:ext cx="624" cy="624"/>
            </a:xfrm>
            <a:prstGeom prst="line">
              <a:avLst/>
            </a:prstGeom>
            <a:noFill/>
            <a:ln w="9525">
              <a:solidFill>
                <a:schemeClr val="tx1"/>
              </a:solidFill>
              <a:round/>
              <a:headEnd/>
              <a:tailEnd type="triangle" w="med" len="med"/>
            </a:ln>
          </p:spPr>
          <p:txBody>
            <a:bodyPr/>
            <a:lstStyle/>
            <a:p>
              <a:endParaRPr lang="en-US"/>
            </a:p>
          </p:txBody>
        </p:sp>
        <p:sp>
          <p:nvSpPr>
            <p:cNvPr id="34833" name="Line 12"/>
            <p:cNvSpPr>
              <a:spLocks noChangeShapeType="1"/>
            </p:cNvSpPr>
            <p:nvPr/>
          </p:nvSpPr>
          <p:spPr bwMode="auto">
            <a:xfrm flipV="1">
              <a:off x="1344" y="960"/>
              <a:ext cx="624" cy="624"/>
            </a:xfrm>
            <a:prstGeom prst="line">
              <a:avLst/>
            </a:prstGeom>
            <a:noFill/>
            <a:ln w="9525">
              <a:solidFill>
                <a:schemeClr val="tx1"/>
              </a:solidFill>
              <a:round/>
              <a:headEnd/>
              <a:tailEnd type="triangle" w="med" len="med"/>
            </a:ln>
          </p:spPr>
          <p:txBody>
            <a:bodyPr/>
            <a:lstStyle/>
            <a:p>
              <a:endParaRPr lang="en-US"/>
            </a:p>
          </p:txBody>
        </p:sp>
      </p:grpSp>
      <p:sp>
        <p:nvSpPr>
          <p:cNvPr id="34823" name="Text Box 14"/>
          <p:cNvSpPr txBox="1">
            <a:spLocks noChangeArrowheads="1"/>
          </p:cNvSpPr>
          <p:nvPr/>
        </p:nvSpPr>
        <p:spPr bwMode="auto">
          <a:xfrm>
            <a:off x="6308725" y="1560513"/>
            <a:ext cx="1797050" cy="366712"/>
          </a:xfrm>
          <a:prstGeom prst="rect">
            <a:avLst/>
          </a:prstGeom>
          <a:noFill/>
          <a:ln w="9525">
            <a:noFill/>
            <a:miter lim="800000"/>
            <a:headEnd/>
            <a:tailEnd/>
          </a:ln>
        </p:spPr>
        <p:txBody>
          <a:bodyPr wrap="none">
            <a:spAutoFit/>
          </a:bodyPr>
          <a:lstStyle/>
          <a:p>
            <a:pPr algn="l"/>
            <a:r>
              <a:rPr lang="en-US"/>
              <a:t>Automated Tool</a:t>
            </a:r>
          </a:p>
        </p:txBody>
      </p:sp>
      <p:sp>
        <p:nvSpPr>
          <p:cNvPr id="34824" name="Text Box 16"/>
          <p:cNvSpPr txBox="1">
            <a:spLocks noChangeArrowheads="1"/>
          </p:cNvSpPr>
          <p:nvPr/>
        </p:nvSpPr>
        <p:spPr bwMode="auto">
          <a:xfrm>
            <a:off x="6324600" y="2438400"/>
            <a:ext cx="1746250" cy="366713"/>
          </a:xfrm>
          <a:prstGeom prst="rect">
            <a:avLst/>
          </a:prstGeom>
          <a:noFill/>
          <a:ln w="9525">
            <a:noFill/>
            <a:miter lim="800000"/>
            <a:headEnd/>
            <a:tailEnd/>
          </a:ln>
        </p:spPr>
        <p:txBody>
          <a:bodyPr wrap="none">
            <a:spAutoFit/>
          </a:bodyPr>
          <a:lstStyle/>
          <a:p>
            <a:pPr algn="l"/>
            <a:r>
              <a:rPr lang="en-US"/>
              <a:t>Microprocessor</a:t>
            </a:r>
          </a:p>
        </p:txBody>
      </p:sp>
      <p:sp>
        <p:nvSpPr>
          <p:cNvPr id="40978" name="Text Box 18"/>
          <p:cNvSpPr txBox="1">
            <a:spLocks noChangeArrowheads="1"/>
          </p:cNvSpPr>
          <p:nvPr/>
        </p:nvSpPr>
        <p:spPr bwMode="auto">
          <a:xfrm>
            <a:off x="501650" y="5105400"/>
            <a:ext cx="8310563" cy="369888"/>
          </a:xfrm>
          <a:prstGeom prst="rect">
            <a:avLst/>
          </a:prstGeom>
          <a:noFill/>
          <a:ln w="9525">
            <a:noFill/>
            <a:miter lim="800000"/>
            <a:headEnd/>
            <a:tailEnd/>
          </a:ln>
        </p:spPr>
        <p:txBody>
          <a:bodyPr wrap="none">
            <a:spAutoFit/>
          </a:bodyPr>
          <a:lstStyle/>
          <a:p>
            <a:pPr algn="l">
              <a:buClr>
                <a:srgbClr val="0070C0"/>
              </a:buClr>
              <a:buSzPct val="130000"/>
              <a:buFont typeface="Arial" charset="0"/>
              <a:buChar char="•"/>
            </a:pPr>
            <a:r>
              <a:rPr lang="en-US"/>
              <a:t>Occasional Tool Issues more more difficult to diagnose than continuous issues </a:t>
            </a:r>
          </a:p>
        </p:txBody>
      </p:sp>
      <p:grpSp>
        <p:nvGrpSpPr>
          <p:cNvPr id="3" name="Group 23"/>
          <p:cNvGrpSpPr>
            <a:grpSpLocks/>
          </p:cNvGrpSpPr>
          <p:nvPr/>
        </p:nvGrpSpPr>
        <p:grpSpPr bwMode="auto">
          <a:xfrm>
            <a:off x="3200400" y="3048000"/>
            <a:ext cx="4930775" cy="1497013"/>
            <a:chOff x="2016" y="1920"/>
            <a:chExt cx="3106" cy="943"/>
          </a:xfrm>
        </p:grpSpPr>
        <p:pic>
          <p:nvPicPr>
            <p:cNvPr id="34827" name="Picture 20"/>
            <p:cNvPicPr>
              <a:picLocks noChangeAspect="1" noChangeArrowheads="1"/>
            </p:cNvPicPr>
            <p:nvPr/>
          </p:nvPicPr>
          <p:blipFill>
            <a:blip r:embed="rId3" cstate="print"/>
            <a:srcRect/>
            <a:stretch>
              <a:fillRect/>
            </a:stretch>
          </p:blipFill>
          <p:spPr bwMode="auto">
            <a:xfrm>
              <a:off x="2016" y="2304"/>
              <a:ext cx="2112" cy="559"/>
            </a:xfrm>
            <a:prstGeom prst="rect">
              <a:avLst/>
            </a:prstGeom>
            <a:noFill/>
            <a:ln w="9525">
              <a:noFill/>
              <a:miter lim="800000"/>
              <a:headEnd/>
              <a:tailEnd/>
            </a:ln>
          </p:spPr>
        </p:pic>
        <p:sp>
          <p:nvSpPr>
            <p:cNvPr id="34828" name="Line 21"/>
            <p:cNvSpPr>
              <a:spLocks noChangeShapeType="1"/>
            </p:cNvSpPr>
            <p:nvPr/>
          </p:nvSpPr>
          <p:spPr bwMode="auto">
            <a:xfrm flipH="1">
              <a:off x="3552" y="1920"/>
              <a:ext cx="384" cy="384"/>
            </a:xfrm>
            <a:prstGeom prst="line">
              <a:avLst/>
            </a:prstGeom>
            <a:noFill/>
            <a:ln w="9525">
              <a:solidFill>
                <a:schemeClr val="tx1"/>
              </a:solidFill>
              <a:round/>
              <a:headEnd/>
              <a:tailEnd type="triangle" w="med" len="med"/>
            </a:ln>
          </p:spPr>
          <p:txBody>
            <a:bodyPr/>
            <a:lstStyle/>
            <a:p>
              <a:endParaRPr lang="en-US"/>
            </a:p>
          </p:txBody>
        </p:sp>
        <p:sp>
          <p:nvSpPr>
            <p:cNvPr id="34829" name="Text Box 22"/>
            <p:cNvSpPr txBox="1">
              <a:spLocks noChangeArrowheads="1"/>
            </p:cNvSpPr>
            <p:nvPr/>
          </p:nvSpPr>
          <p:spPr bwMode="auto">
            <a:xfrm>
              <a:off x="3926" y="1991"/>
              <a:ext cx="1196" cy="231"/>
            </a:xfrm>
            <a:prstGeom prst="rect">
              <a:avLst/>
            </a:prstGeom>
            <a:noFill/>
            <a:ln w="9525">
              <a:noFill/>
              <a:miter lim="800000"/>
              <a:headEnd/>
              <a:tailEnd/>
            </a:ln>
          </p:spPr>
          <p:txBody>
            <a:bodyPr wrap="none">
              <a:spAutoFit/>
            </a:bodyPr>
            <a:lstStyle/>
            <a:p>
              <a:pPr algn="l"/>
              <a:r>
                <a:rPr lang="en-US"/>
                <a:t>Unexpected stop</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par>
                          <p:cTn id="7" fill="hold">
                            <p:stCondLst>
                              <p:cond delay="0"/>
                            </p:stCondLst>
                            <p:childTnLst>
                              <p:par>
                                <p:cTn id="8" presetID="9" presetClass="exit" presetSubtype="0" fill="hold" grpId="1" nodeType="afterEffect">
                                  <p:stCondLst>
                                    <p:cond delay="500"/>
                                  </p:stCondLst>
                                  <p:childTnLst>
                                    <p:animEffect transition="out" filter="dissolve">
                                      <p:cBhvr>
                                        <p:cTn id="9" dur="500"/>
                                        <p:tgtEl>
                                          <p:spTgt spid="40967"/>
                                        </p:tgtEl>
                                      </p:cBhvr>
                                    </p:animEffect>
                                    <p:set>
                                      <p:cBhvr>
                                        <p:cTn id="10" dur="1" fill="hold">
                                          <p:stCondLst>
                                            <p:cond delay="499"/>
                                          </p:stCondLst>
                                        </p:cTn>
                                        <p:tgtEl>
                                          <p:spTgt spid="40967"/>
                                        </p:tgtEl>
                                        <p:attrNameLst>
                                          <p:attrName>style.visibility</p:attrName>
                                        </p:attrNameLst>
                                      </p:cBhvr>
                                      <p:to>
                                        <p:strVal val="hidden"/>
                                      </p:to>
                                    </p:set>
                                  </p:childTnLst>
                                </p:cTn>
                              </p:par>
                            </p:childTnLst>
                          </p:cTn>
                        </p:par>
                        <p:par>
                          <p:cTn id="11" fill="hold">
                            <p:stCondLst>
                              <p:cond delay="1000"/>
                            </p:stCondLst>
                            <p:childTnLst>
                              <p:par>
                                <p:cTn id="12" presetID="4" presetClass="entr" presetSubtype="3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out)">
                                      <p:cBhvr>
                                        <p:cTn id="14" dur="500"/>
                                        <p:tgtEl>
                                          <p:spTgt spid="2"/>
                                        </p:tgtEl>
                                      </p:cBhvr>
                                    </p:animEffect>
                                  </p:childTnLst>
                                </p:cTn>
                              </p:par>
                            </p:childTnLst>
                          </p:cTn>
                        </p:par>
                        <p:par>
                          <p:cTn id="15" fill="hold">
                            <p:stCondLst>
                              <p:cond delay="1500"/>
                            </p:stCondLst>
                            <p:childTnLst>
                              <p:par>
                                <p:cTn id="16" presetID="1" presetClass="entr" presetSubtype="0" fill="hold" grpId="2" nodeType="afterEffect">
                                  <p:stCondLst>
                                    <p:cond delay="0"/>
                                  </p:stCondLst>
                                  <p:childTnLst>
                                    <p:set>
                                      <p:cBhvr>
                                        <p:cTn id="17" dur="1" fill="hold">
                                          <p:stCondLst>
                                            <p:cond delay="0"/>
                                          </p:stCondLst>
                                        </p:cTn>
                                        <p:tgtEl>
                                          <p:spTgt spid="40967"/>
                                        </p:tgtEl>
                                        <p:attrNameLst>
                                          <p:attrName>style.visibility</p:attrName>
                                        </p:attrNameLst>
                                      </p:cBhvr>
                                      <p:to>
                                        <p:strVal val="visibl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2000" fill="hold"/>
                                        <p:tgtEl>
                                          <p:spTgt spid="40977"/>
                                        </p:tgtEl>
                                        <p:attrNameLst>
                                          <p:attrName>fillcolor</p:attrName>
                                        </p:attrNameLst>
                                      </p:cBhvr>
                                      <p:to>
                                        <a:srgbClr val="FF0000"/>
                                      </p:to>
                                    </p:animClr>
                                    <p:set>
                                      <p:cBhvr>
                                        <p:cTn id="21" dur="2000" fill="hold"/>
                                        <p:tgtEl>
                                          <p:spTgt spid="40977"/>
                                        </p:tgtEl>
                                        <p:attrNameLst>
                                          <p:attrName>fill.type</p:attrName>
                                        </p:attrNameLst>
                                      </p:cBhvr>
                                      <p:to>
                                        <p:strVal val="solid"/>
                                      </p:to>
                                    </p:set>
                                    <p:set>
                                      <p:cBhvr>
                                        <p:cTn id="22" dur="2000" fill="hold"/>
                                        <p:tgtEl>
                                          <p:spTgt spid="40977"/>
                                        </p:tgtEl>
                                        <p:attrNameLst>
                                          <p:attrName>fill.on</p:attrName>
                                        </p:attrNameLst>
                                      </p:cBhvr>
                                      <p:to>
                                        <p:strVal val="true"/>
                                      </p:to>
                                    </p:set>
                                  </p:childTnLst>
                                </p:cTn>
                              </p:par>
                            </p:childTnLst>
                          </p:cTn>
                        </p:par>
                        <p:par>
                          <p:cTn id="23" fill="hold">
                            <p:stCondLst>
                              <p:cond delay="3500"/>
                            </p:stCondLst>
                            <p:childTnLst>
                              <p:par>
                                <p:cTn id="24" presetID="22" presetClass="entr" presetSubtype="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978"/>
                                        </p:tgtEl>
                                        <p:attrNameLst>
                                          <p:attrName>style.visibility</p:attrName>
                                        </p:attrNameLst>
                                      </p:cBhvr>
                                      <p:to>
                                        <p:strVal val="visible"/>
                                      </p:to>
                                    </p:set>
                                    <p:animEffect transition="in" filter="dissolve">
                                      <p:cBhvr>
                                        <p:cTn id="31"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7" grpId="1" animBg="1"/>
      <p:bldP spid="40967" grpId="2" animBg="1"/>
      <p:bldP spid="4097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384300" y="1724025"/>
            <a:ext cx="6699250" cy="3133725"/>
          </a:xfrm>
          <a:prstGeom prst="rect">
            <a:avLst/>
          </a:prstGeom>
        </p:spPr>
        <p:txBody>
          <a:bodyPr wrap="none" fromWordArt="1">
            <a:prstTxWarp prst="textPlain">
              <a:avLst>
                <a:gd name="adj" fmla="val 50000"/>
              </a:avLst>
            </a:prstTxWarp>
          </a:bodyPr>
          <a:lstStyle/>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Elements of an</a:t>
            </a:r>
            <a:endPar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endParaRPr>
          </a:p>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ESD Control Program</a:t>
            </a:r>
            <a:endPar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endParaRPr>
          </a:p>
        </p:txBody>
      </p:sp>
      <p:sp>
        <p:nvSpPr>
          <p:cNvPr id="4" name="Title 3"/>
          <p:cNvSpPr>
            <a:spLocks noGrp="1"/>
          </p:cNvSpPr>
          <p:nvPr>
            <p:ph type="ctrTitle"/>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35038" y="690563"/>
            <a:ext cx="7021512" cy="755650"/>
          </a:xfrm>
        </p:spPr>
        <p:txBody>
          <a:bodyPr/>
          <a:lstStyle/>
          <a:p>
            <a:pPr eaLnBrk="1" hangingPunct="1"/>
            <a:r>
              <a:rPr lang="en-US" smtClean="0"/>
              <a:t>Outline</a:t>
            </a:r>
          </a:p>
        </p:txBody>
      </p:sp>
      <p:sp>
        <p:nvSpPr>
          <p:cNvPr id="19459" name="Rectangle 3"/>
          <p:cNvSpPr>
            <a:spLocks noChangeArrowheads="1"/>
          </p:cNvSpPr>
          <p:nvPr/>
        </p:nvSpPr>
        <p:spPr bwMode="auto">
          <a:xfrm>
            <a:off x="1042988" y="1446213"/>
            <a:ext cx="7275512" cy="3970337"/>
          </a:xfrm>
          <a:prstGeom prst="rect">
            <a:avLst/>
          </a:prstGeom>
          <a:noFill/>
          <a:ln w="9525" algn="ctr">
            <a:noFill/>
            <a:miter lim="800000"/>
            <a:headEnd/>
            <a:tailEnd/>
          </a:ln>
        </p:spPr>
        <p:txBody>
          <a:bodyPr>
            <a:spAutoFit/>
          </a:bodyPr>
          <a:lstStyle/>
          <a:p>
            <a:pPr marL="457200" indent="-457200" algn="l">
              <a:buFont typeface="Arial" charset="0"/>
              <a:buChar char="•"/>
            </a:pPr>
            <a:r>
              <a:rPr lang="en-US" altLang="ja-JP" sz="2800" b="1">
                <a:ea typeface="MS PGothic" pitchFamily="34" charset="-128"/>
              </a:rPr>
              <a:t>Generation of Static Charge</a:t>
            </a:r>
          </a:p>
          <a:p>
            <a:pPr marL="457200" indent="-457200" algn="l">
              <a:buFont typeface="Arial" charset="0"/>
              <a:buChar char="•"/>
            </a:pPr>
            <a:r>
              <a:rPr lang="en-US" altLang="ja-JP" sz="2800" b="1">
                <a:ea typeface="MS PGothic" pitchFamily="34" charset="-128"/>
              </a:rPr>
              <a:t>Effects of Static Charge</a:t>
            </a:r>
          </a:p>
          <a:p>
            <a:pPr marL="914400" lvl="1" indent="-457200" algn="l">
              <a:buFont typeface="Arial" charset="0"/>
              <a:buChar char="•"/>
            </a:pPr>
            <a:r>
              <a:rPr lang="en-US" altLang="ja-JP" sz="2800" b="1">
                <a:ea typeface="MS PGothic" pitchFamily="34" charset="-128"/>
              </a:rPr>
              <a:t>Physical damage</a:t>
            </a:r>
          </a:p>
          <a:p>
            <a:pPr marL="914400" lvl="1" indent="-457200" algn="l">
              <a:buFont typeface="Arial" charset="0"/>
              <a:buChar char="•"/>
            </a:pPr>
            <a:r>
              <a:rPr lang="en-US" altLang="ja-JP" sz="2800" b="1">
                <a:ea typeface="MS PGothic" pitchFamily="34" charset="-128"/>
              </a:rPr>
              <a:t>Contamination</a:t>
            </a:r>
          </a:p>
          <a:p>
            <a:pPr marL="914400" lvl="1" indent="-457200" algn="l">
              <a:buFont typeface="Arial" charset="0"/>
              <a:buChar char="•"/>
            </a:pPr>
            <a:r>
              <a:rPr lang="en-US" altLang="ja-JP" sz="2800" b="1">
                <a:ea typeface="MS PGothic" pitchFamily="34" charset="-128"/>
              </a:rPr>
              <a:t>Automation issues</a:t>
            </a:r>
          </a:p>
          <a:p>
            <a:pPr marL="457200" indent="-457200" algn="l">
              <a:buFont typeface="Arial" charset="0"/>
              <a:buChar char="•"/>
            </a:pPr>
            <a:r>
              <a:rPr lang="en-US" altLang="ja-JP" sz="2800" b="1">
                <a:ea typeface="MS PGothic" pitchFamily="34" charset="-128"/>
              </a:rPr>
              <a:t>Elements of ESD Control</a:t>
            </a:r>
          </a:p>
          <a:p>
            <a:pPr marL="457200" indent="-457200" algn="l">
              <a:buFont typeface="Arial" charset="0"/>
              <a:buChar char="•"/>
            </a:pPr>
            <a:r>
              <a:rPr lang="en-US" altLang="ja-JP" sz="2800" b="1">
                <a:ea typeface="MS PGothic" pitchFamily="34" charset="-128"/>
              </a:rPr>
              <a:t>Ionization</a:t>
            </a:r>
          </a:p>
          <a:p>
            <a:pPr marL="457200" indent="-457200" algn="l">
              <a:buFont typeface="Arial" charset="0"/>
              <a:buChar char="•"/>
            </a:pPr>
            <a:r>
              <a:rPr lang="en-US" altLang="ja-JP" sz="2800" b="1">
                <a:ea typeface="MS PGothic" pitchFamily="34" charset="-128"/>
              </a:rPr>
              <a:t>Ionizer Maintenance</a:t>
            </a:r>
          </a:p>
          <a:p>
            <a:pPr marL="457200" indent="-457200" algn="l">
              <a:buClr>
                <a:srgbClr val="0033CC"/>
              </a:buClr>
              <a:buFont typeface="Arial" charset="0"/>
              <a:buChar char="•"/>
            </a:pPr>
            <a:r>
              <a:rPr lang="en-US" sz="2800" b="1"/>
              <a:t>Summary</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49238"/>
            <a:ext cx="8229600" cy="1143000"/>
          </a:xfrm>
        </p:spPr>
        <p:txBody>
          <a:bodyPr/>
          <a:lstStyle/>
          <a:p>
            <a:pPr eaLnBrk="1" hangingPunct="1"/>
            <a:r>
              <a:rPr lang="en-US" dirty="0" smtClean="0"/>
              <a:t>What Must be Neutral?</a:t>
            </a:r>
          </a:p>
        </p:txBody>
      </p:sp>
      <p:sp>
        <p:nvSpPr>
          <p:cNvPr id="94217" name="Rectangle 9"/>
          <p:cNvSpPr>
            <a:spLocks noGrp="1" noChangeArrowheads="1"/>
          </p:cNvSpPr>
          <p:nvPr>
            <p:ph type="body" idx="1"/>
          </p:nvPr>
        </p:nvSpPr>
        <p:spPr>
          <a:xfrm>
            <a:off x="609600" y="1333500"/>
            <a:ext cx="8534400" cy="1414463"/>
          </a:xfrm>
        </p:spPr>
        <p:txBody>
          <a:bodyPr/>
          <a:lstStyle/>
          <a:p>
            <a:pPr eaLnBrk="1" hangingPunct="1"/>
            <a:r>
              <a:rPr lang="en-US" smtClean="0"/>
              <a:t>The Product must be kept Neutral</a:t>
            </a:r>
          </a:p>
          <a:p>
            <a:pPr eaLnBrk="1" hangingPunct="1"/>
            <a:r>
              <a:rPr lang="en-US" smtClean="0"/>
              <a:t>The environment must </a:t>
            </a:r>
            <a:r>
              <a:rPr lang="en-US" u="sng" smtClean="0"/>
              <a:t>Also</a:t>
            </a:r>
            <a:r>
              <a:rPr lang="en-US" smtClean="0"/>
              <a:t> be kept neutral!</a:t>
            </a:r>
          </a:p>
        </p:txBody>
      </p:sp>
      <p:sp>
        <p:nvSpPr>
          <p:cNvPr id="94219" name="Rectangle 11"/>
          <p:cNvSpPr>
            <a:spLocks noChangeArrowheads="1"/>
          </p:cNvSpPr>
          <p:nvPr/>
        </p:nvSpPr>
        <p:spPr bwMode="auto">
          <a:xfrm>
            <a:off x="509588" y="2943225"/>
            <a:ext cx="8229600" cy="1143000"/>
          </a:xfrm>
          <a:prstGeom prst="rect">
            <a:avLst/>
          </a:prstGeom>
          <a:noFill/>
          <a:ln w="9525">
            <a:noFill/>
            <a:miter lim="800000"/>
            <a:headEnd/>
            <a:tailEnd/>
          </a:ln>
        </p:spPr>
        <p:txBody>
          <a:bodyPr anchor="ctr"/>
          <a:lstStyle/>
          <a:p>
            <a:r>
              <a:rPr lang="en-US" sz="4400">
                <a:solidFill>
                  <a:schemeClr val="tx2"/>
                </a:solidFill>
              </a:rPr>
              <a:t>What are the Major Steps to Achieve This?</a:t>
            </a:r>
          </a:p>
        </p:txBody>
      </p:sp>
      <p:sp>
        <p:nvSpPr>
          <p:cNvPr id="94220" name="Rectangle 12"/>
          <p:cNvSpPr>
            <a:spLocks noChangeArrowheads="1"/>
          </p:cNvSpPr>
          <p:nvPr/>
        </p:nvSpPr>
        <p:spPr bwMode="auto">
          <a:xfrm>
            <a:off x="598488" y="4205288"/>
            <a:ext cx="8534400" cy="1414462"/>
          </a:xfrm>
          <a:prstGeom prst="rect">
            <a:avLst/>
          </a:prstGeom>
          <a:noFill/>
          <a:ln w="9525">
            <a:noFill/>
            <a:miter lim="800000"/>
            <a:headEnd/>
            <a:tailEnd/>
          </a:ln>
        </p:spPr>
        <p:txBody>
          <a:bodyPr/>
          <a:lstStyle/>
          <a:p>
            <a:pPr marL="342900" indent="-342900" algn="l">
              <a:spcBef>
                <a:spcPct val="20000"/>
              </a:spcBef>
              <a:buFontTx/>
              <a:buChar char="•"/>
            </a:pPr>
            <a:r>
              <a:rPr lang="en-US" sz="3200"/>
              <a:t>Ground Conductors whenever possible</a:t>
            </a:r>
          </a:p>
          <a:p>
            <a:pPr marL="342900" indent="-342900" algn="l">
              <a:spcBef>
                <a:spcPct val="20000"/>
              </a:spcBef>
              <a:buClr>
                <a:srgbClr val="0070C0"/>
              </a:buClr>
              <a:buSzPct val="130000"/>
              <a:buFontTx/>
              <a:buChar char="•"/>
            </a:pPr>
            <a:r>
              <a:rPr lang="en-US" sz="3200"/>
              <a:t>Avoid Insulators whenever possible</a:t>
            </a:r>
          </a:p>
          <a:p>
            <a:pPr marL="342900" indent="-342900" algn="l">
              <a:spcBef>
                <a:spcPct val="20000"/>
              </a:spcBef>
              <a:buFontTx/>
              <a:buChar char="•"/>
            </a:pPr>
            <a:endParaRPr lang="en-US" sz="32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7">
                                            <p:txEl>
                                              <p:pRg st="0" end="0"/>
                                            </p:txEl>
                                          </p:spTgt>
                                        </p:tgtEl>
                                        <p:attrNameLst>
                                          <p:attrName>style.visibility</p:attrName>
                                        </p:attrNameLst>
                                      </p:cBhvr>
                                      <p:to>
                                        <p:strVal val="visible"/>
                                      </p:to>
                                    </p:set>
                                    <p:animEffect transition="in" filter="dissolve">
                                      <p:cBhvr>
                                        <p:cTn id="7" dur="500"/>
                                        <p:tgtEl>
                                          <p:spTgt spid="94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7">
                                            <p:txEl>
                                              <p:pRg st="1" end="1"/>
                                            </p:txEl>
                                          </p:spTgt>
                                        </p:tgtEl>
                                        <p:attrNameLst>
                                          <p:attrName>style.visibility</p:attrName>
                                        </p:attrNameLst>
                                      </p:cBhvr>
                                      <p:to>
                                        <p:strVal val="visible"/>
                                      </p:to>
                                    </p:set>
                                    <p:animEffect transition="in" filter="dissolve">
                                      <p:cBhvr>
                                        <p:cTn id="12" dur="500"/>
                                        <p:tgtEl>
                                          <p:spTgt spid="94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4219"/>
                                        </p:tgtEl>
                                        <p:attrNameLst>
                                          <p:attrName>style.visibility</p:attrName>
                                        </p:attrNameLst>
                                      </p:cBhvr>
                                      <p:to>
                                        <p:strVal val="visible"/>
                                      </p:to>
                                    </p:set>
                                    <p:animEffect transition="in" filter="dissolve">
                                      <p:cBhvr>
                                        <p:cTn id="17" dur="500"/>
                                        <p:tgtEl>
                                          <p:spTgt spid="9421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94220"/>
                                        </p:tgtEl>
                                        <p:attrNameLst>
                                          <p:attrName>style.visibility</p:attrName>
                                        </p:attrNameLst>
                                      </p:cBhvr>
                                      <p:to>
                                        <p:strVal val="visible"/>
                                      </p:to>
                                    </p:set>
                                    <p:animEffect transition="in" filter="dissolve">
                                      <p:cBhvr>
                                        <p:cTn id="21" dur="500"/>
                                        <p:tgtEl>
                                          <p:spTgt spid="94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build="p"/>
      <p:bldP spid="94219" grpId="0"/>
      <p:bldP spid="942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4800"/>
            <a:ext cx="9144000" cy="1143000"/>
          </a:xfrm>
        </p:spPr>
        <p:txBody>
          <a:bodyPr/>
          <a:lstStyle/>
          <a:p>
            <a:pPr eaLnBrk="1" hangingPunct="1"/>
            <a:r>
              <a:rPr lang="en-US" sz="3000" dirty="0" smtClean="0">
                <a:latin typeface="Arial Black" pitchFamily="34" charset="0"/>
              </a:rPr>
              <a:t>An ESD Control Program </a:t>
            </a:r>
            <a:r>
              <a:rPr lang="en-US" sz="4000" dirty="0" smtClean="0"/>
              <a:t/>
            </a:r>
            <a:br>
              <a:rPr lang="en-US" sz="4000" dirty="0" smtClean="0"/>
            </a:br>
            <a:r>
              <a:rPr lang="en-US" sz="2800" dirty="0" smtClean="0"/>
              <a:t>Eliminate Static Charge from All Surfaces Near Product</a:t>
            </a:r>
          </a:p>
        </p:txBody>
      </p:sp>
      <p:sp>
        <p:nvSpPr>
          <p:cNvPr id="216067" name="Rectangle 3"/>
          <p:cNvSpPr>
            <a:spLocks noGrp="1" noChangeArrowheads="1"/>
          </p:cNvSpPr>
          <p:nvPr>
            <p:ph type="body" idx="1"/>
          </p:nvPr>
        </p:nvSpPr>
        <p:spPr>
          <a:xfrm>
            <a:off x="457200" y="1265238"/>
            <a:ext cx="8229600" cy="4525962"/>
          </a:xfrm>
        </p:spPr>
        <p:txBody>
          <a:bodyPr/>
          <a:lstStyle/>
          <a:p>
            <a:pPr eaLnBrk="1" hangingPunct="1"/>
            <a:endParaRPr lang="en-US" sz="2800" smtClean="0"/>
          </a:p>
          <a:p>
            <a:pPr eaLnBrk="1" hangingPunct="1">
              <a:lnSpc>
                <a:spcPct val="85000"/>
              </a:lnSpc>
              <a:spcBef>
                <a:spcPct val="0"/>
              </a:spcBef>
              <a:spcAft>
                <a:spcPct val="35000"/>
              </a:spcAft>
            </a:pPr>
            <a:r>
              <a:rPr lang="en-US" sz="2800" b="1" smtClean="0"/>
              <a:t>Step 1</a:t>
            </a:r>
            <a:r>
              <a:rPr lang="en-US" sz="2800" smtClean="0"/>
              <a:t> Ground conductors – this includes workers:  </a:t>
            </a:r>
          </a:p>
          <a:p>
            <a:pPr lvl="1" eaLnBrk="1" hangingPunct="1">
              <a:lnSpc>
                <a:spcPct val="85000"/>
              </a:lnSpc>
              <a:spcBef>
                <a:spcPct val="0"/>
              </a:spcBef>
              <a:spcAft>
                <a:spcPct val="35000"/>
              </a:spcAft>
            </a:pPr>
            <a:r>
              <a:rPr lang="en-US" sz="2400" smtClean="0"/>
              <a:t>wrist straps, </a:t>
            </a:r>
          </a:p>
          <a:p>
            <a:pPr lvl="1" eaLnBrk="1" hangingPunct="1">
              <a:lnSpc>
                <a:spcPct val="85000"/>
              </a:lnSpc>
              <a:spcBef>
                <a:spcPct val="0"/>
              </a:spcBef>
              <a:spcAft>
                <a:spcPct val="35000"/>
              </a:spcAft>
            </a:pPr>
            <a:r>
              <a:rPr lang="en-US" sz="2400" smtClean="0"/>
              <a:t>ESD shoes, ESD Chairs </a:t>
            </a:r>
          </a:p>
          <a:p>
            <a:pPr lvl="1" eaLnBrk="1" hangingPunct="1">
              <a:lnSpc>
                <a:spcPct val="85000"/>
              </a:lnSpc>
              <a:spcBef>
                <a:spcPct val="0"/>
              </a:spcBef>
              <a:spcAft>
                <a:spcPct val="35000"/>
              </a:spcAft>
            </a:pPr>
            <a:r>
              <a:rPr lang="en-US" sz="2400" smtClean="0"/>
              <a:t>ESD garments</a:t>
            </a:r>
          </a:p>
          <a:p>
            <a:pPr eaLnBrk="1" hangingPunct="1">
              <a:lnSpc>
                <a:spcPct val="85000"/>
              </a:lnSpc>
              <a:spcBef>
                <a:spcPct val="0"/>
              </a:spcBef>
              <a:spcAft>
                <a:spcPct val="35000"/>
              </a:spcAft>
            </a:pPr>
            <a:r>
              <a:rPr lang="en-US" sz="2800" b="1" smtClean="0"/>
              <a:t>Step 2</a:t>
            </a:r>
            <a:r>
              <a:rPr lang="en-US" sz="2800" smtClean="0"/>
              <a:t> Eliminate insulators wherever possible:  plastics are the worst offender</a:t>
            </a:r>
          </a:p>
          <a:p>
            <a:pPr eaLnBrk="1" hangingPunct="1">
              <a:lnSpc>
                <a:spcPct val="85000"/>
              </a:lnSpc>
              <a:spcBef>
                <a:spcPct val="0"/>
              </a:spcBef>
              <a:spcAft>
                <a:spcPct val="35000"/>
              </a:spcAft>
              <a:buClr>
                <a:srgbClr val="0070C0"/>
              </a:buClr>
              <a:buSzPct val="131000"/>
            </a:pPr>
            <a:r>
              <a:rPr lang="en-US" sz="2800" b="1" smtClean="0"/>
              <a:t>Step 3</a:t>
            </a:r>
            <a:r>
              <a:rPr lang="en-US" sz="2800" smtClean="0"/>
              <a:t> – what about remaining insulators and ungrounded conductors?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67">
                                            <p:txEl>
                                              <p:pRg st="1" end="1"/>
                                            </p:txEl>
                                          </p:spTgt>
                                        </p:tgtEl>
                                        <p:attrNameLst>
                                          <p:attrName>style.visibility</p:attrName>
                                        </p:attrNameLst>
                                      </p:cBhvr>
                                      <p:to>
                                        <p:strVal val="visible"/>
                                      </p:to>
                                    </p:set>
                                    <p:animEffect transition="in" filter="dissolve">
                                      <p:cBhvr>
                                        <p:cTn id="7" dur="500"/>
                                        <p:tgtEl>
                                          <p:spTgt spid="216067">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6067">
                                            <p:txEl>
                                              <p:pRg st="2" end="2"/>
                                            </p:txEl>
                                          </p:spTgt>
                                        </p:tgtEl>
                                        <p:attrNameLst>
                                          <p:attrName>style.visibility</p:attrName>
                                        </p:attrNameLst>
                                      </p:cBhvr>
                                      <p:to>
                                        <p:strVal val="visible"/>
                                      </p:to>
                                    </p:set>
                                    <p:animEffect transition="in" filter="dissolve">
                                      <p:cBhvr>
                                        <p:cTn id="10" dur="500"/>
                                        <p:tgtEl>
                                          <p:spTgt spid="216067">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6067">
                                            <p:txEl>
                                              <p:pRg st="3" end="3"/>
                                            </p:txEl>
                                          </p:spTgt>
                                        </p:tgtEl>
                                        <p:attrNameLst>
                                          <p:attrName>style.visibility</p:attrName>
                                        </p:attrNameLst>
                                      </p:cBhvr>
                                      <p:to>
                                        <p:strVal val="visible"/>
                                      </p:to>
                                    </p:set>
                                    <p:animEffect transition="in" filter="dissolve">
                                      <p:cBhvr>
                                        <p:cTn id="13" dur="500"/>
                                        <p:tgtEl>
                                          <p:spTgt spid="216067">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6067">
                                            <p:txEl>
                                              <p:pRg st="4" end="4"/>
                                            </p:txEl>
                                          </p:spTgt>
                                        </p:tgtEl>
                                        <p:attrNameLst>
                                          <p:attrName>style.visibility</p:attrName>
                                        </p:attrNameLst>
                                      </p:cBhvr>
                                      <p:to>
                                        <p:strVal val="visible"/>
                                      </p:to>
                                    </p:set>
                                    <p:animEffect transition="in" filter="dissolve">
                                      <p:cBhvr>
                                        <p:cTn id="16" dur="500"/>
                                        <p:tgtEl>
                                          <p:spTgt spid="21606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6067">
                                            <p:txEl>
                                              <p:pRg st="5" end="5"/>
                                            </p:txEl>
                                          </p:spTgt>
                                        </p:tgtEl>
                                        <p:attrNameLst>
                                          <p:attrName>style.visibility</p:attrName>
                                        </p:attrNameLst>
                                      </p:cBhvr>
                                      <p:to>
                                        <p:strVal val="visible"/>
                                      </p:to>
                                    </p:set>
                                    <p:animEffect transition="in" filter="dissolve">
                                      <p:cBhvr>
                                        <p:cTn id="21" dur="500"/>
                                        <p:tgtEl>
                                          <p:spTgt spid="21606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6067">
                                            <p:txEl>
                                              <p:pRg st="6" end="6"/>
                                            </p:txEl>
                                          </p:spTgt>
                                        </p:tgtEl>
                                        <p:attrNameLst>
                                          <p:attrName>style.visibility</p:attrName>
                                        </p:attrNameLst>
                                      </p:cBhvr>
                                      <p:to>
                                        <p:strVal val="visible"/>
                                      </p:to>
                                    </p:set>
                                    <p:animEffect transition="in" filter="dissolve">
                                      <p:cBhvr>
                                        <p:cTn id="26" dur="500"/>
                                        <p:tgtEl>
                                          <p:spTgt spid="216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52400" y="336550"/>
            <a:ext cx="8839200" cy="954088"/>
          </a:xfrm>
        </p:spPr>
        <p:txBody>
          <a:bodyPr>
            <a:noAutofit/>
          </a:bodyPr>
          <a:lstStyle/>
          <a:p>
            <a:pPr eaLnBrk="1" hangingPunct="1">
              <a:defRPr/>
            </a:pPr>
            <a:r>
              <a:rPr lang="en-US" sz="3000" dirty="0" smtClean="0">
                <a:latin typeface="Arial Black" pitchFamily="34" charset="0"/>
              </a:rPr>
              <a:t>Ionizers Neutralize Static Charge on Insulators &amp; Isolated Conductors</a:t>
            </a:r>
          </a:p>
        </p:txBody>
      </p:sp>
      <p:sp>
        <p:nvSpPr>
          <p:cNvPr id="38915" name="Text Box 4"/>
          <p:cNvSpPr txBox="1">
            <a:spLocks noChangeArrowheads="1"/>
          </p:cNvSpPr>
          <p:nvPr/>
        </p:nvSpPr>
        <p:spPr bwMode="auto">
          <a:xfrm>
            <a:off x="812800" y="5048250"/>
            <a:ext cx="8115300" cy="400050"/>
          </a:xfrm>
          <a:prstGeom prst="rect">
            <a:avLst/>
          </a:prstGeom>
          <a:noFill/>
          <a:ln w="9525">
            <a:noFill/>
            <a:miter lim="800000"/>
            <a:headEnd/>
            <a:tailEnd/>
          </a:ln>
        </p:spPr>
        <p:txBody>
          <a:bodyPr>
            <a:spAutoFit/>
          </a:bodyPr>
          <a:lstStyle/>
          <a:p>
            <a:pPr algn="l">
              <a:buFont typeface="Arial" charset="0"/>
              <a:buChar char="•"/>
            </a:pPr>
            <a:r>
              <a:rPr lang="en-US" sz="2000" b="1">
                <a:latin typeface="Calibri" pitchFamily="34" charset="0"/>
              </a:rPr>
              <a:t>Air Ions travel to the charged object , contact it and neutralize it.</a:t>
            </a:r>
          </a:p>
        </p:txBody>
      </p:sp>
      <p:sp>
        <p:nvSpPr>
          <p:cNvPr id="38916" name="Text Box 4"/>
          <p:cNvSpPr txBox="1">
            <a:spLocks noChangeArrowheads="1"/>
          </p:cNvSpPr>
          <p:nvPr/>
        </p:nvSpPr>
        <p:spPr bwMode="auto">
          <a:xfrm>
            <a:off x="846138" y="5422900"/>
            <a:ext cx="7942262" cy="396875"/>
          </a:xfrm>
          <a:prstGeom prst="rect">
            <a:avLst/>
          </a:prstGeom>
          <a:noFill/>
          <a:ln w="9525">
            <a:noFill/>
            <a:miter lim="800000"/>
            <a:headEnd/>
            <a:tailEnd/>
          </a:ln>
        </p:spPr>
        <p:txBody>
          <a:bodyPr>
            <a:spAutoFit/>
          </a:bodyPr>
          <a:lstStyle/>
          <a:p>
            <a:pPr algn="l">
              <a:buClr>
                <a:srgbClr val="0070C0"/>
              </a:buClr>
              <a:buSzPct val="150000"/>
              <a:buFont typeface="Arial" charset="0"/>
              <a:buChar char="•"/>
            </a:pPr>
            <a:r>
              <a:rPr lang="en-US" sz="2000" b="1">
                <a:latin typeface="Calibri" pitchFamily="34" charset="0"/>
              </a:rPr>
              <a:t>Nothing else neutralizes insulators or isolated conductors</a:t>
            </a:r>
          </a:p>
        </p:txBody>
      </p:sp>
      <p:sp>
        <p:nvSpPr>
          <p:cNvPr id="8" name="Rectangle 7"/>
          <p:cNvSpPr/>
          <p:nvPr/>
        </p:nvSpPr>
        <p:spPr bwMode="auto">
          <a:xfrm>
            <a:off x="1968500" y="4622800"/>
            <a:ext cx="4619625" cy="25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sz="3200" dirty="0"/>
              <a:t>   -   -   -   -   -   -   -   -   -   - </a:t>
            </a:r>
            <a:r>
              <a:rPr lang="en-US" sz="700" dirty="0"/>
              <a:t>- - </a:t>
            </a:r>
          </a:p>
        </p:txBody>
      </p:sp>
      <p:grpSp>
        <p:nvGrpSpPr>
          <p:cNvPr id="38918" name="Group 58"/>
          <p:cNvGrpSpPr>
            <a:grpSpLocks/>
          </p:cNvGrpSpPr>
          <p:nvPr/>
        </p:nvGrpSpPr>
        <p:grpSpPr bwMode="auto">
          <a:xfrm>
            <a:off x="1905000" y="1905000"/>
            <a:ext cx="4876800" cy="2686050"/>
            <a:chOff x="685800" y="1524000"/>
            <a:chExt cx="5900787" cy="3371851"/>
          </a:xfrm>
        </p:grpSpPr>
        <p:sp>
          <p:nvSpPr>
            <p:cNvPr id="10" name="Oval 9"/>
            <p:cNvSpPr/>
            <p:nvPr/>
          </p:nvSpPr>
          <p:spPr bwMode="auto">
            <a:xfrm>
              <a:off x="1141037" y="1980356"/>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1" name="Oval 10"/>
            <p:cNvSpPr/>
            <p:nvPr/>
          </p:nvSpPr>
          <p:spPr bwMode="auto">
            <a:xfrm>
              <a:off x="3159828" y="2837269"/>
              <a:ext cx="366879" cy="344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2" name="Oval 11"/>
            <p:cNvSpPr/>
            <p:nvPr/>
          </p:nvSpPr>
          <p:spPr bwMode="auto">
            <a:xfrm>
              <a:off x="1384982" y="3182026"/>
              <a:ext cx="366879"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3" name="Oval 12"/>
            <p:cNvSpPr/>
            <p:nvPr/>
          </p:nvSpPr>
          <p:spPr bwMode="auto">
            <a:xfrm>
              <a:off x="5485953" y="2323121"/>
              <a:ext cx="364958" cy="344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4" name="Oval 13"/>
            <p:cNvSpPr/>
            <p:nvPr/>
          </p:nvSpPr>
          <p:spPr bwMode="auto">
            <a:xfrm>
              <a:off x="2241672" y="2725671"/>
              <a:ext cx="366879" cy="3407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5" name="Oval 14"/>
            <p:cNvSpPr/>
            <p:nvPr/>
          </p:nvSpPr>
          <p:spPr bwMode="auto">
            <a:xfrm>
              <a:off x="5301553" y="4553086"/>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6" name="Oval 15"/>
            <p:cNvSpPr/>
            <p:nvPr/>
          </p:nvSpPr>
          <p:spPr bwMode="auto">
            <a:xfrm>
              <a:off x="4567796" y="4553086"/>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7" name="Oval 16"/>
            <p:cNvSpPr/>
            <p:nvPr/>
          </p:nvSpPr>
          <p:spPr bwMode="auto">
            <a:xfrm>
              <a:off x="3893585" y="4553086"/>
              <a:ext cx="366879"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8" name="Oval 17"/>
            <p:cNvSpPr/>
            <p:nvPr/>
          </p:nvSpPr>
          <p:spPr bwMode="auto">
            <a:xfrm>
              <a:off x="3221294" y="4553086"/>
              <a:ext cx="366879"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19" name="Oval 18"/>
            <p:cNvSpPr/>
            <p:nvPr/>
          </p:nvSpPr>
          <p:spPr bwMode="auto">
            <a:xfrm>
              <a:off x="2608551" y="4553086"/>
              <a:ext cx="368799"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0" name="Oval 19"/>
            <p:cNvSpPr/>
            <p:nvPr/>
          </p:nvSpPr>
          <p:spPr bwMode="auto">
            <a:xfrm>
              <a:off x="1936260" y="4553086"/>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1" name="Oval 20"/>
            <p:cNvSpPr/>
            <p:nvPr/>
          </p:nvSpPr>
          <p:spPr bwMode="auto">
            <a:xfrm>
              <a:off x="1325437" y="4553086"/>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2" name="Oval 21"/>
            <p:cNvSpPr/>
            <p:nvPr/>
          </p:nvSpPr>
          <p:spPr bwMode="auto">
            <a:xfrm>
              <a:off x="4260464" y="1866765"/>
              <a:ext cx="368799"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3" name="Oval 22"/>
            <p:cNvSpPr/>
            <p:nvPr/>
          </p:nvSpPr>
          <p:spPr bwMode="auto">
            <a:xfrm>
              <a:off x="3038816" y="1524000"/>
              <a:ext cx="366878"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4" name="Oval 23"/>
            <p:cNvSpPr/>
            <p:nvPr/>
          </p:nvSpPr>
          <p:spPr bwMode="auto">
            <a:xfrm>
              <a:off x="3770652" y="3923355"/>
              <a:ext cx="366879" cy="34475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5" name="Oval 24"/>
            <p:cNvSpPr/>
            <p:nvPr/>
          </p:nvSpPr>
          <p:spPr bwMode="auto">
            <a:xfrm>
              <a:off x="5180540" y="3008651"/>
              <a:ext cx="364958" cy="34475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6" name="Oval 25"/>
            <p:cNvSpPr/>
            <p:nvPr/>
          </p:nvSpPr>
          <p:spPr bwMode="auto">
            <a:xfrm>
              <a:off x="1569381" y="1524000"/>
              <a:ext cx="366879"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7" name="Oval 26"/>
            <p:cNvSpPr/>
            <p:nvPr/>
          </p:nvSpPr>
          <p:spPr bwMode="auto">
            <a:xfrm>
              <a:off x="1202504" y="3809765"/>
              <a:ext cx="366878"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8" name="Oval 27"/>
            <p:cNvSpPr/>
            <p:nvPr/>
          </p:nvSpPr>
          <p:spPr bwMode="auto">
            <a:xfrm>
              <a:off x="2241672" y="3524791"/>
              <a:ext cx="366879"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29" name="Oval 28"/>
            <p:cNvSpPr/>
            <p:nvPr/>
          </p:nvSpPr>
          <p:spPr bwMode="auto">
            <a:xfrm>
              <a:off x="2487538" y="2151739"/>
              <a:ext cx="366879" cy="34475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0" name="Oval 29"/>
            <p:cNvSpPr/>
            <p:nvPr/>
          </p:nvSpPr>
          <p:spPr bwMode="auto">
            <a:xfrm>
              <a:off x="1446448" y="2552295"/>
              <a:ext cx="368799"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1" name="Oval 30"/>
            <p:cNvSpPr/>
            <p:nvPr/>
          </p:nvSpPr>
          <p:spPr bwMode="auto">
            <a:xfrm>
              <a:off x="3465240" y="3524791"/>
              <a:ext cx="368799"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2" name="Oval 31"/>
            <p:cNvSpPr/>
            <p:nvPr/>
          </p:nvSpPr>
          <p:spPr bwMode="auto">
            <a:xfrm>
              <a:off x="2670017" y="2895060"/>
              <a:ext cx="368799"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3" name="Oval 32"/>
            <p:cNvSpPr/>
            <p:nvPr/>
          </p:nvSpPr>
          <p:spPr bwMode="auto">
            <a:xfrm>
              <a:off x="3834040" y="2438705"/>
              <a:ext cx="366878" cy="34276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4" name="Oval 33"/>
            <p:cNvSpPr/>
            <p:nvPr/>
          </p:nvSpPr>
          <p:spPr bwMode="auto">
            <a:xfrm>
              <a:off x="5424486" y="1810966"/>
              <a:ext cx="366878" cy="34077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5" name="Oval 34"/>
            <p:cNvSpPr/>
            <p:nvPr/>
          </p:nvSpPr>
          <p:spPr bwMode="auto">
            <a:xfrm>
              <a:off x="4875129" y="3582583"/>
              <a:ext cx="364958" cy="34077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6" name="Oval 35"/>
            <p:cNvSpPr/>
            <p:nvPr/>
          </p:nvSpPr>
          <p:spPr bwMode="auto">
            <a:xfrm>
              <a:off x="5729897" y="3923355"/>
              <a:ext cx="368799" cy="34475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7" name="Oval 36"/>
            <p:cNvSpPr/>
            <p:nvPr/>
          </p:nvSpPr>
          <p:spPr bwMode="auto">
            <a:xfrm>
              <a:off x="6035310" y="2837269"/>
              <a:ext cx="366878" cy="34475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8" name="Oval 37"/>
            <p:cNvSpPr/>
            <p:nvPr/>
          </p:nvSpPr>
          <p:spPr bwMode="auto">
            <a:xfrm>
              <a:off x="2854417" y="3751972"/>
              <a:ext cx="366878" cy="3447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39" name="Oval 38"/>
            <p:cNvSpPr/>
            <p:nvPr/>
          </p:nvSpPr>
          <p:spPr bwMode="auto">
            <a:xfrm>
              <a:off x="6219709" y="3809765"/>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0" name="Oval 39"/>
            <p:cNvSpPr/>
            <p:nvPr/>
          </p:nvSpPr>
          <p:spPr bwMode="auto">
            <a:xfrm>
              <a:off x="4016518" y="2952852"/>
              <a:ext cx="36495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1" name="Oval 40"/>
            <p:cNvSpPr/>
            <p:nvPr/>
          </p:nvSpPr>
          <p:spPr bwMode="auto">
            <a:xfrm>
              <a:off x="2182126" y="1753175"/>
              <a:ext cx="364958" cy="3407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2" name="Oval 41"/>
            <p:cNvSpPr/>
            <p:nvPr/>
          </p:nvSpPr>
          <p:spPr bwMode="auto">
            <a:xfrm>
              <a:off x="1874794" y="3923355"/>
              <a:ext cx="366878" cy="3447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3" name="Oval 42"/>
            <p:cNvSpPr/>
            <p:nvPr/>
          </p:nvSpPr>
          <p:spPr bwMode="auto">
            <a:xfrm>
              <a:off x="3100283" y="2323121"/>
              <a:ext cx="364958" cy="344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4" name="Oval 43"/>
            <p:cNvSpPr/>
            <p:nvPr/>
          </p:nvSpPr>
          <p:spPr bwMode="auto">
            <a:xfrm>
              <a:off x="4137531" y="3582583"/>
              <a:ext cx="368799" cy="3407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5" name="Oval 44"/>
            <p:cNvSpPr/>
            <p:nvPr/>
          </p:nvSpPr>
          <p:spPr bwMode="auto">
            <a:xfrm>
              <a:off x="4506330" y="2380912"/>
              <a:ext cx="368799" cy="3447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6" name="Oval 45"/>
            <p:cNvSpPr/>
            <p:nvPr/>
          </p:nvSpPr>
          <p:spPr bwMode="auto">
            <a:xfrm>
              <a:off x="729980" y="2912996"/>
              <a:ext cx="366878" cy="342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sp>
          <p:nvSpPr>
            <p:cNvPr id="47" name="Oval 46"/>
            <p:cNvSpPr/>
            <p:nvPr/>
          </p:nvSpPr>
          <p:spPr bwMode="auto">
            <a:xfrm>
              <a:off x="685800" y="3488920"/>
              <a:ext cx="366879" cy="34475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en-US" dirty="0"/>
                <a:t>-</a:t>
              </a:r>
            </a:p>
          </p:txBody>
        </p:sp>
      </p:grpSp>
      <p:grpSp>
        <p:nvGrpSpPr>
          <p:cNvPr id="38919" name="Group 57"/>
          <p:cNvGrpSpPr>
            <a:grpSpLocks/>
          </p:cNvGrpSpPr>
          <p:nvPr/>
        </p:nvGrpSpPr>
        <p:grpSpPr bwMode="auto">
          <a:xfrm>
            <a:off x="6816725" y="4487863"/>
            <a:ext cx="2303463" cy="736600"/>
            <a:chOff x="6158276" y="4800600"/>
            <a:chExt cx="2531108" cy="830997"/>
          </a:xfrm>
        </p:grpSpPr>
        <p:sp>
          <p:nvSpPr>
            <p:cNvPr id="38923" name="TextBox 47"/>
            <p:cNvSpPr txBox="1">
              <a:spLocks noChangeArrowheads="1"/>
            </p:cNvSpPr>
            <p:nvPr/>
          </p:nvSpPr>
          <p:spPr bwMode="auto">
            <a:xfrm>
              <a:off x="7391400" y="4800600"/>
              <a:ext cx="1297984" cy="830997"/>
            </a:xfrm>
            <a:prstGeom prst="rect">
              <a:avLst/>
            </a:prstGeom>
            <a:noFill/>
            <a:ln w="9525">
              <a:noFill/>
              <a:miter lim="800000"/>
              <a:headEnd/>
              <a:tailEnd/>
            </a:ln>
          </p:spPr>
          <p:txBody>
            <a:bodyPr wrap="none">
              <a:spAutoFit/>
            </a:bodyPr>
            <a:lstStyle/>
            <a:p>
              <a:pPr algn="l"/>
              <a:r>
                <a:rPr lang="en-US">
                  <a:latin typeface="Calibri" pitchFamily="34" charset="0"/>
                </a:rPr>
                <a:t>Charged </a:t>
              </a:r>
            </a:p>
            <a:p>
              <a:pPr algn="l"/>
              <a:r>
                <a:rPr lang="en-US">
                  <a:latin typeface="Calibri" pitchFamily="34" charset="0"/>
                </a:rPr>
                <a:t>Insulator</a:t>
              </a:r>
            </a:p>
          </p:txBody>
        </p:sp>
        <p:cxnSp>
          <p:nvCxnSpPr>
            <p:cNvPr id="50" name="Straight Arrow Connector 49"/>
            <p:cNvCxnSpPr>
              <a:stCxn id="38923" idx="1"/>
            </p:cNvCxnSpPr>
            <p:nvPr/>
          </p:nvCxnSpPr>
          <p:spPr>
            <a:xfrm rot="10800000">
              <a:off x="6158276" y="5038795"/>
              <a:ext cx="1233283" cy="177304"/>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38920" name="Group 56"/>
          <p:cNvGrpSpPr>
            <a:grpSpLocks/>
          </p:cNvGrpSpPr>
          <p:nvPr/>
        </p:nvGrpSpPr>
        <p:grpSpPr bwMode="auto">
          <a:xfrm>
            <a:off x="7478713" y="1663700"/>
            <a:ext cx="1927225" cy="2298700"/>
            <a:chOff x="6858000" y="1676400"/>
            <a:chExt cx="2116973" cy="2590800"/>
          </a:xfrm>
        </p:grpSpPr>
        <p:sp>
          <p:nvSpPr>
            <p:cNvPr id="52" name="Right Brace 51"/>
            <p:cNvSpPr/>
            <p:nvPr/>
          </p:nvSpPr>
          <p:spPr>
            <a:xfrm>
              <a:off x="6858000" y="1676400"/>
              <a:ext cx="762040" cy="2590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dirty="0"/>
            </a:p>
          </p:txBody>
        </p:sp>
        <p:sp>
          <p:nvSpPr>
            <p:cNvPr id="38922" name="TextBox 55"/>
            <p:cNvSpPr txBox="1">
              <a:spLocks noChangeArrowheads="1"/>
            </p:cNvSpPr>
            <p:nvPr/>
          </p:nvSpPr>
          <p:spPr bwMode="auto">
            <a:xfrm>
              <a:off x="7772400" y="2819400"/>
              <a:ext cx="1202573" cy="461665"/>
            </a:xfrm>
            <a:prstGeom prst="rect">
              <a:avLst/>
            </a:prstGeom>
            <a:noFill/>
            <a:ln w="9525">
              <a:noFill/>
              <a:miter lim="800000"/>
              <a:headEnd/>
              <a:tailEnd/>
            </a:ln>
          </p:spPr>
          <p:txBody>
            <a:bodyPr wrap="none">
              <a:spAutoFit/>
            </a:bodyPr>
            <a:lstStyle/>
            <a:p>
              <a:pPr algn="l"/>
              <a:r>
                <a:rPr lang="en-US">
                  <a:latin typeface="Calibri" pitchFamily="34" charset="0"/>
                </a:rPr>
                <a:t>Air Ions</a:t>
              </a:r>
            </a:p>
          </p:txBody>
        </p:sp>
      </p:gr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reeform 2"/>
          <p:cNvSpPr>
            <a:spLocks/>
          </p:cNvSpPr>
          <p:nvPr/>
        </p:nvSpPr>
        <p:spPr bwMode="auto">
          <a:xfrm>
            <a:off x="1611313" y="3754438"/>
            <a:ext cx="5549900" cy="112712"/>
          </a:xfrm>
          <a:custGeom>
            <a:avLst/>
            <a:gdLst>
              <a:gd name="T0" fmla="*/ 0 w 3496"/>
              <a:gd name="T1" fmla="*/ 2147483647 h 71"/>
              <a:gd name="T2" fmla="*/ 2147483647 w 3496"/>
              <a:gd name="T3" fmla="*/ 2147483647 h 71"/>
              <a:gd name="T4" fmla="*/ 2147483647 w 3496"/>
              <a:gd name="T5" fmla="*/ 0 h 71"/>
              <a:gd name="T6" fmla="*/ 0 w 3496"/>
              <a:gd name="T7" fmla="*/ 0 h 71"/>
              <a:gd name="T8" fmla="*/ 0 w 3496"/>
              <a:gd name="T9" fmla="*/ 2147483647 h 71"/>
              <a:gd name="T10" fmla="*/ 0 60000 65536"/>
              <a:gd name="T11" fmla="*/ 0 60000 65536"/>
              <a:gd name="T12" fmla="*/ 0 60000 65536"/>
              <a:gd name="T13" fmla="*/ 0 60000 65536"/>
              <a:gd name="T14" fmla="*/ 0 60000 65536"/>
              <a:gd name="T15" fmla="*/ 0 w 3496"/>
              <a:gd name="T16" fmla="*/ 0 h 71"/>
              <a:gd name="T17" fmla="*/ 3496 w 3496"/>
              <a:gd name="T18" fmla="*/ 71 h 71"/>
            </a:gdLst>
            <a:ahLst/>
            <a:cxnLst>
              <a:cxn ang="T10">
                <a:pos x="T0" y="T1"/>
              </a:cxn>
              <a:cxn ang="T11">
                <a:pos x="T2" y="T3"/>
              </a:cxn>
              <a:cxn ang="T12">
                <a:pos x="T4" y="T5"/>
              </a:cxn>
              <a:cxn ang="T13">
                <a:pos x="T6" y="T7"/>
              </a:cxn>
              <a:cxn ang="T14">
                <a:pos x="T8" y="T9"/>
              </a:cxn>
            </a:cxnLst>
            <a:rect l="T15" t="T16" r="T17" b="T18"/>
            <a:pathLst>
              <a:path w="3496" h="71">
                <a:moveTo>
                  <a:pt x="0" y="70"/>
                </a:moveTo>
                <a:lnTo>
                  <a:pt x="3495" y="70"/>
                </a:lnTo>
                <a:lnTo>
                  <a:pt x="3495" y="0"/>
                </a:lnTo>
                <a:lnTo>
                  <a:pt x="0" y="0"/>
                </a:lnTo>
                <a:lnTo>
                  <a:pt x="0" y="70"/>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39" name="Freeform 3"/>
          <p:cNvSpPr>
            <a:spLocks/>
          </p:cNvSpPr>
          <p:nvPr/>
        </p:nvSpPr>
        <p:spPr bwMode="auto">
          <a:xfrm>
            <a:off x="6565900" y="3811588"/>
            <a:ext cx="115888" cy="1931987"/>
          </a:xfrm>
          <a:custGeom>
            <a:avLst/>
            <a:gdLst>
              <a:gd name="T0" fmla="*/ 0 w 73"/>
              <a:gd name="T1" fmla="*/ 0 h 1217"/>
              <a:gd name="T2" fmla="*/ 0 w 73"/>
              <a:gd name="T3" fmla="*/ 2147483647 h 1217"/>
              <a:gd name="T4" fmla="*/ 2147483647 w 73"/>
              <a:gd name="T5" fmla="*/ 2147483647 h 1217"/>
              <a:gd name="T6" fmla="*/ 2147483647 w 73"/>
              <a:gd name="T7" fmla="*/ 0 h 1217"/>
              <a:gd name="T8" fmla="*/ 0 w 73"/>
              <a:gd name="T9" fmla="*/ 0 h 1217"/>
              <a:gd name="T10" fmla="*/ 0 60000 65536"/>
              <a:gd name="T11" fmla="*/ 0 60000 65536"/>
              <a:gd name="T12" fmla="*/ 0 60000 65536"/>
              <a:gd name="T13" fmla="*/ 0 60000 65536"/>
              <a:gd name="T14" fmla="*/ 0 60000 65536"/>
              <a:gd name="T15" fmla="*/ 0 w 73"/>
              <a:gd name="T16" fmla="*/ 0 h 1217"/>
              <a:gd name="T17" fmla="*/ 73 w 73"/>
              <a:gd name="T18" fmla="*/ 1217 h 1217"/>
            </a:gdLst>
            <a:ahLst/>
            <a:cxnLst>
              <a:cxn ang="T10">
                <a:pos x="T0" y="T1"/>
              </a:cxn>
              <a:cxn ang="T11">
                <a:pos x="T2" y="T3"/>
              </a:cxn>
              <a:cxn ang="T12">
                <a:pos x="T4" y="T5"/>
              </a:cxn>
              <a:cxn ang="T13">
                <a:pos x="T6" y="T7"/>
              </a:cxn>
              <a:cxn ang="T14">
                <a:pos x="T8" y="T9"/>
              </a:cxn>
            </a:cxnLst>
            <a:rect l="T15" t="T16" r="T17" b="T18"/>
            <a:pathLst>
              <a:path w="73" h="1217">
                <a:moveTo>
                  <a:pt x="0" y="0"/>
                </a:moveTo>
                <a:lnTo>
                  <a:pt x="0" y="1216"/>
                </a:lnTo>
                <a:lnTo>
                  <a:pt x="72" y="1216"/>
                </a:lnTo>
                <a:lnTo>
                  <a:pt x="72" y="0"/>
                </a:lnTo>
                <a:lnTo>
                  <a:pt x="0" y="0"/>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40" name="Freeform 4"/>
          <p:cNvSpPr>
            <a:spLocks/>
          </p:cNvSpPr>
          <p:nvPr/>
        </p:nvSpPr>
        <p:spPr bwMode="auto">
          <a:xfrm>
            <a:off x="2090738" y="3811588"/>
            <a:ext cx="114300" cy="1931987"/>
          </a:xfrm>
          <a:custGeom>
            <a:avLst/>
            <a:gdLst>
              <a:gd name="T0" fmla="*/ 0 w 72"/>
              <a:gd name="T1" fmla="*/ 0 h 1217"/>
              <a:gd name="T2" fmla="*/ 0 w 72"/>
              <a:gd name="T3" fmla="*/ 2147483647 h 1217"/>
              <a:gd name="T4" fmla="*/ 2147483647 w 72"/>
              <a:gd name="T5" fmla="*/ 2147483647 h 1217"/>
              <a:gd name="T6" fmla="*/ 2147483647 w 72"/>
              <a:gd name="T7" fmla="*/ 0 h 1217"/>
              <a:gd name="T8" fmla="*/ 0 w 72"/>
              <a:gd name="T9" fmla="*/ 0 h 1217"/>
              <a:gd name="T10" fmla="*/ 0 60000 65536"/>
              <a:gd name="T11" fmla="*/ 0 60000 65536"/>
              <a:gd name="T12" fmla="*/ 0 60000 65536"/>
              <a:gd name="T13" fmla="*/ 0 60000 65536"/>
              <a:gd name="T14" fmla="*/ 0 60000 65536"/>
              <a:gd name="T15" fmla="*/ 0 w 72"/>
              <a:gd name="T16" fmla="*/ 0 h 1217"/>
              <a:gd name="T17" fmla="*/ 72 w 72"/>
              <a:gd name="T18" fmla="*/ 1217 h 1217"/>
            </a:gdLst>
            <a:ahLst/>
            <a:cxnLst>
              <a:cxn ang="T10">
                <a:pos x="T0" y="T1"/>
              </a:cxn>
              <a:cxn ang="T11">
                <a:pos x="T2" y="T3"/>
              </a:cxn>
              <a:cxn ang="T12">
                <a:pos x="T4" y="T5"/>
              </a:cxn>
              <a:cxn ang="T13">
                <a:pos x="T6" y="T7"/>
              </a:cxn>
              <a:cxn ang="T14">
                <a:pos x="T8" y="T9"/>
              </a:cxn>
            </a:cxnLst>
            <a:rect l="T15" t="T16" r="T17" b="T18"/>
            <a:pathLst>
              <a:path w="72" h="1217">
                <a:moveTo>
                  <a:pt x="0" y="0"/>
                </a:moveTo>
                <a:lnTo>
                  <a:pt x="0" y="1216"/>
                </a:lnTo>
                <a:lnTo>
                  <a:pt x="71" y="1216"/>
                </a:lnTo>
                <a:lnTo>
                  <a:pt x="71" y="0"/>
                </a:lnTo>
                <a:lnTo>
                  <a:pt x="0" y="0"/>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41" name="Rectangle 5"/>
          <p:cNvSpPr>
            <a:spLocks noChangeArrowheads="1"/>
          </p:cNvSpPr>
          <p:nvPr/>
        </p:nvSpPr>
        <p:spPr bwMode="auto">
          <a:xfrm>
            <a:off x="6808788" y="3992563"/>
            <a:ext cx="523875" cy="338137"/>
          </a:xfrm>
          <a:prstGeom prst="rect">
            <a:avLst/>
          </a:prstGeom>
          <a:noFill/>
          <a:ln w="12700">
            <a:solidFill>
              <a:schemeClr val="accent2"/>
            </a:solidFill>
            <a:miter lim="800000"/>
            <a:headEnd/>
            <a:tailEnd/>
          </a:ln>
        </p:spPr>
        <p:txBody>
          <a:bodyPr wrap="none" anchor="ctr"/>
          <a:lstStyle/>
          <a:p>
            <a:endParaRPr lang="en-US"/>
          </a:p>
        </p:txBody>
      </p:sp>
      <p:sp>
        <p:nvSpPr>
          <p:cNvPr id="39942" name="Rectangle 6"/>
          <p:cNvSpPr>
            <a:spLocks noChangeArrowheads="1"/>
          </p:cNvSpPr>
          <p:nvPr/>
        </p:nvSpPr>
        <p:spPr bwMode="auto">
          <a:xfrm>
            <a:off x="3086100" y="4089400"/>
            <a:ext cx="2420938"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ESD Work Station</a:t>
            </a:r>
          </a:p>
        </p:txBody>
      </p:sp>
      <p:sp>
        <p:nvSpPr>
          <p:cNvPr id="39943" name="Freeform 7"/>
          <p:cNvSpPr>
            <a:spLocks/>
          </p:cNvSpPr>
          <p:nvPr/>
        </p:nvSpPr>
        <p:spPr bwMode="auto">
          <a:xfrm>
            <a:off x="2505075" y="3587750"/>
            <a:ext cx="3582988" cy="95250"/>
          </a:xfrm>
          <a:custGeom>
            <a:avLst/>
            <a:gdLst>
              <a:gd name="T0" fmla="*/ 0 w 2257"/>
              <a:gd name="T1" fmla="*/ 2147483647 h 60"/>
              <a:gd name="T2" fmla="*/ 2147483647 w 2257"/>
              <a:gd name="T3" fmla="*/ 2147483647 h 60"/>
              <a:gd name="T4" fmla="*/ 2147483647 w 2257"/>
              <a:gd name="T5" fmla="*/ 0 h 60"/>
              <a:gd name="T6" fmla="*/ 0 w 2257"/>
              <a:gd name="T7" fmla="*/ 0 h 60"/>
              <a:gd name="T8" fmla="*/ 0 w 2257"/>
              <a:gd name="T9" fmla="*/ 2147483647 h 60"/>
              <a:gd name="T10" fmla="*/ 0 60000 65536"/>
              <a:gd name="T11" fmla="*/ 0 60000 65536"/>
              <a:gd name="T12" fmla="*/ 0 60000 65536"/>
              <a:gd name="T13" fmla="*/ 0 60000 65536"/>
              <a:gd name="T14" fmla="*/ 0 60000 65536"/>
              <a:gd name="T15" fmla="*/ 0 w 2257"/>
              <a:gd name="T16" fmla="*/ 0 h 60"/>
              <a:gd name="T17" fmla="*/ 2257 w 2257"/>
              <a:gd name="T18" fmla="*/ 60 h 60"/>
            </a:gdLst>
            <a:ahLst/>
            <a:cxnLst>
              <a:cxn ang="T10">
                <a:pos x="T0" y="T1"/>
              </a:cxn>
              <a:cxn ang="T11">
                <a:pos x="T2" y="T3"/>
              </a:cxn>
              <a:cxn ang="T12">
                <a:pos x="T4" y="T5"/>
              </a:cxn>
              <a:cxn ang="T13">
                <a:pos x="T6" y="T7"/>
              </a:cxn>
              <a:cxn ang="T14">
                <a:pos x="T8" y="T9"/>
              </a:cxn>
            </a:cxnLst>
            <a:rect l="T15" t="T16" r="T17" b="T18"/>
            <a:pathLst>
              <a:path w="2257" h="60">
                <a:moveTo>
                  <a:pt x="0" y="59"/>
                </a:moveTo>
                <a:lnTo>
                  <a:pt x="2256" y="59"/>
                </a:lnTo>
                <a:lnTo>
                  <a:pt x="2256" y="0"/>
                </a:lnTo>
                <a:lnTo>
                  <a:pt x="0" y="0"/>
                </a:lnTo>
                <a:lnTo>
                  <a:pt x="0" y="59"/>
                </a:lnTo>
              </a:path>
            </a:pathLst>
          </a:custGeom>
          <a:solidFill>
            <a:schemeClr val="accent2"/>
          </a:solidFill>
          <a:ln w="12700" cap="rnd" cmpd="sng">
            <a:solidFill>
              <a:schemeClr val="accent2"/>
            </a:solidFill>
            <a:prstDash val="solid"/>
            <a:round/>
            <a:headEnd/>
            <a:tailEnd/>
          </a:ln>
        </p:spPr>
        <p:txBody>
          <a:bodyPr/>
          <a:lstStyle/>
          <a:p>
            <a:endParaRPr lang="en-US"/>
          </a:p>
        </p:txBody>
      </p:sp>
      <p:sp>
        <p:nvSpPr>
          <p:cNvPr id="39944" name="Freeform 8"/>
          <p:cNvSpPr>
            <a:spLocks/>
          </p:cNvSpPr>
          <p:nvPr/>
        </p:nvSpPr>
        <p:spPr bwMode="auto">
          <a:xfrm>
            <a:off x="6086475" y="3635375"/>
            <a:ext cx="896938" cy="528638"/>
          </a:xfrm>
          <a:custGeom>
            <a:avLst/>
            <a:gdLst>
              <a:gd name="T0" fmla="*/ 0 w 565"/>
              <a:gd name="T1" fmla="*/ 0 h 333"/>
              <a:gd name="T2" fmla="*/ 2147483647 w 565"/>
              <a:gd name="T3" fmla="*/ 0 h 333"/>
              <a:gd name="T4" fmla="*/ 2147483647 w 565"/>
              <a:gd name="T5" fmla="*/ 2147483647 h 333"/>
              <a:gd name="T6" fmla="*/ 0 60000 65536"/>
              <a:gd name="T7" fmla="*/ 0 60000 65536"/>
              <a:gd name="T8" fmla="*/ 0 60000 65536"/>
              <a:gd name="T9" fmla="*/ 0 w 565"/>
              <a:gd name="T10" fmla="*/ 0 h 333"/>
              <a:gd name="T11" fmla="*/ 565 w 565"/>
              <a:gd name="T12" fmla="*/ 333 h 333"/>
            </a:gdLst>
            <a:ahLst/>
            <a:cxnLst>
              <a:cxn ang="T6">
                <a:pos x="T0" y="T1"/>
              </a:cxn>
              <a:cxn ang="T7">
                <a:pos x="T2" y="T3"/>
              </a:cxn>
              <a:cxn ang="T8">
                <a:pos x="T4" y="T5"/>
              </a:cxn>
            </a:cxnLst>
            <a:rect l="T9" t="T10" r="T11" b="T12"/>
            <a:pathLst>
              <a:path w="565" h="333">
                <a:moveTo>
                  <a:pt x="0" y="0"/>
                </a:moveTo>
                <a:lnTo>
                  <a:pt x="564" y="0"/>
                </a:lnTo>
                <a:lnTo>
                  <a:pt x="564" y="332"/>
                </a:lnTo>
              </a:path>
            </a:pathLst>
          </a:custGeom>
          <a:noFill/>
          <a:ln w="50800" cap="rnd" cmpd="sng">
            <a:solidFill>
              <a:schemeClr val="accent2"/>
            </a:solidFill>
            <a:prstDash val="sysDot"/>
            <a:round/>
            <a:headEnd type="none" w="sm" len="sm"/>
            <a:tailEnd type="none" w="sm" len="sm"/>
          </a:ln>
        </p:spPr>
        <p:txBody>
          <a:bodyPr/>
          <a:lstStyle/>
          <a:p>
            <a:endParaRPr lang="en-US"/>
          </a:p>
        </p:txBody>
      </p:sp>
      <p:sp>
        <p:nvSpPr>
          <p:cNvPr id="39945" name="Freeform 9"/>
          <p:cNvSpPr>
            <a:spLocks/>
          </p:cNvSpPr>
          <p:nvPr/>
        </p:nvSpPr>
        <p:spPr bwMode="auto">
          <a:xfrm>
            <a:off x="177800" y="5741988"/>
            <a:ext cx="8774113" cy="1587"/>
          </a:xfrm>
          <a:custGeom>
            <a:avLst/>
            <a:gdLst>
              <a:gd name="T0" fmla="*/ 0 w 5527"/>
              <a:gd name="T1" fmla="*/ 0 h 1"/>
              <a:gd name="T2" fmla="*/ 2147483647 w 5527"/>
              <a:gd name="T3" fmla="*/ 0 h 1"/>
              <a:gd name="T4" fmla="*/ 0 60000 65536"/>
              <a:gd name="T5" fmla="*/ 0 60000 65536"/>
              <a:gd name="T6" fmla="*/ 0 w 5527"/>
              <a:gd name="T7" fmla="*/ 0 h 1"/>
              <a:gd name="T8" fmla="*/ 5527 w 5527"/>
              <a:gd name="T9" fmla="*/ 1 h 1"/>
            </a:gdLst>
            <a:ahLst/>
            <a:cxnLst>
              <a:cxn ang="T4">
                <a:pos x="T0" y="T1"/>
              </a:cxn>
              <a:cxn ang="T5">
                <a:pos x="T2" y="T3"/>
              </a:cxn>
            </a:cxnLst>
            <a:rect l="T6" t="T7" r="T8" b="T9"/>
            <a:pathLst>
              <a:path w="5527" h="1">
                <a:moveTo>
                  <a:pt x="0" y="0"/>
                </a:moveTo>
                <a:lnTo>
                  <a:pt x="5526" y="0"/>
                </a:lnTo>
              </a:path>
            </a:pathLst>
          </a:custGeom>
          <a:noFill/>
          <a:ln w="76200" cap="rnd" cmpd="sng">
            <a:solidFill>
              <a:schemeClr val="hlink"/>
            </a:solidFill>
            <a:prstDash val="solid"/>
            <a:round/>
            <a:headEnd type="none" w="sm" len="sm"/>
            <a:tailEnd type="none" w="sm" len="sm"/>
          </a:ln>
        </p:spPr>
        <p:txBody>
          <a:bodyPr/>
          <a:lstStyle/>
          <a:p>
            <a:endParaRPr lang="en-US"/>
          </a:p>
        </p:txBody>
      </p:sp>
      <p:sp>
        <p:nvSpPr>
          <p:cNvPr id="39946" name="Freeform 10"/>
          <p:cNvSpPr>
            <a:spLocks/>
          </p:cNvSpPr>
          <p:nvPr/>
        </p:nvSpPr>
        <p:spPr bwMode="auto">
          <a:xfrm>
            <a:off x="7339013" y="4162425"/>
            <a:ext cx="1076325" cy="1588"/>
          </a:xfrm>
          <a:custGeom>
            <a:avLst/>
            <a:gdLst>
              <a:gd name="T0" fmla="*/ 0 w 678"/>
              <a:gd name="T1" fmla="*/ 0 h 1"/>
              <a:gd name="T2" fmla="*/ 2147483647 w 678"/>
              <a:gd name="T3" fmla="*/ 0 h 1"/>
              <a:gd name="T4" fmla="*/ 0 60000 65536"/>
              <a:gd name="T5" fmla="*/ 0 60000 65536"/>
              <a:gd name="T6" fmla="*/ 0 w 678"/>
              <a:gd name="T7" fmla="*/ 0 h 1"/>
              <a:gd name="T8" fmla="*/ 678 w 678"/>
              <a:gd name="T9" fmla="*/ 1 h 1"/>
            </a:gdLst>
            <a:ahLst/>
            <a:cxnLst>
              <a:cxn ang="T4">
                <a:pos x="T0" y="T1"/>
              </a:cxn>
              <a:cxn ang="T5">
                <a:pos x="T2" y="T3"/>
              </a:cxn>
            </a:cxnLst>
            <a:rect l="T6" t="T7" r="T8" b="T9"/>
            <a:pathLst>
              <a:path w="678" h="1">
                <a:moveTo>
                  <a:pt x="0" y="0"/>
                </a:moveTo>
                <a:lnTo>
                  <a:pt x="677" y="0"/>
                </a:lnTo>
              </a:path>
            </a:pathLst>
          </a:custGeom>
          <a:noFill/>
          <a:ln w="50800" cap="rnd" cmpd="sng">
            <a:solidFill>
              <a:schemeClr val="hlink"/>
            </a:solidFill>
            <a:prstDash val="sysDot"/>
            <a:round/>
            <a:headEnd type="none" w="sm" len="sm"/>
            <a:tailEnd type="none" w="sm" len="sm"/>
          </a:ln>
        </p:spPr>
        <p:txBody>
          <a:bodyPr/>
          <a:lstStyle/>
          <a:p>
            <a:endParaRPr lang="en-US"/>
          </a:p>
        </p:txBody>
      </p:sp>
      <p:sp>
        <p:nvSpPr>
          <p:cNvPr id="39947" name="Freeform 11"/>
          <p:cNvSpPr>
            <a:spLocks/>
          </p:cNvSpPr>
          <p:nvPr/>
        </p:nvSpPr>
        <p:spPr bwMode="auto">
          <a:xfrm>
            <a:off x="8413750" y="3811588"/>
            <a:ext cx="1588" cy="703262"/>
          </a:xfrm>
          <a:custGeom>
            <a:avLst/>
            <a:gdLst>
              <a:gd name="T0" fmla="*/ 0 w 1"/>
              <a:gd name="T1" fmla="*/ 0 h 443"/>
              <a:gd name="T2" fmla="*/ 0 w 1"/>
              <a:gd name="T3" fmla="*/ 2147483647 h 443"/>
              <a:gd name="T4" fmla="*/ 0 60000 65536"/>
              <a:gd name="T5" fmla="*/ 0 60000 65536"/>
              <a:gd name="T6" fmla="*/ 0 w 1"/>
              <a:gd name="T7" fmla="*/ 0 h 443"/>
              <a:gd name="T8" fmla="*/ 1 w 1"/>
              <a:gd name="T9" fmla="*/ 443 h 443"/>
            </a:gdLst>
            <a:ahLst/>
            <a:cxnLst>
              <a:cxn ang="T4">
                <a:pos x="T0" y="T1"/>
              </a:cxn>
              <a:cxn ang="T5">
                <a:pos x="T2" y="T3"/>
              </a:cxn>
            </a:cxnLst>
            <a:rect l="T6" t="T7" r="T8" b="T9"/>
            <a:pathLst>
              <a:path w="1" h="443">
                <a:moveTo>
                  <a:pt x="0" y="0"/>
                </a:moveTo>
                <a:lnTo>
                  <a:pt x="0" y="442"/>
                </a:lnTo>
              </a:path>
            </a:pathLst>
          </a:custGeom>
          <a:noFill/>
          <a:ln w="50800" cap="rnd" cmpd="sng">
            <a:solidFill>
              <a:schemeClr val="hlink"/>
            </a:solidFill>
            <a:prstDash val="solid"/>
            <a:round/>
            <a:headEnd type="none" w="sm" len="sm"/>
            <a:tailEnd type="none" w="sm" len="sm"/>
          </a:ln>
        </p:spPr>
        <p:txBody>
          <a:bodyPr/>
          <a:lstStyle/>
          <a:p>
            <a:endParaRPr lang="en-US"/>
          </a:p>
        </p:txBody>
      </p:sp>
      <p:sp>
        <p:nvSpPr>
          <p:cNvPr id="39948" name="Freeform 12"/>
          <p:cNvSpPr>
            <a:spLocks/>
          </p:cNvSpPr>
          <p:nvPr/>
        </p:nvSpPr>
        <p:spPr bwMode="auto">
          <a:xfrm>
            <a:off x="8591550" y="3986213"/>
            <a:ext cx="1588" cy="352425"/>
          </a:xfrm>
          <a:custGeom>
            <a:avLst/>
            <a:gdLst>
              <a:gd name="T0" fmla="*/ 0 w 1"/>
              <a:gd name="T1" fmla="*/ 0 h 222"/>
              <a:gd name="T2" fmla="*/ 0 w 1"/>
              <a:gd name="T3" fmla="*/ 2147483647 h 222"/>
              <a:gd name="T4" fmla="*/ 0 60000 65536"/>
              <a:gd name="T5" fmla="*/ 0 60000 65536"/>
              <a:gd name="T6" fmla="*/ 0 w 1"/>
              <a:gd name="T7" fmla="*/ 0 h 222"/>
              <a:gd name="T8" fmla="*/ 1 w 1"/>
              <a:gd name="T9" fmla="*/ 222 h 222"/>
            </a:gdLst>
            <a:ahLst/>
            <a:cxnLst>
              <a:cxn ang="T4">
                <a:pos x="T0" y="T1"/>
              </a:cxn>
              <a:cxn ang="T5">
                <a:pos x="T2" y="T3"/>
              </a:cxn>
            </a:cxnLst>
            <a:rect l="T6" t="T7" r="T8" b="T9"/>
            <a:pathLst>
              <a:path w="1" h="222">
                <a:moveTo>
                  <a:pt x="0" y="0"/>
                </a:moveTo>
                <a:lnTo>
                  <a:pt x="0" y="221"/>
                </a:lnTo>
              </a:path>
            </a:pathLst>
          </a:custGeom>
          <a:noFill/>
          <a:ln w="50800" cap="rnd" cmpd="sng">
            <a:solidFill>
              <a:schemeClr val="hlink"/>
            </a:solidFill>
            <a:prstDash val="solid"/>
            <a:round/>
            <a:headEnd type="none" w="sm" len="sm"/>
            <a:tailEnd type="none" w="sm" len="sm"/>
          </a:ln>
        </p:spPr>
        <p:txBody>
          <a:bodyPr/>
          <a:lstStyle/>
          <a:p>
            <a:endParaRPr lang="en-US"/>
          </a:p>
        </p:txBody>
      </p:sp>
      <p:sp>
        <p:nvSpPr>
          <p:cNvPr id="39949" name="Freeform 13"/>
          <p:cNvSpPr>
            <a:spLocks/>
          </p:cNvSpPr>
          <p:nvPr/>
        </p:nvSpPr>
        <p:spPr bwMode="auto">
          <a:xfrm>
            <a:off x="8413750" y="4162425"/>
            <a:ext cx="538163" cy="1588"/>
          </a:xfrm>
          <a:custGeom>
            <a:avLst/>
            <a:gdLst>
              <a:gd name="T0" fmla="*/ 0 w 339"/>
              <a:gd name="T1" fmla="*/ 0 h 1"/>
              <a:gd name="T2" fmla="*/ 2147483647 w 339"/>
              <a:gd name="T3" fmla="*/ 0 h 1"/>
              <a:gd name="T4" fmla="*/ 0 60000 65536"/>
              <a:gd name="T5" fmla="*/ 0 60000 65536"/>
              <a:gd name="T6" fmla="*/ 0 w 339"/>
              <a:gd name="T7" fmla="*/ 0 h 1"/>
              <a:gd name="T8" fmla="*/ 339 w 339"/>
              <a:gd name="T9" fmla="*/ 1 h 1"/>
            </a:gdLst>
            <a:ahLst/>
            <a:cxnLst>
              <a:cxn ang="T4">
                <a:pos x="T0" y="T1"/>
              </a:cxn>
              <a:cxn ang="T5">
                <a:pos x="T2" y="T3"/>
              </a:cxn>
            </a:cxnLst>
            <a:rect l="T6" t="T7" r="T8" b="T9"/>
            <a:pathLst>
              <a:path w="339" h="1">
                <a:moveTo>
                  <a:pt x="0" y="0"/>
                </a:moveTo>
                <a:lnTo>
                  <a:pt x="338" y="0"/>
                </a:lnTo>
              </a:path>
            </a:pathLst>
          </a:custGeom>
          <a:noFill/>
          <a:ln w="50800" cap="rnd" cmpd="sng">
            <a:solidFill>
              <a:schemeClr val="hlink"/>
            </a:solidFill>
            <a:prstDash val="solid"/>
            <a:round/>
            <a:headEnd type="none" w="sm" len="sm"/>
            <a:tailEnd type="none" w="sm" len="sm"/>
          </a:ln>
        </p:spPr>
        <p:txBody>
          <a:bodyPr/>
          <a:lstStyle/>
          <a:p>
            <a:endParaRPr lang="en-US"/>
          </a:p>
        </p:txBody>
      </p:sp>
      <p:sp>
        <p:nvSpPr>
          <p:cNvPr id="39950" name="Freeform 14"/>
          <p:cNvSpPr>
            <a:spLocks/>
          </p:cNvSpPr>
          <p:nvPr/>
        </p:nvSpPr>
        <p:spPr bwMode="auto">
          <a:xfrm>
            <a:off x="8770938" y="5567363"/>
            <a:ext cx="1587" cy="352425"/>
          </a:xfrm>
          <a:custGeom>
            <a:avLst/>
            <a:gdLst>
              <a:gd name="T0" fmla="*/ 0 w 1"/>
              <a:gd name="T1" fmla="*/ 0 h 222"/>
              <a:gd name="T2" fmla="*/ 0 w 1"/>
              <a:gd name="T3" fmla="*/ 2147483647 h 222"/>
              <a:gd name="T4" fmla="*/ 0 60000 65536"/>
              <a:gd name="T5" fmla="*/ 0 60000 65536"/>
              <a:gd name="T6" fmla="*/ 0 w 1"/>
              <a:gd name="T7" fmla="*/ 0 h 222"/>
              <a:gd name="T8" fmla="*/ 1 w 1"/>
              <a:gd name="T9" fmla="*/ 222 h 222"/>
            </a:gdLst>
            <a:ahLst/>
            <a:cxnLst>
              <a:cxn ang="T4">
                <a:pos x="T0" y="T1"/>
              </a:cxn>
              <a:cxn ang="T5">
                <a:pos x="T2" y="T3"/>
              </a:cxn>
            </a:cxnLst>
            <a:rect l="T6" t="T7" r="T8" b="T9"/>
            <a:pathLst>
              <a:path w="1" h="222">
                <a:moveTo>
                  <a:pt x="0" y="0"/>
                </a:moveTo>
                <a:lnTo>
                  <a:pt x="0" y="221"/>
                </a:lnTo>
              </a:path>
            </a:pathLst>
          </a:custGeom>
          <a:noFill/>
          <a:ln w="12700" cap="rnd" cmpd="sng">
            <a:solidFill>
              <a:schemeClr val="hlink"/>
            </a:solidFill>
            <a:prstDash val="solid"/>
            <a:round/>
            <a:headEnd type="none" w="sm" len="sm"/>
            <a:tailEnd type="none" w="sm" len="sm"/>
          </a:ln>
        </p:spPr>
        <p:txBody>
          <a:bodyPr/>
          <a:lstStyle/>
          <a:p>
            <a:endParaRPr lang="en-US"/>
          </a:p>
        </p:txBody>
      </p:sp>
      <p:sp>
        <p:nvSpPr>
          <p:cNvPr id="39951" name="Freeform 15"/>
          <p:cNvSpPr>
            <a:spLocks/>
          </p:cNvSpPr>
          <p:nvPr/>
        </p:nvSpPr>
        <p:spPr bwMode="auto">
          <a:xfrm>
            <a:off x="8591550" y="5391150"/>
            <a:ext cx="1588" cy="703263"/>
          </a:xfrm>
          <a:custGeom>
            <a:avLst/>
            <a:gdLst>
              <a:gd name="T0" fmla="*/ 0 w 1"/>
              <a:gd name="T1" fmla="*/ 2147483647 h 443"/>
              <a:gd name="T2" fmla="*/ 0 w 1"/>
              <a:gd name="T3" fmla="*/ 0 h 443"/>
              <a:gd name="T4" fmla="*/ 0 60000 65536"/>
              <a:gd name="T5" fmla="*/ 0 60000 65536"/>
              <a:gd name="T6" fmla="*/ 0 w 1"/>
              <a:gd name="T7" fmla="*/ 0 h 443"/>
              <a:gd name="T8" fmla="*/ 1 w 1"/>
              <a:gd name="T9" fmla="*/ 443 h 443"/>
            </a:gdLst>
            <a:ahLst/>
            <a:cxnLst>
              <a:cxn ang="T4">
                <a:pos x="T0" y="T1"/>
              </a:cxn>
              <a:cxn ang="T5">
                <a:pos x="T2" y="T3"/>
              </a:cxn>
            </a:cxnLst>
            <a:rect l="T6" t="T7" r="T8" b="T9"/>
            <a:pathLst>
              <a:path w="1" h="443">
                <a:moveTo>
                  <a:pt x="0" y="442"/>
                </a:moveTo>
                <a:lnTo>
                  <a:pt x="0" y="0"/>
                </a:lnTo>
              </a:path>
            </a:pathLst>
          </a:custGeom>
          <a:noFill/>
          <a:ln w="25400" cap="rnd" cmpd="sng">
            <a:solidFill>
              <a:schemeClr val="hlink"/>
            </a:solidFill>
            <a:prstDash val="solid"/>
            <a:round/>
            <a:headEnd type="none" w="sm" len="sm"/>
            <a:tailEnd type="none" w="sm" len="sm"/>
          </a:ln>
        </p:spPr>
        <p:txBody>
          <a:bodyPr/>
          <a:lstStyle/>
          <a:p>
            <a:endParaRPr lang="en-US"/>
          </a:p>
        </p:txBody>
      </p:sp>
      <p:sp>
        <p:nvSpPr>
          <p:cNvPr id="39952" name="Rectangle 16"/>
          <p:cNvSpPr>
            <a:spLocks noChangeArrowheads="1"/>
          </p:cNvSpPr>
          <p:nvPr/>
        </p:nvSpPr>
        <p:spPr bwMode="auto">
          <a:xfrm>
            <a:off x="274638" y="3073400"/>
            <a:ext cx="166687" cy="688975"/>
          </a:xfrm>
          <a:prstGeom prst="rect">
            <a:avLst/>
          </a:prstGeom>
          <a:noFill/>
          <a:ln w="12700">
            <a:solidFill>
              <a:schemeClr val="accent2"/>
            </a:solidFill>
            <a:miter lim="800000"/>
            <a:headEnd/>
            <a:tailEnd/>
          </a:ln>
        </p:spPr>
        <p:txBody>
          <a:bodyPr wrap="none" anchor="ctr"/>
          <a:lstStyle/>
          <a:p>
            <a:endParaRPr lang="en-US"/>
          </a:p>
        </p:txBody>
      </p:sp>
      <p:sp>
        <p:nvSpPr>
          <p:cNvPr id="39953" name="Rectangle 17"/>
          <p:cNvSpPr>
            <a:spLocks noChangeArrowheads="1"/>
          </p:cNvSpPr>
          <p:nvPr/>
        </p:nvSpPr>
        <p:spPr bwMode="auto">
          <a:xfrm>
            <a:off x="542925" y="3951288"/>
            <a:ext cx="703263" cy="161925"/>
          </a:xfrm>
          <a:prstGeom prst="rect">
            <a:avLst/>
          </a:prstGeom>
          <a:noFill/>
          <a:ln w="12700">
            <a:solidFill>
              <a:schemeClr val="accent2"/>
            </a:solidFill>
            <a:miter lim="800000"/>
            <a:headEnd/>
            <a:tailEnd/>
          </a:ln>
        </p:spPr>
        <p:txBody>
          <a:bodyPr wrap="none" anchor="ctr"/>
          <a:lstStyle/>
          <a:p>
            <a:endParaRPr lang="en-US"/>
          </a:p>
        </p:txBody>
      </p:sp>
      <p:sp>
        <p:nvSpPr>
          <p:cNvPr id="39954" name="Freeform 18"/>
          <p:cNvSpPr>
            <a:spLocks/>
          </p:cNvSpPr>
          <p:nvPr/>
        </p:nvSpPr>
        <p:spPr bwMode="auto">
          <a:xfrm>
            <a:off x="165100" y="3417888"/>
            <a:ext cx="28575" cy="703262"/>
          </a:xfrm>
          <a:custGeom>
            <a:avLst/>
            <a:gdLst>
              <a:gd name="T0" fmla="*/ 0 w 18"/>
              <a:gd name="T1" fmla="*/ 0 h 443"/>
              <a:gd name="T2" fmla="*/ 0 w 18"/>
              <a:gd name="T3" fmla="*/ 2147483647 h 443"/>
              <a:gd name="T4" fmla="*/ 2147483647 w 18"/>
              <a:gd name="T5" fmla="*/ 2147483647 h 443"/>
              <a:gd name="T6" fmla="*/ 2147483647 w 18"/>
              <a:gd name="T7" fmla="*/ 0 h 443"/>
              <a:gd name="T8" fmla="*/ 0 w 18"/>
              <a:gd name="T9" fmla="*/ 0 h 443"/>
              <a:gd name="T10" fmla="*/ 0 60000 65536"/>
              <a:gd name="T11" fmla="*/ 0 60000 65536"/>
              <a:gd name="T12" fmla="*/ 0 60000 65536"/>
              <a:gd name="T13" fmla="*/ 0 60000 65536"/>
              <a:gd name="T14" fmla="*/ 0 60000 65536"/>
              <a:gd name="T15" fmla="*/ 0 w 18"/>
              <a:gd name="T16" fmla="*/ 0 h 443"/>
              <a:gd name="T17" fmla="*/ 18 w 18"/>
              <a:gd name="T18" fmla="*/ 443 h 443"/>
            </a:gdLst>
            <a:ahLst/>
            <a:cxnLst>
              <a:cxn ang="T10">
                <a:pos x="T0" y="T1"/>
              </a:cxn>
              <a:cxn ang="T11">
                <a:pos x="T2" y="T3"/>
              </a:cxn>
              <a:cxn ang="T12">
                <a:pos x="T4" y="T5"/>
              </a:cxn>
              <a:cxn ang="T13">
                <a:pos x="T6" y="T7"/>
              </a:cxn>
              <a:cxn ang="T14">
                <a:pos x="T8" y="T9"/>
              </a:cxn>
            </a:cxnLst>
            <a:rect l="T15" t="T16" r="T17" b="T18"/>
            <a:pathLst>
              <a:path w="18" h="443">
                <a:moveTo>
                  <a:pt x="0" y="0"/>
                </a:moveTo>
                <a:lnTo>
                  <a:pt x="0" y="442"/>
                </a:lnTo>
                <a:lnTo>
                  <a:pt x="17" y="442"/>
                </a:lnTo>
                <a:lnTo>
                  <a:pt x="17" y="0"/>
                </a:lnTo>
                <a:lnTo>
                  <a:pt x="0" y="0"/>
                </a:lnTo>
              </a:path>
            </a:pathLst>
          </a:custGeom>
          <a:solidFill>
            <a:schemeClr val="accent1"/>
          </a:solidFill>
          <a:ln w="12700" cap="rnd" cmpd="sng">
            <a:solidFill>
              <a:schemeClr val="accent2"/>
            </a:solidFill>
            <a:prstDash val="solid"/>
            <a:round/>
            <a:headEnd/>
            <a:tailEnd/>
          </a:ln>
        </p:spPr>
        <p:txBody>
          <a:bodyPr/>
          <a:lstStyle/>
          <a:p>
            <a:endParaRPr lang="en-US"/>
          </a:p>
        </p:txBody>
      </p:sp>
      <p:sp>
        <p:nvSpPr>
          <p:cNvPr id="39955" name="Freeform 19"/>
          <p:cNvSpPr>
            <a:spLocks/>
          </p:cNvSpPr>
          <p:nvPr/>
        </p:nvSpPr>
        <p:spPr bwMode="auto">
          <a:xfrm>
            <a:off x="165100" y="4119563"/>
            <a:ext cx="28575" cy="177800"/>
          </a:xfrm>
          <a:custGeom>
            <a:avLst/>
            <a:gdLst>
              <a:gd name="T0" fmla="*/ 0 w 18"/>
              <a:gd name="T1" fmla="*/ 0 h 112"/>
              <a:gd name="T2" fmla="*/ 0 w 18"/>
              <a:gd name="T3" fmla="*/ 2147483647 h 112"/>
              <a:gd name="T4" fmla="*/ 2147483647 w 18"/>
              <a:gd name="T5" fmla="*/ 2147483647 h 112"/>
              <a:gd name="T6" fmla="*/ 2147483647 w 18"/>
              <a:gd name="T7" fmla="*/ 0 h 112"/>
              <a:gd name="T8" fmla="*/ 0 w 18"/>
              <a:gd name="T9" fmla="*/ 0 h 112"/>
              <a:gd name="T10" fmla="*/ 0 60000 65536"/>
              <a:gd name="T11" fmla="*/ 0 60000 65536"/>
              <a:gd name="T12" fmla="*/ 0 60000 65536"/>
              <a:gd name="T13" fmla="*/ 0 60000 65536"/>
              <a:gd name="T14" fmla="*/ 0 60000 65536"/>
              <a:gd name="T15" fmla="*/ 0 w 18"/>
              <a:gd name="T16" fmla="*/ 0 h 112"/>
              <a:gd name="T17" fmla="*/ 18 w 18"/>
              <a:gd name="T18" fmla="*/ 112 h 112"/>
            </a:gdLst>
            <a:ahLst/>
            <a:cxnLst>
              <a:cxn ang="T10">
                <a:pos x="T0" y="T1"/>
              </a:cxn>
              <a:cxn ang="T11">
                <a:pos x="T2" y="T3"/>
              </a:cxn>
              <a:cxn ang="T12">
                <a:pos x="T4" y="T5"/>
              </a:cxn>
              <a:cxn ang="T13">
                <a:pos x="T6" y="T7"/>
              </a:cxn>
              <a:cxn ang="T14">
                <a:pos x="T8" y="T9"/>
              </a:cxn>
            </a:cxnLst>
            <a:rect l="T15" t="T16" r="T17" b="T18"/>
            <a:pathLst>
              <a:path w="18" h="112">
                <a:moveTo>
                  <a:pt x="0" y="0"/>
                </a:moveTo>
                <a:lnTo>
                  <a:pt x="0" y="111"/>
                </a:lnTo>
                <a:lnTo>
                  <a:pt x="17" y="111"/>
                </a:lnTo>
                <a:lnTo>
                  <a:pt x="17" y="0"/>
                </a:lnTo>
                <a:lnTo>
                  <a:pt x="0" y="0"/>
                </a:lnTo>
              </a:path>
            </a:pathLst>
          </a:custGeom>
          <a:solidFill>
            <a:schemeClr val="accent1"/>
          </a:solidFill>
          <a:ln w="12700" cap="rnd" cmpd="sng">
            <a:solidFill>
              <a:schemeClr val="accent2"/>
            </a:solidFill>
            <a:prstDash val="solid"/>
            <a:round/>
            <a:headEnd/>
            <a:tailEnd/>
          </a:ln>
        </p:spPr>
        <p:txBody>
          <a:bodyPr/>
          <a:lstStyle/>
          <a:p>
            <a:endParaRPr lang="en-US"/>
          </a:p>
        </p:txBody>
      </p:sp>
      <p:sp>
        <p:nvSpPr>
          <p:cNvPr id="39956" name="Freeform 20"/>
          <p:cNvSpPr>
            <a:spLocks/>
          </p:cNvSpPr>
          <p:nvPr/>
        </p:nvSpPr>
        <p:spPr bwMode="auto">
          <a:xfrm>
            <a:off x="177800" y="4283075"/>
            <a:ext cx="896938" cy="26988"/>
          </a:xfrm>
          <a:custGeom>
            <a:avLst/>
            <a:gdLst>
              <a:gd name="T0" fmla="*/ 0 w 565"/>
              <a:gd name="T1" fmla="*/ 2147483647 h 17"/>
              <a:gd name="T2" fmla="*/ 2147483647 w 565"/>
              <a:gd name="T3" fmla="*/ 2147483647 h 17"/>
              <a:gd name="T4" fmla="*/ 2147483647 w 565"/>
              <a:gd name="T5" fmla="*/ 0 h 17"/>
              <a:gd name="T6" fmla="*/ 0 w 565"/>
              <a:gd name="T7" fmla="*/ 0 h 17"/>
              <a:gd name="T8" fmla="*/ 0 w 565"/>
              <a:gd name="T9" fmla="*/ 2147483647 h 17"/>
              <a:gd name="T10" fmla="*/ 0 60000 65536"/>
              <a:gd name="T11" fmla="*/ 0 60000 65536"/>
              <a:gd name="T12" fmla="*/ 0 60000 65536"/>
              <a:gd name="T13" fmla="*/ 0 60000 65536"/>
              <a:gd name="T14" fmla="*/ 0 60000 65536"/>
              <a:gd name="T15" fmla="*/ 0 w 565"/>
              <a:gd name="T16" fmla="*/ 0 h 17"/>
              <a:gd name="T17" fmla="*/ 565 w 565"/>
              <a:gd name="T18" fmla="*/ 17 h 17"/>
            </a:gdLst>
            <a:ahLst/>
            <a:cxnLst>
              <a:cxn ang="T10">
                <a:pos x="T0" y="T1"/>
              </a:cxn>
              <a:cxn ang="T11">
                <a:pos x="T2" y="T3"/>
              </a:cxn>
              <a:cxn ang="T12">
                <a:pos x="T4" y="T5"/>
              </a:cxn>
              <a:cxn ang="T13">
                <a:pos x="T6" y="T7"/>
              </a:cxn>
              <a:cxn ang="T14">
                <a:pos x="T8" y="T9"/>
              </a:cxn>
            </a:cxnLst>
            <a:rect l="T15" t="T16" r="T17" b="T18"/>
            <a:pathLst>
              <a:path w="565" h="17">
                <a:moveTo>
                  <a:pt x="0" y="16"/>
                </a:moveTo>
                <a:lnTo>
                  <a:pt x="564" y="16"/>
                </a:lnTo>
                <a:lnTo>
                  <a:pt x="564" y="0"/>
                </a:lnTo>
                <a:lnTo>
                  <a:pt x="0" y="0"/>
                </a:lnTo>
                <a:lnTo>
                  <a:pt x="0" y="16"/>
                </a:lnTo>
              </a:path>
            </a:pathLst>
          </a:custGeom>
          <a:solidFill>
            <a:schemeClr val="accent1"/>
          </a:solidFill>
          <a:ln w="12700" cap="rnd" cmpd="sng">
            <a:solidFill>
              <a:schemeClr val="accent2"/>
            </a:solidFill>
            <a:prstDash val="solid"/>
            <a:round/>
            <a:headEnd/>
            <a:tailEnd/>
          </a:ln>
        </p:spPr>
        <p:txBody>
          <a:bodyPr/>
          <a:lstStyle/>
          <a:p>
            <a:endParaRPr lang="en-US"/>
          </a:p>
        </p:txBody>
      </p:sp>
      <p:sp>
        <p:nvSpPr>
          <p:cNvPr id="39957" name="Freeform 21"/>
          <p:cNvSpPr>
            <a:spLocks/>
          </p:cNvSpPr>
          <p:nvPr/>
        </p:nvSpPr>
        <p:spPr bwMode="auto">
          <a:xfrm>
            <a:off x="882650" y="4119563"/>
            <a:ext cx="26988" cy="528637"/>
          </a:xfrm>
          <a:custGeom>
            <a:avLst/>
            <a:gdLst>
              <a:gd name="T0" fmla="*/ 0 w 17"/>
              <a:gd name="T1" fmla="*/ 0 h 333"/>
              <a:gd name="T2" fmla="*/ 0 w 17"/>
              <a:gd name="T3" fmla="*/ 2147483647 h 333"/>
              <a:gd name="T4" fmla="*/ 2147483647 w 17"/>
              <a:gd name="T5" fmla="*/ 2147483647 h 333"/>
              <a:gd name="T6" fmla="*/ 2147483647 w 17"/>
              <a:gd name="T7" fmla="*/ 0 h 333"/>
              <a:gd name="T8" fmla="*/ 0 w 17"/>
              <a:gd name="T9" fmla="*/ 0 h 333"/>
              <a:gd name="T10" fmla="*/ 0 60000 65536"/>
              <a:gd name="T11" fmla="*/ 0 60000 65536"/>
              <a:gd name="T12" fmla="*/ 0 60000 65536"/>
              <a:gd name="T13" fmla="*/ 0 60000 65536"/>
              <a:gd name="T14" fmla="*/ 0 60000 65536"/>
              <a:gd name="T15" fmla="*/ 0 w 17"/>
              <a:gd name="T16" fmla="*/ 0 h 333"/>
              <a:gd name="T17" fmla="*/ 17 w 17"/>
              <a:gd name="T18" fmla="*/ 333 h 333"/>
            </a:gdLst>
            <a:ahLst/>
            <a:cxnLst>
              <a:cxn ang="T10">
                <a:pos x="T0" y="T1"/>
              </a:cxn>
              <a:cxn ang="T11">
                <a:pos x="T2" y="T3"/>
              </a:cxn>
              <a:cxn ang="T12">
                <a:pos x="T4" y="T5"/>
              </a:cxn>
              <a:cxn ang="T13">
                <a:pos x="T6" y="T7"/>
              </a:cxn>
              <a:cxn ang="T14">
                <a:pos x="T8" y="T9"/>
              </a:cxn>
            </a:cxnLst>
            <a:rect l="T15" t="T16" r="T17" b="T18"/>
            <a:pathLst>
              <a:path w="17" h="333">
                <a:moveTo>
                  <a:pt x="0" y="0"/>
                </a:moveTo>
                <a:lnTo>
                  <a:pt x="0" y="332"/>
                </a:lnTo>
                <a:lnTo>
                  <a:pt x="16" y="332"/>
                </a:lnTo>
                <a:lnTo>
                  <a:pt x="16" y="0"/>
                </a:lnTo>
                <a:lnTo>
                  <a:pt x="0" y="0"/>
                </a:lnTo>
              </a:path>
            </a:pathLst>
          </a:custGeom>
          <a:solidFill>
            <a:schemeClr val="accent1"/>
          </a:solidFill>
          <a:ln w="12700" cap="rnd" cmpd="sng">
            <a:solidFill>
              <a:schemeClr val="accent2"/>
            </a:solidFill>
            <a:prstDash val="solid"/>
            <a:round/>
            <a:headEnd/>
            <a:tailEnd/>
          </a:ln>
        </p:spPr>
        <p:txBody>
          <a:bodyPr/>
          <a:lstStyle/>
          <a:p>
            <a:endParaRPr lang="en-US"/>
          </a:p>
        </p:txBody>
      </p:sp>
      <p:sp>
        <p:nvSpPr>
          <p:cNvPr id="39958" name="Freeform 22"/>
          <p:cNvSpPr>
            <a:spLocks/>
          </p:cNvSpPr>
          <p:nvPr/>
        </p:nvSpPr>
        <p:spPr bwMode="auto">
          <a:xfrm>
            <a:off x="536575" y="4633913"/>
            <a:ext cx="717550" cy="26987"/>
          </a:xfrm>
          <a:custGeom>
            <a:avLst/>
            <a:gdLst>
              <a:gd name="T0" fmla="*/ 0 w 452"/>
              <a:gd name="T1" fmla="*/ 2147483647 h 17"/>
              <a:gd name="T2" fmla="*/ 2147483647 w 452"/>
              <a:gd name="T3" fmla="*/ 2147483647 h 17"/>
              <a:gd name="T4" fmla="*/ 2147483647 w 452"/>
              <a:gd name="T5" fmla="*/ 0 h 17"/>
              <a:gd name="T6" fmla="*/ 0 w 452"/>
              <a:gd name="T7" fmla="*/ 0 h 17"/>
              <a:gd name="T8" fmla="*/ 0 w 452"/>
              <a:gd name="T9" fmla="*/ 2147483647 h 17"/>
              <a:gd name="T10" fmla="*/ 0 60000 65536"/>
              <a:gd name="T11" fmla="*/ 0 60000 65536"/>
              <a:gd name="T12" fmla="*/ 0 60000 65536"/>
              <a:gd name="T13" fmla="*/ 0 60000 65536"/>
              <a:gd name="T14" fmla="*/ 0 60000 65536"/>
              <a:gd name="T15" fmla="*/ 0 w 452"/>
              <a:gd name="T16" fmla="*/ 0 h 17"/>
              <a:gd name="T17" fmla="*/ 452 w 452"/>
              <a:gd name="T18" fmla="*/ 17 h 17"/>
            </a:gdLst>
            <a:ahLst/>
            <a:cxnLst>
              <a:cxn ang="T10">
                <a:pos x="T0" y="T1"/>
              </a:cxn>
              <a:cxn ang="T11">
                <a:pos x="T2" y="T3"/>
              </a:cxn>
              <a:cxn ang="T12">
                <a:pos x="T4" y="T5"/>
              </a:cxn>
              <a:cxn ang="T13">
                <a:pos x="T6" y="T7"/>
              </a:cxn>
              <a:cxn ang="T14">
                <a:pos x="T8" y="T9"/>
              </a:cxn>
            </a:cxnLst>
            <a:rect l="T15" t="T16" r="T17" b="T18"/>
            <a:pathLst>
              <a:path w="452" h="17">
                <a:moveTo>
                  <a:pt x="0" y="16"/>
                </a:moveTo>
                <a:lnTo>
                  <a:pt x="451" y="16"/>
                </a:lnTo>
                <a:lnTo>
                  <a:pt x="451" y="0"/>
                </a:lnTo>
                <a:lnTo>
                  <a:pt x="0" y="0"/>
                </a:lnTo>
                <a:lnTo>
                  <a:pt x="0" y="16"/>
                </a:lnTo>
              </a:path>
            </a:pathLst>
          </a:custGeom>
          <a:solidFill>
            <a:schemeClr val="accent1"/>
          </a:solidFill>
          <a:ln w="12700" cap="rnd" cmpd="sng">
            <a:solidFill>
              <a:schemeClr val="accent2"/>
            </a:solidFill>
            <a:prstDash val="solid"/>
            <a:round/>
            <a:headEnd/>
            <a:tailEnd/>
          </a:ln>
        </p:spPr>
        <p:txBody>
          <a:bodyPr/>
          <a:lstStyle/>
          <a:p>
            <a:endParaRPr lang="en-US"/>
          </a:p>
        </p:txBody>
      </p:sp>
      <p:sp>
        <p:nvSpPr>
          <p:cNvPr id="39959" name="Freeform 23"/>
          <p:cNvSpPr>
            <a:spLocks/>
          </p:cNvSpPr>
          <p:nvPr/>
        </p:nvSpPr>
        <p:spPr bwMode="auto">
          <a:xfrm>
            <a:off x="1239838" y="4646613"/>
            <a:ext cx="26987" cy="528637"/>
          </a:xfrm>
          <a:custGeom>
            <a:avLst/>
            <a:gdLst>
              <a:gd name="T0" fmla="*/ 0 w 17"/>
              <a:gd name="T1" fmla="*/ 0 h 333"/>
              <a:gd name="T2" fmla="*/ 0 w 17"/>
              <a:gd name="T3" fmla="*/ 2147483647 h 333"/>
              <a:gd name="T4" fmla="*/ 2147483647 w 17"/>
              <a:gd name="T5" fmla="*/ 2147483647 h 333"/>
              <a:gd name="T6" fmla="*/ 2147483647 w 17"/>
              <a:gd name="T7" fmla="*/ 0 h 333"/>
              <a:gd name="T8" fmla="*/ 0 w 17"/>
              <a:gd name="T9" fmla="*/ 0 h 333"/>
              <a:gd name="T10" fmla="*/ 0 60000 65536"/>
              <a:gd name="T11" fmla="*/ 0 60000 65536"/>
              <a:gd name="T12" fmla="*/ 0 60000 65536"/>
              <a:gd name="T13" fmla="*/ 0 60000 65536"/>
              <a:gd name="T14" fmla="*/ 0 60000 65536"/>
              <a:gd name="T15" fmla="*/ 0 w 17"/>
              <a:gd name="T16" fmla="*/ 0 h 333"/>
              <a:gd name="T17" fmla="*/ 17 w 17"/>
              <a:gd name="T18" fmla="*/ 333 h 333"/>
            </a:gdLst>
            <a:ahLst/>
            <a:cxnLst>
              <a:cxn ang="T10">
                <a:pos x="T0" y="T1"/>
              </a:cxn>
              <a:cxn ang="T11">
                <a:pos x="T2" y="T3"/>
              </a:cxn>
              <a:cxn ang="T12">
                <a:pos x="T4" y="T5"/>
              </a:cxn>
              <a:cxn ang="T13">
                <a:pos x="T6" y="T7"/>
              </a:cxn>
              <a:cxn ang="T14">
                <a:pos x="T8" y="T9"/>
              </a:cxn>
            </a:cxnLst>
            <a:rect l="T15" t="T16" r="T17" b="T18"/>
            <a:pathLst>
              <a:path w="17" h="333">
                <a:moveTo>
                  <a:pt x="0" y="0"/>
                </a:moveTo>
                <a:lnTo>
                  <a:pt x="0" y="332"/>
                </a:lnTo>
                <a:lnTo>
                  <a:pt x="16" y="332"/>
                </a:lnTo>
                <a:lnTo>
                  <a:pt x="16" y="0"/>
                </a:lnTo>
                <a:lnTo>
                  <a:pt x="0" y="0"/>
                </a:lnTo>
              </a:path>
            </a:pathLst>
          </a:custGeom>
          <a:solidFill>
            <a:schemeClr val="accent1"/>
          </a:solidFill>
          <a:ln w="12700" cap="rnd" cmpd="sng">
            <a:solidFill>
              <a:schemeClr val="accent2"/>
            </a:solidFill>
            <a:prstDash val="solid"/>
            <a:round/>
            <a:headEnd/>
            <a:tailEnd/>
          </a:ln>
        </p:spPr>
        <p:txBody>
          <a:bodyPr/>
          <a:lstStyle/>
          <a:p>
            <a:endParaRPr lang="en-US"/>
          </a:p>
        </p:txBody>
      </p:sp>
      <p:sp>
        <p:nvSpPr>
          <p:cNvPr id="39960" name="Freeform 24"/>
          <p:cNvSpPr>
            <a:spLocks/>
          </p:cNvSpPr>
          <p:nvPr/>
        </p:nvSpPr>
        <p:spPr bwMode="auto">
          <a:xfrm>
            <a:off x="523875" y="4646613"/>
            <a:ext cx="26988" cy="528637"/>
          </a:xfrm>
          <a:custGeom>
            <a:avLst/>
            <a:gdLst>
              <a:gd name="T0" fmla="*/ 0 w 17"/>
              <a:gd name="T1" fmla="*/ 0 h 333"/>
              <a:gd name="T2" fmla="*/ 0 w 17"/>
              <a:gd name="T3" fmla="*/ 2147483647 h 333"/>
              <a:gd name="T4" fmla="*/ 2147483647 w 17"/>
              <a:gd name="T5" fmla="*/ 2147483647 h 333"/>
              <a:gd name="T6" fmla="*/ 2147483647 w 17"/>
              <a:gd name="T7" fmla="*/ 0 h 333"/>
              <a:gd name="T8" fmla="*/ 0 w 17"/>
              <a:gd name="T9" fmla="*/ 0 h 333"/>
              <a:gd name="T10" fmla="*/ 0 60000 65536"/>
              <a:gd name="T11" fmla="*/ 0 60000 65536"/>
              <a:gd name="T12" fmla="*/ 0 60000 65536"/>
              <a:gd name="T13" fmla="*/ 0 60000 65536"/>
              <a:gd name="T14" fmla="*/ 0 60000 65536"/>
              <a:gd name="T15" fmla="*/ 0 w 17"/>
              <a:gd name="T16" fmla="*/ 0 h 333"/>
              <a:gd name="T17" fmla="*/ 17 w 17"/>
              <a:gd name="T18" fmla="*/ 333 h 333"/>
            </a:gdLst>
            <a:ahLst/>
            <a:cxnLst>
              <a:cxn ang="T10">
                <a:pos x="T0" y="T1"/>
              </a:cxn>
              <a:cxn ang="T11">
                <a:pos x="T2" y="T3"/>
              </a:cxn>
              <a:cxn ang="T12">
                <a:pos x="T4" y="T5"/>
              </a:cxn>
              <a:cxn ang="T13">
                <a:pos x="T6" y="T7"/>
              </a:cxn>
              <a:cxn ang="T14">
                <a:pos x="T8" y="T9"/>
              </a:cxn>
            </a:cxnLst>
            <a:rect l="T15" t="T16" r="T17" b="T18"/>
            <a:pathLst>
              <a:path w="17" h="333">
                <a:moveTo>
                  <a:pt x="0" y="0"/>
                </a:moveTo>
                <a:lnTo>
                  <a:pt x="0" y="332"/>
                </a:lnTo>
                <a:lnTo>
                  <a:pt x="16" y="332"/>
                </a:lnTo>
                <a:lnTo>
                  <a:pt x="16" y="0"/>
                </a:lnTo>
                <a:lnTo>
                  <a:pt x="0" y="0"/>
                </a:lnTo>
              </a:path>
            </a:pathLst>
          </a:custGeom>
          <a:solidFill>
            <a:schemeClr val="accent1"/>
          </a:solidFill>
          <a:ln w="12700" cap="rnd" cmpd="sng">
            <a:solidFill>
              <a:schemeClr val="accent2"/>
            </a:solidFill>
            <a:prstDash val="solid"/>
            <a:round/>
            <a:headEnd/>
            <a:tailEnd/>
          </a:ln>
        </p:spPr>
        <p:txBody>
          <a:bodyPr/>
          <a:lstStyle/>
          <a:p>
            <a:endParaRPr lang="en-US"/>
          </a:p>
        </p:txBody>
      </p:sp>
      <p:grpSp>
        <p:nvGrpSpPr>
          <p:cNvPr id="39961" name="Group 25"/>
          <p:cNvGrpSpPr>
            <a:grpSpLocks/>
          </p:cNvGrpSpPr>
          <p:nvPr/>
        </p:nvGrpSpPr>
        <p:grpSpPr bwMode="auto">
          <a:xfrm>
            <a:off x="7607300" y="3986213"/>
            <a:ext cx="538163" cy="352425"/>
            <a:chOff x="4792" y="2440"/>
            <a:chExt cx="339" cy="222"/>
          </a:xfrm>
        </p:grpSpPr>
        <p:sp>
          <p:nvSpPr>
            <p:cNvPr id="40002" name="Freeform 26" descr="Wide upward diagonal"/>
            <p:cNvSpPr>
              <a:spLocks/>
            </p:cNvSpPr>
            <p:nvPr/>
          </p:nvSpPr>
          <p:spPr bwMode="auto">
            <a:xfrm>
              <a:off x="4792" y="2440"/>
              <a:ext cx="62" cy="222"/>
            </a:xfrm>
            <a:custGeom>
              <a:avLst/>
              <a:gdLst>
                <a:gd name="T0" fmla="*/ 0 w 62"/>
                <a:gd name="T1" fmla="*/ 0 h 222"/>
                <a:gd name="T2" fmla="*/ 61 w 62"/>
                <a:gd name="T3" fmla="*/ 60 h 222"/>
                <a:gd name="T4" fmla="*/ 61 w 62"/>
                <a:gd name="T5" fmla="*/ 162 h 222"/>
                <a:gd name="T6" fmla="*/ 0 w 62"/>
                <a:gd name="T7" fmla="*/ 221 h 222"/>
                <a:gd name="T8" fmla="*/ 0 w 62"/>
                <a:gd name="T9" fmla="*/ 0 h 222"/>
                <a:gd name="T10" fmla="*/ 0 60000 65536"/>
                <a:gd name="T11" fmla="*/ 0 60000 65536"/>
                <a:gd name="T12" fmla="*/ 0 60000 65536"/>
                <a:gd name="T13" fmla="*/ 0 60000 65536"/>
                <a:gd name="T14" fmla="*/ 0 60000 65536"/>
                <a:gd name="T15" fmla="*/ 0 w 62"/>
                <a:gd name="T16" fmla="*/ 0 h 222"/>
                <a:gd name="T17" fmla="*/ 62 w 62"/>
                <a:gd name="T18" fmla="*/ 222 h 222"/>
              </a:gdLst>
              <a:ahLst/>
              <a:cxnLst>
                <a:cxn ang="T10">
                  <a:pos x="T0" y="T1"/>
                </a:cxn>
                <a:cxn ang="T11">
                  <a:pos x="T2" y="T3"/>
                </a:cxn>
                <a:cxn ang="T12">
                  <a:pos x="T4" y="T5"/>
                </a:cxn>
                <a:cxn ang="T13">
                  <a:pos x="T6" y="T7"/>
                </a:cxn>
                <a:cxn ang="T14">
                  <a:pos x="T8" y="T9"/>
                </a:cxn>
              </a:cxnLst>
              <a:rect l="T15" t="T16" r="T17" b="T18"/>
              <a:pathLst>
                <a:path w="62" h="222">
                  <a:moveTo>
                    <a:pt x="0" y="0"/>
                  </a:moveTo>
                  <a:lnTo>
                    <a:pt x="61" y="60"/>
                  </a:lnTo>
                  <a:lnTo>
                    <a:pt x="61" y="162"/>
                  </a:lnTo>
                  <a:lnTo>
                    <a:pt x="0" y="221"/>
                  </a:lnTo>
                  <a:lnTo>
                    <a:pt x="0" y="0"/>
                  </a:lnTo>
                </a:path>
              </a:pathLst>
            </a:custGeom>
            <a:pattFill prst="wdUpDiag">
              <a:fgClr>
                <a:schemeClr val="bg2"/>
              </a:fgClr>
              <a:bgClr>
                <a:schemeClr val="bg1"/>
              </a:bgClr>
            </a:pattFill>
            <a:ln w="9525" cap="rnd">
              <a:noFill/>
              <a:round/>
              <a:headEnd/>
              <a:tailEnd/>
            </a:ln>
          </p:spPr>
          <p:txBody>
            <a:bodyPr/>
            <a:lstStyle/>
            <a:p>
              <a:endParaRPr lang="en-US"/>
            </a:p>
          </p:txBody>
        </p:sp>
        <p:sp>
          <p:nvSpPr>
            <p:cNvPr id="40003" name="Freeform 27" descr="Wide upward diagonal"/>
            <p:cNvSpPr>
              <a:spLocks/>
            </p:cNvSpPr>
            <p:nvPr/>
          </p:nvSpPr>
          <p:spPr bwMode="auto">
            <a:xfrm>
              <a:off x="4792" y="2602"/>
              <a:ext cx="339" cy="60"/>
            </a:xfrm>
            <a:custGeom>
              <a:avLst/>
              <a:gdLst>
                <a:gd name="T0" fmla="*/ 61 w 339"/>
                <a:gd name="T1" fmla="*/ 0 h 60"/>
                <a:gd name="T2" fmla="*/ 0 w 339"/>
                <a:gd name="T3" fmla="*/ 59 h 60"/>
                <a:gd name="T4" fmla="*/ 338 w 339"/>
                <a:gd name="T5" fmla="*/ 59 h 60"/>
                <a:gd name="T6" fmla="*/ 278 w 339"/>
                <a:gd name="T7" fmla="*/ 0 h 60"/>
                <a:gd name="T8" fmla="*/ 61 w 339"/>
                <a:gd name="T9" fmla="*/ 0 h 60"/>
                <a:gd name="T10" fmla="*/ 0 60000 65536"/>
                <a:gd name="T11" fmla="*/ 0 60000 65536"/>
                <a:gd name="T12" fmla="*/ 0 60000 65536"/>
                <a:gd name="T13" fmla="*/ 0 60000 65536"/>
                <a:gd name="T14" fmla="*/ 0 60000 65536"/>
                <a:gd name="T15" fmla="*/ 0 w 339"/>
                <a:gd name="T16" fmla="*/ 0 h 60"/>
                <a:gd name="T17" fmla="*/ 339 w 339"/>
                <a:gd name="T18" fmla="*/ 60 h 60"/>
              </a:gdLst>
              <a:ahLst/>
              <a:cxnLst>
                <a:cxn ang="T10">
                  <a:pos x="T0" y="T1"/>
                </a:cxn>
                <a:cxn ang="T11">
                  <a:pos x="T2" y="T3"/>
                </a:cxn>
                <a:cxn ang="T12">
                  <a:pos x="T4" y="T5"/>
                </a:cxn>
                <a:cxn ang="T13">
                  <a:pos x="T6" y="T7"/>
                </a:cxn>
                <a:cxn ang="T14">
                  <a:pos x="T8" y="T9"/>
                </a:cxn>
              </a:cxnLst>
              <a:rect l="T15" t="T16" r="T17" b="T18"/>
              <a:pathLst>
                <a:path w="339" h="60">
                  <a:moveTo>
                    <a:pt x="61" y="0"/>
                  </a:moveTo>
                  <a:lnTo>
                    <a:pt x="0" y="59"/>
                  </a:lnTo>
                  <a:lnTo>
                    <a:pt x="338" y="59"/>
                  </a:lnTo>
                  <a:lnTo>
                    <a:pt x="278" y="0"/>
                  </a:lnTo>
                  <a:lnTo>
                    <a:pt x="61" y="0"/>
                  </a:lnTo>
                </a:path>
              </a:pathLst>
            </a:custGeom>
            <a:pattFill prst="wdUpDiag">
              <a:fgClr>
                <a:schemeClr val="bg2"/>
              </a:fgClr>
              <a:bgClr>
                <a:schemeClr val="bg1"/>
              </a:bgClr>
            </a:pattFill>
            <a:ln w="9525" cap="rnd">
              <a:noFill/>
              <a:round/>
              <a:headEnd/>
              <a:tailEnd/>
            </a:ln>
          </p:spPr>
          <p:txBody>
            <a:bodyPr/>
            <a:lstStyle/>
            <a:p>
              <a:endParaRPr lang="en-US"/>
            </a:p>
          </p:txBody>
        </p:sp>
        <p:sp>
          <p:nvSpPr>
            <p:cNvPr id="40004" name="Freeform 28" descr="Wide upward diagonal"/>
            <p:cNvSpPr>
              <a:spLocks/>
            </p:cNvSpPr>
            <p:nvPr/>
          </p:nvSpPr>
          <p:spPr bwMode="auto">
            <a:xfrm>
              <a:off x="5070" y="2440"/>
              <a:ext cx="61" cy="222"/>
            </a:xfrm>
            <a:custGeom>
              <a:avLst/>
              <a:gdLst>
                <a:gd name="T0" fmla="*/ 60 w 61"/>
                <a:gd name="T1" fmla="*/ 221 h 222"/>
                <a:gd name="T2" fmla="*/ 0 w 61"/>
                <a:gd name="T3" fmla="*/ 162 h 222"/>
                <a:gd name="T4" fmla="*/ 0 w 61"/>
                <a:gd name="T5" fmla="*/ 60 h 222"/>
                <a:gd name="T6" fmla="*/ 60 w 61"/>
                <a:gd name="T7" fmla="*/ 0 h 222"/>
                <a:gd name="T8" fmla="*/ 60 w 61"/>
                <a:gd name="T9" fmla="*/ 221 h 222"/>
                <a:gd name="T10" fmla="*/ 0 60000 65536"/>
                <a:gd name="T11" fmla="*/ 0 60000 65536"/>
                <a:gd name="T12" fmla="*/ 0 60000 65536"/>
                <a:gd name="T13" fmla="*/ 0 60000 65536"/>
                <a:gd name="T14" fmla="*/ 0 60000 65536"/>
                <a:gd name="T15" fmla="*/ 0 w 61"/>
                <a:gd name="T16" fmla="*/ 0 h 222"/>
                <a:gd name="T17" fmla="*/ 61 w 61"/>
                <a:gd name="T18" fmla="*/ 222 h 222"/>
              </a:gdLst>
              <a:ahLst/>
              <a:cxnLst>
                <a:cxn ang="T10">
                  <a:pos x="T0" y="T1"/>
                </a:cxn>
                <a:cxn ang="T11">
                  <a:pos x="T2" y="T3"/>
                </a:cxn>
                <a:cxn ang="T12">
                  <a:pos x="T4" y="T5"/>
                </a:cxn>
                <a:cxn ang="T13">
                  <a:pos x="T6" y="T7"/>
                </a:cxn>
                <a:cxn ang="T14">
                  <a:pos x="T8" y="T9"/>
                </a:cxn>
              </a:cxnLst>
              <a:rect l="T15" t="T16" r="T17" b="T18"/>
              <a:pathLst>
                <a:path w="61" h="222">
                  <a:moveTo>
                    <a:pt x="60" y="221"/>
                  </a:moveTo>
                  <a:lnTo>
                    <a:pt x="0" y="162"/>
                  </a:lnTo>
                  <a:lnTo>
                    <a:pt x="0" y="60"/>
                  </a:lnTo>
                  <a:lnTo>
                    <a:pt x="60" y="0"/>
                  </a:lnTo>
                  <a:lnTo>
                    <a:pt x="60" y="221"/>
                  </a:lnTo>
                </a:path>
              </a:pathLst>
            </a:custGeom>
            <a:pattFill prst="wdUpDiag">
              <a:fgClr>
                <a:schemeClr val="bg2"/>
              </a:fgClr>
              <a:bgClr>
                <a:schemeClr val="bg1"/>
              </a:bgClr>
            </a:pattFill>
            <a:ln w="9525" cap="rnd">
              <a:noFill/>
              <a:round/>
              <a:headEnd/>
              <a:tailEnd/>
            </a:ln>
          </p:spPr>
          <p:txBody>
            <a:bodyPr/>
            <a:lstStyle/>
            <a:p>
              <a:endParaRPr lang="en-US"/>
            </a:p>
          </p:txBody>
        </p:sp>
        <p:sp>
          <p:nvSpPr>
            <p:cNvPr id="40005" name="Freeform 29" descr="Wide upward diagonal"/>
            <p:cNvSpPr>
              <a:spLocks/>
            </p:cNvSpPr>
            <p:nvPr/>
          </p:nvSpPr>
          <p:spPr bwMode="auto">
            <a:xfrm>
              <a:off x="4792" y="2440"/>
              <a:ext cx="339" cy="61"/>
            </a:xfrm>
            <a:custGeom>
              <a:avLst/>
              <a:gdLst>
                <a:gd name="T0" fmla="*/ 278 w 339"/>
                <a:gd name="T1" fmla="*/ 60 h 61"/>
                <a:gd name="T2" fmla="*/ 338 w 339"/>
                <a:gd name="T3" fmla="*/ 0 h 61"/>
                <a:gd name="T4" fmla="*/ 0 w 339"/>
                <a:gd name="T5" fmla="*/ 0 h 61"/>
                <a:gd name="T6" fmla="*/ 61 w 339"/>
                <a:gd name="T7" fmla="*/ 60 h 61"/>
                <a:gd name="T8" fmla="*/ 278 w 339"/>
                <a:gd name="T9" fmla="*/ 60 h 61"/>
                <a:gd name="T10" fmla="*/ 0 60000 65536"/>
                <a:gd name="T11" fmla="*/ 0 60000 65536"/>
                <a:gd name="T12" fmla="*/ 0 60000 65536"/>
                <a:gd name="T13" fmla="*/ 0 60000 65536"/>
                <a:gd name="T14" fmla="*/ 0 60000 65536"/>
                <a:gd name="T15" fmla="*/ 0 w 339"/>
                <a:gd name="T16" fmla="*/ 0 h 61"/>
                <a:gd name="T17" fmla="*/ 339 w 339"/>
                <a:gd name="T18" fmla="*/ 61 h 61"/>
              </a:gdLst>
              <a:ahLst/>
              <a:cxnLst>
                <a:cxn ang="T10">
                  <a:pos x="T0" y="T1"/>
                </a:cxn>
                <a:cxn ang="T11">
                  <a:pos x="T2" y="T3"/>
                </a:cxn>
                <a:cxn ang="T12">
                  <a:pos x="T4" y="T5"/>
                </a:cxn>
                <a:cxn ang="T13">
                  <a:pos x="T6" y="T7"/>
                </a:cxn>
                <a:cxn ang="T14">
                  <a:pos x="T8" y="T9"/>
                </a:cxn>
              </a:cxnLst>
              <a:rect l="T15" t="T16" r="T17" b="T18"/>
              <a:pathLst>
                <a:path w="339" h="61">
                  <a:moveTo>
                    <a:pt x="278" y="60"/>
                  </a:moveTo>
                  <a:lnTo>
                    <a:pt x="338" y="0"/>
                  </a:lnTo>
                  <a:lnTo>
                    <a:pt x="0" y="0"/>
                  </a:lnTo>
                  <a:lnTo>
                    <a:pt x="61" y="60"/>
                  </a:lnTo>
                  <a:lnTo>
                    <a:pt x="278" y="60"/>
                  </a:lnTo>
                </a:path>
              </a:pathLst>
            </a:custGeom>
            <a:pattFill prst="wdUpDiag">
              <a:fgClr>
                <a:schemeClr val="bg2"/>
              </a:fgClr>
              <a:bgClr>
                <a:schemeClr val="bg1"/>
              </a:bgClr>
            </a:pattFill>
            <a:ln w="9525" cap="rnd">
              <a:noFill/>
              <a:round/>
              <a:headEnd/>
              <a:tailEnd/>
            </a:ln>
          </p:spPr>
          <p:txBody>
            <a:bodyPr/>
            <a:lstStyle/>
            <a:p>
              <a:endParaRPr lang="en-US"/>
            </a:p>
          </p:txBody>
        </p:sp>
        <p:sp>
          <p:nvSpPr>
            <p:cNvPr id="40006" name="Freeform 30"/>
            <p:cNvSpPr>
              <a:spLocks/>
            </p:cNvSpPr>
            <p:nvPr/>
          </p:nvSpPr>
          <p:spPr bwMode="auto">
            <a:xfrm>
              <a:off x="4792" y="2440"/>
              <a:ext cx="339" cy="222"/>
            </a:xfrm>
            <a:custGeom>
              <a:avLst/>
              <a:gdLst>
                <a:gd name="T0" fmla="*/ 0 w 339"/>
                <a:gd name="T1" fmla="*/ 0 h 222"/>
                <a:gd name="T2" fmla="*/ 0 w 339"/>
                <a:gd name="T3" fmla="*/ 221 h 222"/>
                <a:gd name="T4" fmla="*/ 338 w 339"/>
                <a:gd name="T5" fmla="*/ 221 h 222"/>
                <a:gd name="T6" fmla="*/ 338 w 339"/>
                <a:gd name="T7" fmla="*/ 0 h 222"/>
                <a:gd name="T8" fmla="*/ 0 w 339"/>
                <a:gd name="T9" fmla="*/ 0 h 222"/>
                <a:gd name="T10" fmla="*/ 0 60000 65536"/>
                <a:gd name="T11" fmla="*/ 0 60000 65536"/>
                <a:gd name="T12" fmla="*/ 0 60000 65536"/>
                <a:gd name="T13" fmla="*/ 0 60000 65536"/>
                <a:gd name="T14" fmla="*/ 0 60000 65536"/>
                <a:gd name="T15" fmla="*/ 0 w 339"/>
                <a:gd name="T16" fmla="*/ 0 h 222"/>
                <a:gd name="T17" fmla="*/ 339 w 339"/>
                <a:gd name="T18" fmla="*/ 222 h 222"/>
              </a:gdLst>
              <a:ahLst/>
              <a:cxnLst>
                <a:cxn ang="T10">
                  <a:pos x="T0" y="T1"/>
                </a:cxn>
                <a:cxn ang="T11">
                  <a:pos x="T2" y="T3"/>
                </a:cxn>
                <a:cxn ang="T12">
                  <a:pos x="T4" y="T5"/>
                </a:cxn>
                <a:cxn ang="T13">
                  <a:pos x="T6" y="T7"/>
                </a:cxn>
                <a:cxn ang="T14">
                  <a:pos x="T8" y="T9"/>
                </a:cxn>
              </a:cxnLst>
              <a:rect l="T15" t="T16" r="T17" b="T18"/>
              <a:pathLst>
                <a:path w="339" h="222">
                  <a:moveTo>
                    <a:pt x="0" y="0"/>
                  </a:moveTo>
                  <a:lnTo>
                    <a:pt x="0" y="221"/>
                  </a:lnTo>
                  <a:lnTo>
                    <a:pt x="338" y="221"/>
                  </a:lnTo>
                  <a:lnTo>
                    <a:pt x="338" y="0"/>
                  </a:lnTo>
                  <a:lnTo>
                    <a:pt x="0" y="0"/>
                  </a:lnTo>
                </a:path>
              </a:pathLst>
            </a:custGeom>
            <a:noFill/>
            <a:ln w="12700" cap="rnd" cmpd="sng">
              <a:solidFill>
                <a:schemeClr val="bg2"/>
              </a:solidFill>
              <a:prstDash val="solid"/>
              <a:round/>
              <a:headEnd/>
              <a:tailEnd/>
            </a:ln>
          </p:spPr>
          <p:txBody>
            <a:bodyPr/>
            <a:lstStyle/>
            <a:p>
              <a:endParaRPr lang="en-US"/>
            </a:p>
          </p:txBody>
        </p:sp>
        <p:sp>
          <p:nvSpPr>
            <p:cNvPr id="40007" name="Freeform 31"/>
            <p:cNvSpPr>
              <a:spLocks/>
            </p:cNvSpPr>
            <p:nvPr/>
          </p:nvSpPr>
          <p:spPr bwMode="auto">
            <a:xfrm>
              <a:off x="4853" y="2500"/>
              <a:ext cx="218" cy="103"/>
            </a:xfrm>
            <a:custGeom>
              <a:avLst/>
              <a:gdLst>
                <a:gd name="T0" fmla="*/ 0 w 218"/>
                <a:gd name="T1" fmla="*/ 0 h 103"/>
                <a:gd name="T2" fmla="*/ 0 w 218"/>
                <a:gd name="T3" fmla="*/ 102 h 103"/>
                <a:gd name="T4" fmla="*/ 217 w 218"/>
                <a:gd name="T5" fmla="*/ 102 h 103"/>
                <a:gd name="T6" fmla="*/ 217 w 218"/>
                <a:gd name="T7" fmla="*/ 0 h 103"/>
                <a:gd name="T8" fmla="*/ 0 w 218"/>
                <a:gd name="T9" fmla="*/ 0 h 103"/>
                <a:gd name="T10" fmla="*/ 0 60000 65536"/>
                <a:gd name="T11" fmla="*/ 0 60000 65536"/>
                <a:gd name="T12" fmla="*/ 0 60000 65536"/>
                <a:gd name="T13" fmla="*/ 0 60000 65536"/>
                <a:gd name="T14" fmla="*/ 0 60000 65536"/>
                <a:gd name="T15" fmla="*/ 0 w 218"/>
                <a:gd name="T16" fmla="*/ 0 h 103"/>
                <a:gd name="T17" fmla="*/ 218 w 218"/>
                <a:gd name="T18" fmla="*/ 103 h 103"/>
              </a:gdLst>
              <a:ahLst/>
              <a:cxnLst>
                <a:cxn ang="T10">
                  <a:pos x="T0" y="T1"/>
                </a:cxn>
                <a:cxn ang="T11">
                  <a:pos x="T2" y="T3"/>
                </a:cxn>
                <a:cxn ang="T12">
                  <a:pos x="T4" y="T5"/>
                </a:cxn>
                <a:cxn ang="T13">
                  <a:pos x="T6" y="T7"/>
                </a:cxn>
                <a:cxn ang="T14">
                  <a:pos x="T8" y="T9"/>
                </a:cxn>
              </a:cxnLst>
              <a:rect l="T15" t="T16" r="T17" b="T18"/>
              <a:pathLst>
                <a:path w="218" h="103">
                  <a:moveTo>
                    <a:pt x="0" y="0"/>
                  </a:moveTo>
                  <a:lnTo>
                    <a:pt x="0" y="102"/>
                  </a:lnTo>
                  <a:lnTo>
                    <a:pt x="217" y="102"/>
                  </a:lnTo>
                  <a:lnTo>
                    <a:pt x="217" y="0"/>
                  </a:lnTo>
                  <a:lnTo>
                    <a:pt x="0" y="0"/>
                  </a:lnTo>
                </a:path>
              </a:pathLst>
            </a:custGeom>
            <a:noFill/>
            <a:ln w="12700" cap="rnd" cmpd="sng">
              <a:solidFill>
                <a:schemeClr val="bg2"/>
              </a:solidFill>
              <a:prstDash val="solid"/>
              <a:round/>
              <a:headEnd/>
              <a:tailEnd/>
            </a:ln>
          </p:spPr>
          <p:txBody>
            <a:bodyPr/>
            <a:lstStyle/>
            <a:p>
              <a:endParaRPr lang="en-US"/>
            </a:p>
          </p:txBody>
        </p:sp>
      </p:grpSp>
      <p:sp>
        <p:nvSpPr>
          <p:cNvPr id="39962" name="Rectangle 32"/>
          <p:cNvSpPr>
            <a:spLocks noChangeArrowheads="1"/>
          </p:cNvSpPr>
          <p:nvPr/>
        </p:nvSpPr>
        <p:spPr bwMode="auto">
          <a:xfrm>
            <a:off x="3060700" y="5257800"/>
            <a:ext cx="2808288"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ESD Controlled Floor</a:t>
            </a:r>
          </a:p>
        </p:txBody>
      </p:sp>
      <p:sp>
        <p:nvSpPr>
          <p:cNvPr id="39963" name="Rectangle 33"/>
          <p:cNvSpPr>
            <a:spLocks noChangeArrowheads="1"/>
          </p:cNvSpPr>
          <p:nvPr/>
        </p:nvSpPr>
        <p:spPr bwMode="auto">
          <a:xfrm>
            <a:off x="1795463" y="3114675"/>
            <a:ext cx="525462" cy="690563"/>
          </a:xfrm>
          <a:prstGeom prst="rect">
            <a:avLst/>
          </a:prstGeom>
          <a:noFill/>
          <a:ln w="12700">
            <a:solidFill>
              <a:schemeClr val="bg2"/>
            </a:solidFill>
            <a:miter lim="800000"/>
            <a:headEnd/>
            <a:tailEnd/>
          </a:ln>
        </p:spPr>
        <p:txBody>
          <a:bodyPr wrap="none" anchor="ctr"/>
          <a:lstStyle/>
          <a:p>
            <a:endParaRPr lang="en-US"/>
          </a:p>
        </p:txBody>
      </p:sp>
      <p:sp>
        <p:nvSpPr>
          <p:cNvPr id="39964" name="Rectangle 34"/>
          <p:cNvSpPr>
            <a:spLocks noChangeArrowheads="1"/>
          </p:cNvSpPr>
          <p:nvPr/>
        </p:nvSpPr>
        <p:spPr bwMode="auto">
          <a:xfrm>
            <a:off x="2333625" y="3114675"/>
            <a:ext cx="165100" cy="163513"/>
          </a:xfrm>
          <a:prstGeom prst="rect">
            <a:avLst/>
          </a:prstGeom>
          <a:noFill/>
          <a:ln w="12700">
            <a:solidFill>
              <a:schemeClr val="bg2"/>
            </a:solidFill>
            <a:miter lim="800000"/>
            <a:headEnd/>
            <a:tailEnd/>
          </a:ln>
        </p:spPr>
        <p:txBody>
          <a:bodyPr wrap="none" anchor="ctr"/>
          <a:lstStyle/>
          <a:p>
            <a:endParaRPr lang="en-US"/>
          </a:p>
        </p:txBody>
      </p:sp>
      <p:sp>
        <p:nvSpPr>
          <p:cNvPr id="39965" name="Oval 35"/>
          <p:cNvSpPr>
            <a:spLocks noChangeArrowheads="1"/>
          </p:cNvSpPr>
          <p:nvPr/>
        </p:nvSpPr>
        <p:spPr bwMode="auto">
          <a:xfrm>
            <a:off x="7007225" y="1905000"/>
            <a:ext cx="306388" cy="300038"/>
          </a:xfrm>
          <a:prstGeom prst="ellipse">
            <a:avLst/>
          </a:prstGeom>
          <a:noFill/>
          <a:ln w="50800">
            <a:solidFill>
              <a:schemeClr val="bg2"/>
            </a:solidFill>
            <a:round/>
            <a:headEnd/>
            <a:tailEnd/>
          </a:ln>
        </p:spPr>
        <p:txBody>
          <a:bodyPr wrap="none" anchor="ctr"/>
          <a:lstStyle/>
          <a:p>
            <a:endParaRPr lang="en-US"/>
          </a:p>
        </p:txBody>
      </p:sp>
      <p:sp>
        <p:nvSpPr>
          <p:cNvPr id="39966" name="Freeform 36"/>
          <p:cNvSpPr>
            <a:spLocks/>
          </p:cNvSpPr>
          <p:nvPr/>
        </p:nvSpPr>
        <p:spPr bwMode="auto">
          <a:xfrm>
            <a:off x="7159625" y="2230438"/>
            <a:ext cx="1588" cy="352425"/>
          </a:xfrm>
          <a:custGeom>
            <a:avLst/>
            <a:gdLst>
              <a:gd name="T0" fmla="*/ 0 w 1"/>
              <a:gd name="T1" fmla="*/ 0 h 222"/>
              <a:gd name="T2" fmla="*/ 0 w 1"/>
              <a:gd name="T3" fmla="*/ 2147483647 h 222"/>
              <a:gd name="T4" fmla="*/ 0 60000 65536"/>
              <a:gd name="T5" fmla="*/ 0 60000 65536"/>
              <a:gd name="T6" fmla="*/ 0 w 1"/>
              <a:gd name="T7" fmla="*/ 0 h 222"/>
              <a:gd name="T8" fmla="*/ 1 w 1"/>
              <a:gd name="T9" fmla="*/ 222 h 222"/>
            </a:gdLst>
            <a:ahLst/>
            <a:cxnLst>
              <a:cxn ang="T4">
                <a:pos x="T0" y="T1"/>
              </a:cxn>
              <a:cxn ang="T5">
                <a:pos x="T2" y="T3"/>
              </a:cxn>
            </a:cxnLst>
            <a:rect l="T6" t="T7" r="T8" b="T9"/>
            <a:pathLst>
              <a:path w="1" h="222">
                <a:moveTo>
                  <a:pt x="0" y="0"/>
                </a:moveTo>
                <a:lnTo>
                  <a:pt x="0" y="221"/>
                </a:lnTo>
              </a:path>
            </a:pathLst>
          </a:custGeom>
          <a:noFill/>
          <a:ln w="50800" cap="rnd" cmpd="sng">
            <a:solidFill>
              <a:schemeClr val="bg2"/>
            </a:solidFill>
            <a:prstDash val="sysDot"/>
            <a:round/>
            <a:headEnd type="none" w="sm" len="sm"/>
            <a:tailEnd type="none" w="sm" len="sm"/>
          </a:ln>
        </p:spPr>
        <p:txBody>
          <a:bodyPr/>
          <a:lstStyle/>
          <a:p>
            <a:endParaRPr lang="en-US"/>
          </a:p>
        </p:txBody>
      </p:sp>
      <p:sp>
        <p:nvSpPr>
          <p:cNvPr id="39967" name="Freeform 37"/>
          <p:cNvSpPr>
            <a:spLocks/>
          </p:cNvSpPr>
          <p:nvPr/>
        </p:nvSpPr>
        <p:spPr bwMode="auto">
          <a:xfrm>
            <a:off x="6981825" y="2581275"/>
            <a:ext cx="179388" cy="177800"/>
          </a:xfrm>
          <a:custGeom>
            <a:avLst/>
            <a:gdLst>
              <a:gd name="T0" fmla="*/ 2147483647 w 113"/>
              <a:gd name="T1" fmla="*/ 0 h 112"/>
              <a:gd name="T2" fmla="*/ 0 w 113"/>
              <a:gd name="T3" fmla="*/ 2147483647 h 112"/>
              <a:gd name="T4" fmla="*/ 0 60000 65536"/>
              <a:gd name="T5" fmla="*/ 0 60000 65536"/>
              <a:gd name="T6" fmla="*/ 0 w 113"/>
              <a:gd name="T7" fmla="*/ 0 h 112"/>
              <a:gd name="T8" fmla="*/ 113 w 113"/>
              <a:gd name="T9" fmla="*/ 112 h 112"/>
            </a:gdLst>
            <a:ahLst/>
            <a:cxnLst>
              <a:cxn ang="T4">
                <a:pos x="T0" y="T1"/>
              </a:cxn>
              <a:cxn ang="T5">
                <a:pos x="T2" y="T3"/>
              </a:cxn>
            </a:cxnLst>
            <a:rect l="T6" t="T7" r="T8" b="T9"/>
            <a:pathLst>
              <a:path w="113" h="112">
                <a:moveTo>
                  <a:pt x="112" y="0"/>
                </a:moveTo>
                <a:lnTo>
                  <a:pt x="0" y="111"/>
                </a:lnTo>
              </a:path>
            </a:pathLst>
          </a:custGeom>
          <a:noFill/>
          <a:ln w="50800" cap="rnd" cmpd="sng">
            <a:solidFill>
              <a:schemeClr val="bg2"/>
            </a:solidFill>
            <a:prstDash val="sysDot"/>
            <a:round/>
            <a:headEnd type="none" w="sm" len="sm"/>
            <a:tailEnd type="none" w="sm" len="sm"/>
          </a:ln>
        </p:spPr>
        <p:txBody>
          <a:bodyPr/>
          <a:lstStyle/>
          <a:p>
            <a:endParaRPr lang="en-US"/>
          </a:p>
        </p:txBody>
      </p:sp>
      <p:sp>
        <p:nvSpPr>
          <p:cNvPr id="39968" name="Freeform 38"/>
          <p:cNvSpPr>
            <a:spLocks/>
          </p:cNvSpPr>
          <p:nvPr/>
        </p:nvSpPr>
        <p:spPr bwMode="auto">
          <a:xfrm>
            <a:off x="6981825" y="2757488"/>
            <a:ext cx="179388" cy="176212"/>
          </a:xfrm>
          <a:custGeom>
            <a:avLst/>
            <a:gdLst>
              <a:gd name="T0" fmla="*/ 0 w 113"/>
              <a:gd name="T1" fmla="*/ 0 h 111"/>
              <a:gd name="T2" fmla="*/ 2147483647 w 113"/>
              <a:gd name="T3" fmla="*/ 2147483647 h 111"/>
              <a:gd name="T4" fmla="*/ 0 60000 65536"/>
              <a:gd name="T5" fmla="*/ 0 60000 65536"/>
              <a:gd name="T6" fmla="*/ 0 w 113"/>
              <a:gd name="T7" fmla="*/ 0 h 111"/>
              <a:gd name="T8" fmla="*/ 113 w 113"/>
              <a:gd name="T9" fmla="*/ 111 h 111"/>
            </a:gdLst>
            <a:ahLst/>
            <a:cxnLst>
              <a:cxn ang="T4">
                <a:pos x="T0" y="T1"/>
              </a:cxn>
              <a:cxn ang="T5">
                <a:pos x="T2" y="T3"/>
              </a:cxn>
            </a:cxnLst>
            <a:rect l="T6" t="T7" r="T8" b="T9"/>
            <a:pathLst>
              <a:path w="113" h="111">
                <a:moveTo>
                  <a:pt x="0" y="0"/>
                </a:moveTo>
                <a:lnTo>
                  <a:pt x="112" y="110"/>
                </a:lnTo>
              </a:path>
            </a:pathLst>
          </a:custGeom>
          <a:noFill/>
          <a:ln w="50800" cap="rnd" cmpd="sng">
            <a:solidFill>
              <a:schemeClr val="bg2"/>
            </a:solidFill>
            <a:prstDash val="sysDot"/>
            <a:round/>
            <a:headEnd type="none" w="sm" len="sm"/>
            <a:tailEnd type="none" w="sm" len="sm"/>
          </a:ln>
        </p:spPr>
        <p:txBody>
          <a:bodyPr/>
          <a:lstStyle/>
          <a:p>
            <a:endParaRPr lang="en-US"/>
          </a:p>
        </p:txBody>
      </p:sp>
      <p:sp>
        <p:nvSpPr>
          <p:cNvPr id="39969" name="Freeform 39"/>
          <p:cNvSpPr>
            <a:spLocks/>
          </p:cNvSpPr>
          <p:nvPr/>
        </p:nvSpPr>
        <p:spPr bwMode="auto">
          <a:xfrm>
            <a:off x="6981825" y="2932113"/>
            <a:ext cx="179388" cy="177800"/>
          </a:xfrm>
          <a:custGeom>
            <a:avLst/>
            <a:gdLst>
              <a:gd name="T0" fmla="*/ 2147483647 w 113"/>
              <a:gd name="T1" fmla="*/ 0 h 112"/>
              <a:gd name="T2" fmla="*/ 0 w 113"/>
              <a:gd name="T3" fmla="*/ 2147483647 h 112"/>
              <a:gd name="T4" fmla="*/ 0 60000 65536"/>
              <a:gd name="T5" fmla="*/ 0 60000 65536"/>
              <a:gd name="T6" fmla="*/ 0 w 113"/>
              <a:gd name="T7" fmla="*/ 0 h 112"/>
              <a:gd name="T8" fmla="*/ 113 w 113"/>
              <a:gd name="T9" fmla="*/ 112 h 112"/>
            </a:gdLst>
            <a:ahLst/>
            <a:cxnLst>
              <a:cxn ang="T4">
                <a:pos x="T0" y="T1"/>
              </a:cxn>
              <a:cxn ang="T5">
                <a:pos x="T2" y="T3"/>
              </a:cxn>
            </a:cxnLst>
            <a:rect l="T6" t="T7" r="T8" b="T9"/>
            <a:pathLst>
              <a:path w="113" h="112">
                <a:moveTo>
                  <a:pt x="112" y="0"/>
                </a:moveTo>
                <a:lnTo>
                  <a:pt x="0" y="111"/>
                </a:lnTo>
              </a:path>
            </a:pathLst>
          </a:custGeom>
          <a:noFill/>
          <a:ln w="50800" cap="rnd" cmpd="sng">
            <a:solidFill>
              <a:schemeClr val="bg2"/>
            </a:solidFill>
            <a:prstDash val="sysDot"/>
            <a:round/>
            <a:headEnd type="none" w="sm" len="sm"/>
            <a:tailEnd type="none" w="sm" len="sm"/>
          </a:ln>
        </p:spPr>
        <p:txBody>
          <a:bodyPr/>
          <a:lstStyle/>
          <a:p>
            <a:endParaRPr lang="en-US"/>
          </a:p>
        </p:txBody>
      </p:sp>
      <p:sp>
        <p:nvSpPr>
          <p:cNvPr id="39970" name="Freeform 40"/>
          <p:cNvSpPr>
            <a:spLocks/>
          </p:cNvSpPr>
          <p:nvPr/>
        </p:nvSpPr>
        <p:spPr bwMode="auto">
          <a:xfrm>
            <a:off x="6981825" y="3108325"/>
            <a:ext cx="179388" cy="177800"/>
          </a:xfrm>
          <a:custGeom>
            <a:avLst/>
            <a:gdLst>
              <a:gd name="T0" fmla="*/ 0 w 113"/>
              <a:gd name="T1" fmla="*/ 0 h 112"/>
              <a:gd name="T2" fmla="*/ 2147483647 w 113"/>
              <a:gd name="T3" fmla="*/ 2147483647 h 112"/>
              <a:gd name="T4" fmla="*/ 0 60000 65536"/>
              <a:gd name="T5" fmla="*/ 0 60000 65536"/>
              <a:gd name="T6" fmla="*/ 0 w 113"/>
              <a:gd name="T7" fmla="*/ 0 h 112"/>
              <a:gd name="T8" fmla="*/ 113 w 113"/>
              <a:gd name="T9" fmla="*/ 112 h 112"/>
            </a:gdLst>
            <a:ahLst/>
            <a:cxnLst>
              <a:cxn ang="T4">
                <a:pos x="T0" y="T1"/>
              </a:cxn>
              <a:cxn ang="T5">
                <a:pos x="T2" y="T3"/>
              </a:cxn>
            </a:cxnLst>
            <a:rect l="T6" t="T7" r="T8" b="T9"/>
            <a:pathLst>
              <a:path w="113" h="112">
                <a:moveTo>
                  <a:pt x="0" y="0"/>
                </a:moveTo>
                <a:lnTo>
                  <a:pt x="112" y="111"/>
                </a:lnTo>
              </a:path>
            </a:pathLst>
          </a:custGeom>
          <a:noFill/>
          <a:ln w="50800" cap="rnd" cmpd="sng">
            <a:solidFill>
              <a:schemeClr val="bg2"/>
            </a:solidFill>
            <a:prstDash val="sysDot"/>
            <a:round/>
            <a:headEnd type="none" w="sm" len="sm"/>
            <a:tailEnd type="none" w="sm" len="sm"/>
          </a:ln>
        </p:spPr>
        <p:txBody>
          <a:bodyPr/>
          <a:lstStyle/>
          <a:p>
            <a:endParaRPr lang="en-US"/>
          </a:p>
        </p:txBody>
      </p:sp>
      <p:sp>
        <p:nvSpPr>
          <p:cNvPr id="39971" name="Freeform 41"/>
          <p:cNvSpPr>
            <a:spLocks/>
          </p:cNvSpPr>
          <p:nvPr/>
        </p:nvSpPr>
        <p:spPr bwMode="auto">
          <a:xfrm>
            <a:off x="7159625" y="3284538"/>
            <a:ext cx="1588" cy="879475"/>
          </a:xfrm>
          <a:custGeom>
            <a:avLst/>
            <a:gdLst>
              <a:gd name="T0" fmla="*/ 0 w 1"/>
              <a:gd name="T1" fmla="*/ 0 h 554"/>
              <a:gd name="T2" fmla="*/ 0 w 1"/>
              <a:gd name="T3" fmla="*/ 2147483647 h 554"/>
              <a:gd name="T4" fmla="*/ 0 60000 65536"/>
              <a:gd name="T5" fmla="*/ 0 60000 65536"/>
              <a:gd name="T6" fmla="*/ 0 w 1"/>
              <a:gd name="T7" fmla="*/ 0 h 554"/>
              <a:gd name="T8" fmla="*/ 1 w 1"/>
              <a:gd name="T9" fmla="*/ 554 h 554"/>
            </a:gdLst>
            <a:ahLst/>
            <a:cxnLst>
              <a:cxn ang="T4">
                <a:pos x="T0" y="T1"/>
              </a:cxn>
              <a:cxn ang="T5">
                <a:pos x="T2" y="T3"/>
              </a:cxn>
            </a:cxnLst>
            <a:rect l="T6" t="T7" r="T8" b="T9"/>
            <a:pathLst>
              <a:path w="1" h="554">
                <a:moveTo>
                  <a:pt x="0" y="0"/>
                </a:moveTo>
                <a:lnTo>
                  <a:pt x="0" y="553"/>
                </a:lnTo>
              </a:path>
            </a:pathLst>
          </a:custGeom>
          <a:noFill/>
          <a:ln w="50800" cap="rnd" cmpd="sng">
            <a:solidFill>
              <a:schemeClr val="bg2"/>
            </a:solidFill>
            <a:prstDash val="sysDot"/>
            <a:round/>
            <a:headEnd type="none" w="sm" len="sm"/>
            <a:tailEnd type="none" w="sm" len="sm"/>
          </a:ln>
        </p:spPr>
        <p:txBody>
          <a:bodyPr/>
          <a:lstStyle/>
          <a:p>
            <a:endParaRPr lang="en-US"/>
          </a:p>
        </p:txBody>
      </p:sp>
      <p:sp>
        <p:nvSpPr>
          <p:cNvPr id="39972" name="Freeform 42"/>
          <p:cNvSpPr>
            <a:spLocks/>
          </p:cNvSpPr>
          <p:nvPr/>
        </p:nvSpPr>
        <p:spPr bwMode="auto">
          <a:xfrm>
            <a:off x="2147888" y="2000250"/>
            <a:ext cx="4476750" cy="112713"/>
          </a:xfrm>
          <a:custGeom>
            <a:avLst/>
            <a:gdLst>
              <a:gd name="T0" fmla="*/ 2147483647 w 2820"/>
              <a:gd name="T1" fmla="*/ 2147483647 h 71"/>
              <a:gd name="T2" fmla="*/ 0 w 2820"/>
              <a:gd name="T3" fmla="*/ 2147483647 h 71"/>
              <a:gd name="T4" fmla="*/ 0 w 2820"/>
              <a:gd name="T5" fmla="*/ 0 h 71"/>
              <a:gd name="T6" fmla="*/ 2147483647 w 2820"/>
              <a:gd name="T7" fmla="*/ 0 h 71"/>
              <a:gd name="T8" fmla="*/ 2147483647 w 2820"/>
              <a:gd name="T9" fmla="*/ 2147483647 h 71"/>
              <a:gd name="T10" fmla="*/ 0 60000 65536"/>
              <a:gd name="T11" fmla="*/ 0 60000 65536"/>
              <a:gd name="T12" fmla="*/ 0 60000 65536"/>
              <a:gd name="T13" fmla="*/ 0 60000 65536"/>
              <a:gd name="T14" fmla="*/ 0 60000 65536"/>
              <a:gd name="T15" fmla="*/ 0 w 2820"/>
              <a:gd name="T16" fmla="*/ 0 h 71"/>
              <a:gd name="T17" fmla="*/ 2820 w 2820"/>
              <a:gd name="T18" fmla="*/ 71 h 71"/>
            </a:gdLst>
            <a:ahLst/>
            <a:cxnLst>
              <a:cxn ang="T10">
                <a:pos x="T0" y="T1"/>
              </a:cxn>
              <a:cxn ang="T11">
                <a:pos x="T2" y="T3"/>
              </a:cxn>
              <a:cxn ang="T12">
                <a:pos x="T4" y="T5"/>
              </a:cxn>
              <a:cxn ang="T13">
                <a:pos x="T6" y="T7"/>
              </a:cxn>
              <a:cxn ang="T14">
                <a:pos x="T8" y="T9"/>
              </a:cxn>
            </a:cxnLst>
            <a:rect l="T15" t="T16" r="T17" b="T18"/>
            <a:pathLst>
              <a:path w="2820" h="71">
                <a:moveTo>
                  <a:pt x="2819" y="70"/>
                </a:moveTo>
                <a:lnTo>
                  <a:pt x="0" y="70"/>
                </a:lnTo>
                <a:lnTo>
                  <a:pt x="0" y="0"/>
                </a:lnTo>
                <a:lnTo>
                  <a:pt x="2819" y="0"/>
                </a:lnTo>
                <a:lnTo>
                  <a:pt x="2819" y="70"/>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73" name="Freeform 43"/>
          <p:cNvSpPr>
            <a:spLocks/>
          </p:cNvSpPr>
          <p:nvPr/>
        </p:nvSpPr>
        <p:spPr bwMode="auto">
          <a:xfrm>
            <a:off x="2090738" y="2055813"/>
            <a:ext cx="114300" cy="877887"/>
          </a:xfrm>
          <a:custGeom>
            <a:avLst/>
            <a:gdLst>
              <a:gd name="T0" fmla="*/ 0 w 72"/>
              <a:gd name="T1" fmla="*/ 0 h 553"/>
              <a:gd name="T2" fmla="*/ 0 w 72"/>
              <a:gd name="T3" fmla="*/ 2147483647 h 553"/>
              <a:gd name="T4" fmla="*/ 2147483647 w 72"/>
              <a:gd name="T5" fmla="*/ 2147483647 h 553"/>
              <a:gd name="T6" fmla="*/ 2147483647 w 72"/>
              <a:gd name="T7" fmla="*/ 0 h 553"/>
              <a:gd name="T8" fmla="*/ 0 w 72"/>
              <a:gd name="T9" fmla="*/ 0 h 553"/>
              <a:gd name="T10" fmla="*/ 0 60000 65536"/>
              <a:gd name="T11" fmla="*/ 0 60000 65536"/>
              <a:gd name="T12" fmla="*/ 0 60000 65536"/>
              <a:gd name="T13" fmla="*/ 0 60000 65536"/>
              <a:gd name="T14" fmla="*/ 0 60000 65536"/>
              <a:gd name="T15" fmla="*/ 0 w 72"/>
              <a:gd name="T16" fmla="*/ 0 h 553"/>
              <a:gd name="T17" fmla="*/ 72 w 72"/>
              <a:gd name="T18" fmla="*/ 553 h 553"/>
            </a:gdLst>
            <a:ahLst/>
            <a:cxnLst>
              <a:cxn ang="T10">
                <a:pos x="T0" y="T1"/>
              </a:cxn>
              <a:cxn ang="T11">
                <a:pos x="T2" y="T3"/>
              </a:cxn>
              <a:cxn ang="T12">
                <a:pos x="T4" y="T5"/>
              </a:cxn>
              <a:cxn ang="T13">
                <a:pos x="T6" y="T7"/>
              </a:cxn>
              <a:cxn ang="T14">
                <a:pos x="T8" y="T9"/>
              </a:cxn>
            </a:cxnLst>
            <a:rect l="T15" t="T16" r="T17" b="T18"/>
            <a:pathLst>
              <a:path w="72" h="553">
                <a:moveTo>
                  <a:pt x="0" y="0"/>
                </a:moveTo>
                <a:lnTo>
                  <a:pt x="0" y="552"/>
                </a:lnTo>
                <a:lnTo>
                  <a:pt x="71" y="552"/>
                </a:lnTo>
                <a:lnTo>
                  <a:pt x="71" y="0"/>
                </a:lnTo>
                <a:lnTo>
                  <a:pt x="0" y="0"/>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74" name="Freeform 44"/>
          <p:cNvSpPr>
            <a:spLocks/>
          </p:cNvSpPr>
          <p:nvPr/>
        </p:nvSpPr>
        <p:spPr bwMode="auto">
          <a:xfrm>
            <a:off x="2090738" y="1528763"/>
            <a:ext cx="114300" cy="528637"/>
          </a:xfrm>
          <a:custGeom>
            <a:avLst/>
            <a:gdLst>
              <a:gd name="T0" fmla="*/ 0 w 72"/>
              <a:gd name="T1" fmla="*/ 2147483647 h 333"/>
              <a:gd name="T2" fmla="*/ 0 w 72"/>
              <a:gd name="T3" fmla="*/ 0 h 333"/>
              <a:gd name="T4" fmla="*/ 2147483647 w 72"/>
              <a:gd name="T5" fmla="*/ 0 h 333"/>
              <a:gd name="T6" fmla="*/ 2147483647 w 72"/>
              <a:gd name="T7" fmla="*/ 2147483647 h 333"/>
              <a:gd name="T8" fmla="*/ 0 w 72"/>
              <a:gd name="T9" fmla="*/ 2147483647 h 333"/>
              <a:gd name="T10" fmla="*/ 0 60000 65536"/>
              <a:gd name="T11" fmla="*/ 0 60000 65536"/>
              <a:gd name="T12" fmla="*/ 0 60000 65536"/>
              <a:gd name="T13" fmla="*/ 0 60000 65536"/>
              <a:gd name="T14" fmla="*/ 0 60000 65536"/>
              <a:gd name="T15" fmla="*/ 0 w 72"/>
              <a:gd name="T16" fmla="*/ 0 h 333"/>
              <a:gd name="T17" fmla="*/ 72 w 72"/>
              <a:gd name="T18" fmla="*/ 333 h 333"/>
            </a:gdLst>
            <a:ahLst/>
            <a:cxnLst>
              <a:cxn ang="T10">
                <a:pos x="T0" y="T1"/>
              </a:cxn>
              <a:cxn ang="T11">
                <a:pos x="T2" y="T3"/>
              </a:cxn>
              <a:cxn ang="T12">
                <a:pos x="T4" y="T5"/>
              </a:cxn>
              <a:cxn ang="T13">
                <a:pos x="T6" y="T7"/>
              </a:cxn>
              <a:cxn ang="T14">
                <a:pos x="T8" y="T9"/>
              </a:cxn>
            </a:cxnLst>
            <a:rect l="T15" t="T16" r="T17" b="T18"/>
            <a:pathLst>
              <a:path w="72" h="333">
                <a:moveTo>
                  <a:pt x="0" y="332"/>
                </a:moveTo>
                <a:lnTo>
                  <a:pt x="0" y="0"/>
                </a:lnTo>
                <a:lnTo>
                  <a:pt x="71" y="0"/>
                </a:lnTo>
                <a:lnTo>
                  <a:pt x="71" y="332"/>
                </a:lnTo>
                <a:lnTo>
                  <a:pt x="0" y="332"/>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75" name="Freeform 45"/>
          <p:cNvSpPr>
            <a:spLocks/>
          </p:cNvSpPr>
          <p:nvPr/>
        </p:nvSpPr>
        <p:spPr bwMode="auto">
          <a:xfrm>
            <a:off x="6565900" y="1528763"/>
            <a:ext cx="115888" cy="1931987"/>
          </a:xfrm>
          <a:custGeom>
            <a:avLst/>
            <a:gdLst>
              <a:gd name="T0" fmla="*/ 0 w 73"/>
              <a:gd name="T1" fmla="*/ 0 h 1217"/>
              <a:gd name="T2" fmla="*/ 0 w 73"/>
              <a:gd name="T3" fmla="*/ 2147483647 h 1217"/>
              <a:gd name="T4" fmla="*/ 2147483647 w 73"/>
              <a:gd name="T5" fmla="*/ 2147483647 h 1217"/>
              <a:gd name="T6" fmla="*/ 2147483647 w 73"/>
              <a:gd name="T7" fmla="*/ 0 h 1217"/>
              <a:gd name="T8" fmla="*/ 0 w 73"/>
              <a:gd name="T9" fmla="*/ 0 h 1217"/>
              <a:gd name="T10" fmla="*/ 0 60000 65536"/>
              <a:gd name="T11" fmla="*/ 0 60000 65536"/>
              <a:gd name="T12" fmla="*/ 0 60000 65536"/>
              <a:gd name="T13" fmla="*/ 0 60000 65536"/>
              <a:gd name="T14" fmla="*/ 0 60000 65536"/>
              <a:gd name="T15" fmla="*/ 0 w 73"/>
              <a:gd name="T16" fmla="*/ 0 h 1217"/>
              <a:gd name="T17" fmla="*/ 73 w 73"/>
              <a:gd name="T18" fmla="*/ 1217 h 1217"/>
            </a:gdLst>
            <a:ahLst/>
            <a:cxnLst>
              <a:cxn ang="T10">
                <a:pos x="T0" y="T1"/>
              </a:cxn>
              <a:cxn ang="T11">
                <a:pos x="T2" y="T3"/>
              </a:cxn>
              <a:cxn ang="T12">
                <a:pos x="T4" y="T5"/>
              </a:cxn>
              <a:cxn ang="T13">
                <a:pos x="T6" y="T7"/>
              </a:cxn>
              <a:cxn ang="T14">
                <a:pos x="T8" y="T9"/>
              </a:cxn>
            </a:cxnLst>
            <a:rect l="T15" t="T16" r="T17" b="T18"/>
            <a:pathLst>
              <a:path w="73" h="1217">
                <a:moveTo>
                  <a:pt x="0" y="0"/>
                </a:moveTo>
                <a:lnTo>
                  <a:pt x="0" y="1216"/>
                </a:lnTo>
                <a:lnTo>
                  <a:pt x="72" y="1216"/>
                </a:lnTo>
                <a:lnTo>
                  <a:pt x="72" y="0"/>
                </a:lnTo>
                <a:lnTo>
                  <a:pt x="0" y="0"/>
                </a:lnTo>
              </a:path>
            </a:pathLst>
          </a:custGeom>
          <a:solidFill>
            <a:schemeClr val="tx2"/>
          </a:solidFill>
          <a:ln w="12700" cap="rnd" cmpd="sng">
            <a:solidFill>
              <a:schemeClr val="tx2"/>
            </a:solidFill>
            <a:prstDash val="solid"/>
            <a:round/>
            <a:headEnd/>
            <a:tailEnd/>
          </a:ln>
        </p:spPr>
        <p:txBody>
          <a:bodyPr/>
          <a:lstStyle/>
          <a:p>
            <a:endParaRPr lang="en-US"/>
          </a:p>
        </p:txBody>
      </p:sp>
      <p:sp>
        <p:nvSpPr>
          <p:cNvPr id="39976" name="Rectangle 46" descr="Wide upward diagonal"/>
          <p:cNvSpPr>
            <a:spLocks noChangeArrowheads="1"/>
          </p:cNvSpPr>
          <p:nvPr/>
        </p:nvSpPr>
        <p:spPr bwMode="auto">
          <a:xfrm>
            <a:off x="6092825" y="2236788"/>
            <a:ext cx="344488" cy="338137"/>
          </a:xfrm>
          <a:prstGeom prst="rect">
            <a:avLst/>
          </a:prstGeom>
          <a:pattFill prst="wdUpDiag">
            <a:fgClr>
              <a:schemeClr val="hlink"/>
            </a:fgClr>
            <a:bgClr>
              <a:schemeClr val="bg1"/>
            </a:bgClr>
          </a:pattFill>
          <a:ln w="12700">
            <a:solidFill>
              <a:schemeClr val="hlink"/>
            </a:solidFill>
            <a:miter lim="800000"/>
            <a:headEnd/>
            <a:tailEnd/>
          </a:ln>
        </p:spPr>
        <p:txBody>
          <a:bodyPr wrap="none" anchor="ctr"/>
          <a:lstStyle/>
          <a:p>
            <a:endParaRPr lang="en-US"/>
          </a:p>
        </p:txBody>
      </p:sp>
      <p:sp>
        <p:nvSpPr>
          <p:cNvPr id="39977" name="Rectangle 47" descr="Wide upward diagonal"/>
          <p:cNvSpPr>
            <a:spLocks noChangeArrowheads="1"/>
          </p:cNvSpPr>
          <p:nvPr/>
        </p:nvSpPr>
        <p:spPr bwMode="auto">
          <a:xfrm>
            <a:off x="5554663" y="2236788"/>
            <a:ext cx="346075" cy="338137"/>
          </a:xfrm>
          <a:prstGeom prst="rect">
            <a:avLst/>
          </a:prstGeom>
          <a:pattFill prst="wdUpDiag">
            <a:fgClr>
              <a:schemeClr val="hlink"/>
            </a:fgClr>
            <a:bgClr>
              <a:schemeClr val="bg1"/>
            </a:bgClr>
          </a:pattFill>
          <a:ln w="12700">
            <a:solidFill>
              <a:schemeClr val="hlink"/>
            </a:solidFill>
            <a:miter lim="800000"/>
            <a:headEnd/>
            <a:tailEnd/>
          </a:ln>
        </p:spPr>
        <p:txBody>
          <a:bodyPr wrap="none" anchor="ctr"/>
          <a:lstStyle/>
          <a:p>
            <a:endParaRPr lang="en-US"/>
          </a:p>
        </p:txBody>
      </p:sp>
      <p:sp>
        <p:nvSpPr>
          <p:cNvPr id="39978" name="Rectangle 48" descr="Wide upward diagonal"/>
          <p:cNvSpPr>
            <a:spLocks noChangeArrowheads="1"/>
          </p:cNvSpPr>
          <p:nvPr/>
        </p:nvSpPr>
        <p:spPr bwMode="auto">
          <a:xfrm>
            <a:off x="5018088" y="2236788"/>
            <a:ext cx="344487" cy="338137"/>
          </a:xfrm>
          <a:prstGeom prst="rect">
            <a:avLst/>
          </a:prstGeom>
          <a:pattFill prst="wdUpDiag">
            <a:fgClr>
              <a:schemeClr val="hlink"/>
            </a:fgClr>
            <a:bgClr>
              <a:schemeClr val="bg1"/>
            </a:bgClr>
          </a:pattFill>
          <a:ln w="12700">
            <a:solidFill>
              <a:schemeClr val="hlink"/>
            </a:solidFill>
            <a:miter lim="800000"/>
            <a:headEnd/>
            <a:tailEnd/>
          </a:ln>
        </p:spPr>
        <p:txBody>
          <a:bodyPr wrap="none" anchor="ctr"/>
          <a:lstStyle/>
          <a:p>
            <a:endParaRPr lang="en-US"/>
          </a:p>
        </p:txBody>
      </p:sp>
      <p:sp>
        <p:nvSpPr>
          <p:cNvPr id="39979" name="Rectangle 49" descr="Wide upward diagonal"/>
          <p:cNvSpPr>
            <a:spLocks noChangeArrowheads="1"/>
          </p:cNvSpPr>
          <p:nvPr/>
        </p:nvSpPr>
        <p:spPr bwMode="auto">
          <a:xfrm>
            <a:off x="4481513" y="2236788"/>
            <a:ext cx="344487" cy="338137"/>
          </a:xfrm>
          <a:prstGeom prst="rect">
            <a:avLst/>
          </a:prstGeom>
          <a:pattFill prst="wdUpDiag">
            <a:fgClr>
              <a:schemeClr val="hlink"/>
            </a:fgClr>
            <a:bgClr>
              <a:schemeClr val="bg1"/>
            </a:bgClr>
          </a:pattFill>
          <a:ln w="12700">
            <a:solidFill>
              <a:schemeClr val="hlink"/>
            </a:solidFill>
            <a:miter lim="800000"/>
            <a:headEnd/>
            <a:tailEnd/>
          </a:ln>
        </p:spPr>
        <p:txBody>
          <a:bodyPr wrap="none" anchor="ctr"/>
          <a:lstStyle/>
          <a:p>
            <a:endParaRPr lang="en-US"/>
          </a:p>
        </p:txBody>
      </p:sp>
      <p:sp>
        <p:nvSpPr>
          <p:cNvPr id="39980" name="Rectangle 50" descr="10%"/>
          <p:cNvSpPr>
            <a:spLocks noChangeArrowheads="1"/>
          </p:cNvSpPr>
          <p:nvPr/>
        </p:nvSpPr>
        <p:spPr bwMode="auto">
          <a:xfrm>
            <a:off x="4481513" y="1709738"/>
            <a:ext cx="1060450" cy="339725"/>
          </a:xfrm>
          <a:prstGeom prst="rect">
            <a:avLst/>
          </a:prstGeom>
          <a:pattFill prst="pct10">
            <a:fgClr>
              <a:schemeClr val="bg2"/>
            </a:fgClr>
            <a:bgClr>
              <a:schemeClr val="bg1"/>
            </a:bgClr>
          </a:pattFill>
          <a:ln w="12700">
            <a:solidFill>
              <a:schemeClr val="bg2"/>
            </a:solidFill>
            <a:miter lim="800000"/>
            <a:headEnd/>
            <a:tailEnd/>
          </a:ln>
        </p:spPr>
        <p:txBody>
          <a:bodyPr wrap="none" anchor="ctr"/>
          <a:lstStyle/>
          <a:p>
            <a:endParaRPr lang="en-US"/>
          </a:p>
        </p:txBody>
      </p:sp>
      <p:sp>
        <p:nvSpPr>
          <p:cNvPr id="39981" name="Rectangle 51" descr="Wide downward diagonal"/>
          <p:cNvSpPr>
            <a:spLocks noChangeArrowheads="1"/>
          </p:cNvSpPr>
          <p:nvPr/>
        </p:nvSpPr>
        <p:spPr bwMode="auto">
          <a:xfrm>
            <a:off x="2511425" y="1709738"/>
            <a:ext cx="1241425" cy="339725"/>
          </a:xfrm>
          <a:prstGeom prst="rect">
            <a:avLst/>
          </a:prstGeom>
          <a:pattFill prst="wdDnDiag">
            <a:fgClr>
              <a:schemeClr val="accent1"/>
            </a:fgClr>
            <a:bgClr>
              <a:schemeClr val="bg1"/>
            </a:bgClr>
          </a:pattFill>
          <a:ln w="12700">
            <a:solidFill>
              <a:schemeClr val="accent1"/>
            </a:solidFill>
            <a:miter lim="800000"/>
            <a:headEnd/>
            <a:tailEnd/>
          </a:ln>
        </p:spPr>
        <p:txBody>
          <a:bodyPr wrap="none" anchor="ctr"/>
          <a:lstStyle/>
          <a:p>
            <a:endParaRPr lang="en-US"/>
          </a:p>
        </p:txBody>
      </p:sp>
      <p:sp>
        <p:nvSpPr>
          <p:cNvPr id="39982" name="Rectangle 52"/>
          <p:cNvSpPr>
            <a:spLocks noChangeArrowheads="1"/>
          </p:cNvSpPr>
          <p:nvPr/>
        </p:nvSpPr>
        <p:spPr bwMode="auto">
          <a:xfrm>
            <a:off x="3292475" y="1055688"/>
            <a:ext cx="2365375"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Grounded Shelves</a:t>
            </a:r>
          </a:p>
        </p:txBody>
      </p:sp>
      <p:sp>
        <p:nvSpPr>
          <p:cNvPr id="39983" name="Rectangle 53"/>
          <p:cNvSpPr>
            <a:spLocks noChangeArrowheads="1"/>
          </p:cNvSpPr>
          <p:nvPr/>
        </p:nvSpPr>
        <p:spPr bwMode="auto">
          <a:xfrm>
            <a:off x="2400300" y="2333625"/>
            <a:ext cx="1285875"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Balanced</a:t>
            </a:r>
          </a:p>
        </p:txBody>
      </p:sp>
      <p:sp>
        <p:nvSpPr>
          <p:cNvPr id="39984" name="Rectangle 54"/>
          <p:cNvSpPr>
            <a:spLocks noChangeArrowheads="1"/>
          </p:cNvSpPr>
          <p:nvPr/>
        </p:nvSpPr>
        <p:spPr bwMode="auto">
          <a:xfrm>
            <a:off x="2524125" y="2684463"/>
            <a:ext cx="1036638"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Ionizer</a:t>
            </a:r>
          </a:p>
        </p:txBody>
      </p:sp>
      <p:sp>
        <p:nvSpPr>
          <p:cNvPr id="39985" name="Rectangle 55"/>
          <p:cNvSpPr>
            <a:spLocks noChangeArrowheads="1"/>
          </p:cNvSpPr>
          <p:nvPr/>
        </p:nvSpPr>
        <p:spPr bwMode="auto">
          <a:xfrm>
            <a:off x="3190875" y="3211513"/>
            <a:ext cx="2565400"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ESDC Worksurface</a:t>
            </a:r>
          </a:p>
        </p:txBody>
      </p:sp>
      <p:sp>
        <p:nvSpPr>
          <p:cNvPr id="39986" name="Rectangle 56"/>
          <p:cNvSpPr>
            <a:spLocks noChangeArrowheads="1"/>
          </p:cNvSpPr>
          <p:nvPr/>
        </p:nvSpPr>
        <p:spPr bwMode="auto">
          <a:xfrm>
            <a:off x="4032250" y="2684463"/>
            <a:ext cx="2317750"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ESDC Containers</a:t>
            </a:r>
          </a:p>
        </p:txBody>
      </p:sp>
      <p:sp>
        <p:nvSpPr>
          <p:cNvPr id="39987" name="Rectangle 57"/>
          <p:cNvSpPr>
            <a:spLocks noChangeArrowheads="1"/>
          </p:cNvSpPr>
          <p:nvPr/>
        </p:nvSpPr>
        <p:spPr bwMode="auto">
          <a:xfrm>
            <a:off x="7394575" y="1631950"/>
            <a:ext cx="1681163"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ESDC Wrist</a:t>
            </a:r>
          </a:p>
        </p:txBody>
      </p:sp>
      <p:sp>
        <p:nvSpPr>
          <p:cNvPr id="39988" name="Rectangle 58"/>
          <p:cNvSpPr>
            <a:spLocks noChangeArrowheads="1"/>
          </p:cNvSpPr>
          <p:nvPr/>
        </p:nvSpPr>
        <p:spPr bwMode="auto">
          <a:xfrm>
            <a:off x="7808913" y="1955800"/>
            <a:ext cx="852487"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Strap</a:t>
            </a:r>
          </a:p>
        </p:txBody>
      </p:sp>
      <p:sp>
        <p:nvSpPr>
          <p:cNvPr id="39989" name="Rectangle 59"/>
          <p:cNvSpPr>
            <a:spLocks noChangeArrowheads="1"/>
          </p:cNvSpPr>
          <p:nvPr/>
        </p:nvSpPr>
        <p:spPr bwMode="auto">
          <a:xfrm>
            <a:off x="-7938" y="2333625"/>
            <a:ext cx="1804988"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ESDC Chairs</a:t>
            </a:r>
          </a:p>
        </p:txBody>
      </p:sp>
      <p:sp>
        <p:nvSpPr>
          <p:cNvPr id="39990" name="Rectangle 60"/>
          <p:cNvSpPr>
            <a:spLocks noChangeArrowheads="1"/>
          </p:cNvSpPr>
          <p:nvPr/>
        </p:nvSpPr>
        <p:spPr bwMode="auto">
          <a:xfrm>
            <a:off x="6696075" y="4440238"/>
            <a:ext cx="1287463"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Common</a:t>
            </a:r>
          </a:p>
        </p:txBody>
      </p:sp>
      <p:sp>
        <p:nvSpPr>
          <p:cNvPr id="39991" name="Rectangle 61"/>
          <p:cNvSpPr>
            <a:spLocks noChangeArrowheads="1"/>
          </p:cNvSpPr>
          <p:nvPr/>
        </p:nvSpPr>
        <p:spPr bwMode="auto">
          <a:xfrm>
            <a:off x="6750050" y="4765675"/>
            <a:ext cx="822325"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Point</a:t>
            </a:r>
          </a:p>
        </p:txBody>
      </p:sp>
      <p:sp>
        <p:nvSpPr>
          <p:cNvPr id="39992" name="Rectangle 62"/>
          <p:cNvSpPr>
            <a:spLocks noChangeArrowheads="1"/>
          </p:cNvSpPr>
          <p:nvPr/>
        </p:nvSpPr>
        <p:spPr bwMode="auto">
          <a:xfrm>
            <a:off x="6707188" y="5089525"/>
            <a:ext cx="1979612"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Ground (CPG)</a:t>
            </a:r>
          </a:p>
        </p:txBody>
      </p:sp>
      <p:sp>
        <p:nvSpPr>
          <p:cNvPr id="39993" name="Oval 63" descr="Wide upward diagonal"/>
          <p:cNvSpPr>
            <a:spLocks noChangeArrowheads="1"/>
          </p:cNvSpPr>
          <p:nvPr/>
        </p:nvSpPr>
        <p:spPr bwMode="auto">
          <a:xfrm flipH="1" flipV="1">
            <a:off x="1246188" y="5343525"/>
            <a:ext cx="12700" cy="12700"/>
          </a:xfrm>
          <a:prstGeom prst="ellipse">
            <a:avLst/>
          </a:prstGeom>
          <a:pattFill prst="wdUpDiag">
            <a:fgClr>
              <a:schemeClr val="accent1"/>
            </a:fgClr>
            <a:bgClr>
              <a:schemeClr val="bg1"/>
            </a:bgClr>
          </a:pattFill>
          <a:ln w="12700">
            <a:solidFill>
              <a:schemeClr val="accent2"/>
            </a:solidFill>
            <a:round/>
            <a:headEnd/>
            <a:tailEnd/>
          </a:ln>
        </p:spPr>
        <p:txBody>
          <a:bodyPr wrap="none" anchor="ctr"/>
          <a:lstStyle/>
          <a:p>
            <a:endParaRPr lang="en-US"/>
          </a:p>
        </p:txBody>
      </p:sp>
      <p:sp>
        <p:nvSpPr>
          <p:cNvPr id="39994" name="Oval 64" descr="Wide upward diagonal"/>
          <p:cNvSpPr>
            <a:spLocks noChangeArrowheads="1"/>
          </p:cNvSpPr>
          <p:nvPr/>
        </p:nvSpPr>
        <p:spPr bwMode="auto">
          <a:xfrm>
            <a:off x="1079500" y="5180013"/>
            <a:ext cx="346075" cy="338137"/>
          </a:xfrm>
          <a:prstGeom prst="ellipse">
            <a:avLst/>
          </a:prstGeom>
          <a:pattFill prst="wdUpDiag">
            <a:fgClr>
              <a:schemeClr val="accent1"/>
            </a:fgClr>
            <a:bgClr>
              <a:schemeClr val="bg1"/>
            </a:bgClr>
          </a:pattFill>
          <a:ln w="12700">
            <a:solidFill>
              <a:schemeClr val="accent2"/>
            </a:solidFill>
            <a:round/>
            <a:headEnd/>
            <a:tailEnd/>
          </a:ln>
        </p:spPr>
        <p:txBody>
          <a:bodyPr wrap="none" anchor="ctr"/>
          <a:lstStyle/>
          <a:p>
            <a:endParaRPr lang="en-US"/>
          </a:p>
        </p:txBody>
      </p:sp>
      <p:sp>
        <p:nvSpPr>
          <p:cNvPr id="39995" name="Oval 65" descr="Wide upward diagonal"/>
          <p:cNvSpPr>
            <a:spLocks noChangeArrowheads="1"/>
          </p:cNvSpPr>
          <p:nvPr/>
        </p:nvSpPr>
        <p:spPr bwMode="auto">
          <a:xfrm>
            <a:off x="363538" y="5180013"/>
            <a:ext cx="346075" cy="338137"/>
          </a:xfrm>
          <a:prstGeom prst="ellipse">
            <a:avLst/>
          </a:prstGeom>
          <a:pattFill prst="wdUpDiag">
            <a:fgClr>
              <a:schemeClr val="accent1"/>
            </a:fgClr>
            <a:bgClr>
              <a:schemeClr val="bg1"/>
            </a:bgClr>
          </a:pattFill>
          <a:ln w="12700">
            <a:solidFill>
              <a:schemeClr val="accent2"/>
            </a:solidFill>
            <a:round/>
            <a:headEnd/>
            <a:tailEnd/>
          </a:ln>
        </p:spPr>
        <p:txBody>
          <a:bodyPr wrap="none" anchor="ctr"/>
          <a:lstStyle/>
          <a:p>
            <a:endParaRPr lang="en-US"/>
          </a:p>
        </p:txBody>
      </p:sp>
      <p:sp>
        <p:nvSpPr>
          <p:cNvPr id="39996" name="Rectangle 66"/>
          <p:cNvSpPr>
            <a:spLocks noChangeArrowheads="1"/>
          </p:cNvSpPr>
          <p:nvPr/>
        </p:nvSpPr>
        <p:spPr bwMode="auto">
          <a:xfrm>
            <a:off x="139700" y="2684463"/>
            <a:ext cx="1154113"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&amp; Carts</a:t>
            </a:r>
          </a:p>
        </p:txBody>
      </p:sp>
      <p:sp>
        <p:nvSpPr>
          <p:cNvPr id="39997" name="Rectangle 67"/>
          <p:cNvSpPr>
            <a:spLocks noChangeArrowheads="1"/>
          </p:cNvSpPr>
          <p:nvPr/>
        </p:nvSpPr>
        <p:spPr bwMode="auto">
          <a:xfrm>
            <a:off x="7510463" y="2684463"/>
            <a:ext cx="1447800" cy="427037"/>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Tested AC</a:t>
            </a:r>
          </a:p>
        </p:txBody>
      </p:sp>
      <p:sp>
        <p:nvSpPr>
          <p:cNvPr id="39998" name="Rectangle 68"/>
          <p:cNvSpPr>
            <a:spLocks noChangeArrowheads="1"/>
          </p:cNvSpPr>
          <p:nvPr/>
        </p:nvSpPr>
        <p:spPr bwMode="auto">
          <a:xfrm>
            <a:off x="7518400" y="3009900"/>
            <a:ext cx="1435100"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&amp; Ground</a:t>
            </a:r>
          </a:p>
        </p:txBody>
      </p:sp>
      <p:sp>
        <p:nvSpPr>
          <p:cNvPr id="39999" name="Rectangle 69"/>
          <p:cNvSpPr>
            <a:spLocks noChangeArrowheads="1"/>
          </p:cNvSpPr>
          <p:nvPr/>
        </p:nvSpPr>
        <p:spPr bwMode="auto">
          <a:xfrm>
            <a:off x="7716838" y="3333750"/>
            <a:ext cx="1038225" cy="427038"/>
          </a:xfrm>
          <a:prstGeom prst="rect">
            <a:avLst/>
          </a:prstGeom>
          <a:noFill/>
          <a:ln w="9525">
            <a:noFill/>
            <a:miter lim="800000"/>
            <a:headEnd/>
            <a:tailEnd/>
          </a:ln>
        </p:spPr>
        <p:txBody>
          <a:bodyPr wrap="none" lIns="92075" tIns="46038" rIns="92075" bIns="46038">
            <a:spAutoFit/>
          </a:bodyPr>
          <a:lstStyle/>
          <a:p>
            <a:pPr eaLnBrk="0" hangingPunct="0"/>
            <a:r>
              <a:rPr lang="en-US" sz="2200" b="1">
                <a:solidFill>
                  <a:schemeClr val="tx2"/>
                </a:solidFill>
                <a:latin typeface="Times New Roman" pitchFamily="18" charset="0"/>
              </a:rPr>
              <a:t>Circuit</a:t>
            </a:r>
          </a:p>
        </p:txBody>
      </p:sp>
      <p:sp>
        <p:nvSpPr>
          <p:cNvPr id="40000" name="Freeform 70"/>
          <p:cNvSpPr>
            <a:spLocks/>
          </p:cNvSpPr>
          <p:nvPr/>
        </p:nvSpPr>
        <p:spPr bwMode="auto">
          <a:xfrm>
            <a:off x="1968500" y="1473200"/>
            <a:ext cx="4835525" cy="112713"/>
          </a:xfrm>
          <a:custGeom>
            <a:avLst/>
            <a:gdLst>
              <a:gd name="T0" fmla="*/ 0 w 3046"/>
              <a:gd name="T1" fmla="*/ 2147483647 h 71"/>
              <a:gd name="T2" fmla="*/ 2147483647 w 3046"/>
              <a:gd name="T3" fmla="*/ 2147483647 h 71"/>
              <a:gd name="T4" fmla="*/ 2147483647 w 3046"/>
              <a:gd name="T5" fmla="*/ 0 h 71"/>
              <a:gd name="T6" fmla="*/ 0 w 3046"/>
              <a:gd name="T7" fmla="*/ 0 h 71"/>
              <a:gd name="T8" fmla="*/ 0 w 3046"/>
              <a:gd name="T9" fmla="*/ 2147483647 h 71"/>
              <a:gd name="T10" fmla="*/ 0 60000 65536"/>
              <a:gd name="T11" fmla="*/ 0 60000 65536"/>
              <a:gd name="T12" fmla="*/ 0 60000 65536"/>
              <a:gd name="T13" fmla="*/ 0 60000 65536"/>
              <a:gd name="T14" fmla="*/ 0 60000 65536"/>
              <a:gd name="T15" fmla="*/ 0 w 3046"/>
              <a:gd name="T16" fmla="*/ 0 h 71"/>
              <a:gd name="T17" fmla="*/ 3046 w 3046"/>
              <a:gd name="T18" fmla="*/ 71 h 71"/>
            </a:gdLst>
            <a:ahLst/>
            <a:cxnLst>
              <a:cxn ang="T10">
                <a:pos x="T0" y="T1"/>
              </a:cxn>
              <a:cxn ang="T11">
                <a:pos x="T2" y="T3"/>
              </a:cxn>
              <a:cxn ang="T12">
                <a:pos x="T4" y="T5"/>
              </a:cxn>
              <a:cxn ang="T13">
                <a:pos x="T6" y="T7"/>
              </a:cxn>
              <a:cxn ang="T14">
                <a:pos x="T8" y="T9"/>
              </a:cxn>
            </a:cxnLst>
            <a:rect l="T15" t="T16" r="T17" b="T18"/>
            <a:pathLst>
              <a:path w="3046" h="71">
                <a:moveTo>
                  <a:pt x="0" y="70"/>
                </a:moveTo>
                <a:lnTo>
                  <a:pt x="3045" y="70"/>
                </a:lnTo>
                <a:lnTo>
                  <a:pt x="3045" y="0"/>
                </a:lnTo>
                <a:lnTo>
                  <a:pt x="0" y="0"/>
                </a:lnTo>
                <a:lnTo>
                  <a:pt x="0" y="70"/>
                </a:lnTo>
              </a:path>
            </a:pathLst>
          </a:custGeom>
          <a:solidFill>
            <a:schemeClr val="tx2"/>
          </a:solidFill>
          <a:ln w="12700" cap="rnd" cmpd="sng">
            <a:solidFill>
              <a:schemeClr val="tx2"/>
            </a:solidFill>
            <a:prstDash val="solid"/>
            <a:round/>
            <a:headEnd/>
            <a:tailEnd/>
          </a:ln>
        </p:spPr>
        <p:txBody>
          <a:bodyPr/>
          <a:lstStyle/>
          <a:p>
            <a:endParaRPr lang="en-US"/>
          </a:p>
        </p:txBody>
      </p:sp>
      <p:sp>
        <p:nvSpPr>
          <p:cNvPr id="40001" name="Rectangle 71"/>
          <p:cNvSpPr>
            <a:spLocks noGrp="1" noChangeArrowheads="1"/>
          </p:cNvSpPr>
          <p:nvPr>
            <p:ph type="title"/>
          </p:nvPr>
        </p:nvSpPr>
        <p:spPr>
          <a:xfrm>
            <a:off x="1012825" y="296863"/>
            <a:ext cx="7145338" cy="638175"/>
          </a:xfrm>
        </p:spPr>
        <p:txBody>
          <a:bodyPr/>
          <a:lstStyle/>
          <a:p>
            <a:pPr defTabSz="852488" eaLnBrk="1" hangingPunct="1"/>
            <a:r>
              <a:rPr lang="en-US" sz="3000" dirty="0" smtClean="0">
                <a:latin typeface="Arial Black" pitchFamily="34" charset="0"/>
              </a:rPr>
              <a:t>Static-Safe Workstation</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5" descr="ppt background 3-2-11.jpg"/>
          <p:cNvPicPr>
            <a:picLocks noChangeAspect="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4" name="WordArt 2"/>
          <p:cNvSpPr>
            <a:spLocks noChangeArrowheads="1" noChangeShapeType="1" noTextEdit="1"/>
          </p:cNvSpPr>
          <p:nvPr/>
        </p:nvSpPr>
        <p:spPr bwMode="auto">
          <a:xfrm>
            <a:off x="2438400" y="2362200"/>
            <a:ext cx="4292600" cy="1679310"/>
          </a:xfrm>
          <a:prstGeom prst="rect">
            <a:avLst/>
          </a:prstGeom>
        </p:spPr>
        <p:txBody>
          <a:bodyPr wrap="none" fromWordArt="1">
            <a:prstTxWarp prst="textPlain">
              <a:avLst>
                <a:gd name="adj" fmla="val 49704"/>
              </a:avLst>
            </a:prstTxWarp>
          </a:bodyPr>
          <a:lstStyle/>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Ionization</a:t>
            </a:r>
            <a:endPar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endParaRPr>
          </a:p>
        </p:txBody>
      </p:sp>
      <p:sp>
        <p:nvSpPr>
          <p:cNvPr id="5" name="Title 4"/>
          <p:cNvSpPr>
            <a:spLocks noGrp="1"/>
          </p:cNvSpPr>
          <p:nvPr>
            <p:ph type="ctrTitle"/>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93763" y="185738"/>
            <a:ext cx="7696200" cy="828675"/>
          </a:xfrm>
        </p:spPr>
        <p:txBody>
          <a:bodyPr/>
          <a:lstStyle/>
          <a:p>
            <a:pPr eaLnBrk="1" hangingPunct="1"/>
            <a:r>
              <a:rPr lang="en-US" sz="3000" dirty="0" smtClean="0">
                <a:latin typeface="Arial Black" pitchFamily="34" charset="0"/>
              </a:rPr>
              <a:t>A Basic Corona Ionizer</a:t>
            </a:r>
          </a:p>
        </p:txBody>
      </p:sp>
      <p:sp>
        <p:nvSpPr>
          <p:cNvPr id="135171" name="Freeform 3"/>
          <p:cNvSpPr>
            <a:spLocks/>
          </p:cNvSpPr>
          <p:nvPr/>
        </p:nvSpPr>
        <p:spPr bwMode="auto">
          <a:xfrm>
            <a:off x="3411538" y="1328738"/>
            <a:ext cx="444500" cy="2228850"/>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grpSp>
        <p:nvGrpSpPr>
          <p:cNvPr id="41988" name="Group 4"/>
          <p:cNvGrpSpPr>
            <a:grpSpLocks/>
          </p:cNvGrpSpPr>
          <p:nvPr/>
        </p:nvGrpSpPr>
        <p:grpSpPr bwMode="auto">
          <a:xfrm>
            <a:off x="3632200" y="1047750"/>
            <a:ext cx="3671888" cy="3570288"/>
            <a:chOff x="2405" y="804"/>
            <a:chExt cx="2313" cy="2249"/>
          </a:xfrm>
        </p:grpSpPr>
        <p:sp>
          <p:nvSpPr>
            <p:cNvPr id="42006" name="Freeform 5"/>
            <p:cNvSpPr>
              <a:spLocks/>
            </p:cNvSpPr>
            <p:nvPr/>
          </p:nvSpPr>
          <p:spPr bwMode="auto">
            <a:xfrm>
              <a:off x="2405" y="804"/>
              <a:ext cx="1764" cy="2020"/>
            </a:xfrm>
            <a:custGeom>
              <a:avLst/>
              <a:gdLst>
                <a:gd name="T0" fmla="*/ 0 w 1298"/>
                <a:gd name="T1" fmla="*/ 182 h 2020"/>
                <a:gd name="T2" fmla="*/ 0 w 1298"/>
                <a:gd name="T3" fmla="*/ 0 h 2020"/>
                <a:gd name="T4" fmla="*/ 6018 w 1298"/>
                <a:gd name="T5" fmla="*/ 9 h 2020"/>
                <a:gd name="T6" fmla="*/ 5916 w 1298"/>
                <a:gd name="T7" fmla="*/ 2020 h 2020"/>
                <a:gd name="T8" fmla="*/ 0 60000 65536"/>
                <a:gd name="T9" fmla="*/ 0 60000 65536"/>
                <a:gd name="T10" fmla="*/ 0 60000 65536"/>
                <a:gd name="T11" fmla="*/ 0 60000 65536"/>
                <a:gd name="T12" fmla="*/ 0 w 1298"/>
                <a:gd name="T13" fmla="*/ 0 h 2020"/>
                <a:gd name="T14" fmla="*/ 1298 w 1298"/>
                <a:gd name="T15" fmla="*/ 2020 h 2020"/>
              </a:gdLst>
              <a:ahLst/>
              <a:cxnLst>
                <a:cxn ang="T8">
                  <a:pos x="T0" y="T1"/>
                </a:cxn>
                <a:cxn ang="T9">
                  <a:pos x="T2" y="T3"/>
                </a:cxn>
                <a:cxn ang="T10">
                  <a:pos x="T4" y="T5"/>
                </a:cxn>
                <a:cxn ang="T11">
                  <a:pos x="T6" y="T7"/>
                </a:cxn>
              </a:cxnLst>
              <a:rect l="T12" t="T13" r="T14" b="T15"/>
              <a:pathLst>
                <a:path w="1298" h="2020">
                  <a:moveTo>
                    <a:pt x="0" y="182"/>
                  </a:moveTo>
                  <a:lnTo>
                    <a:pt x="0" y="0"/>
                  </a:lnTo>
                  <a:lnTo>
                    <a:pt x="1298" y="9"/>
                  </a:lnTo>
                  <a:lnTo>
                    <a:pt x="1276" y="2020"/>
                  </a:lnTo>
                </a:path>
              </a:pathLst>
            </a:custGeom>
            <a:noFill/>
            <a:ln w="9525">
              <a:solidFill>
                <a:schemeClr val="tx1"/>
              </a:solidFill>
              <a:round/>
              <a:headEnd/>
              <a:tailEnd/>
            </a:ln>
          </p:spPr>
          <p:txBody>
            <a:bodyPr/>
            <a:lstStyle/>
            <a:p>
              <a:endParaRPr lang="en-US"/>
            </a:p>
          </p:txBody>
        </p:sp>
        <p:sp>
          <p:nvSpPr>
            <p:cNvPr id="42007" name="Rectangle 6"/>
            <p:cNvSpPr>
              <a:spLocks noChangeArrowheads="1"/>
            </p:cNvSpPr>
            <p:nvPr/>
          </p:nvSpPr>
          <p:spPr bwMode="auto">
            <a:xfrm>
              <a:off x="3666" y="1663"/>
              <a:ext cx="1052" cy="841"/>
            </a:xfrm>
            <a:prstGeom prst="rect">
              <a:avLst/>
            </a:prstGeom>
            <a:solidFill>
              <a:schemeClr val="tx1"/>
            </a:solidFill>
            <a:ln w="9525">
              <a:solidFill>
                <a:schemeClr val="tx1"/>
              </a:solidFill>
              <a:miter lim="800000"/>
              <a:headEnd/>
              <a:tailEnd/>
            </a:ln>
          </p:spPr>
          <p:txBody>
            <a:bodyPr wrap="none" anchor="ctr"/>
            <a:lstStyle/>
            <a:p>
              <a:r>
                <a:rPr lang="en-US" b="1">
                  <a:solidFill>
                    <a:schemeClr val="bg1"/>
                  </a:solidFill>
                </a:rPr>
                <a:t>5-20 kV </a:t>
              </a:r>
            </a:p>
          </p:txBody>
        </p:sp>
        <p:sp>
          <p:nvSpPr>
            <p:cNvPr id="42008" name="Line 7"/>
            <p:cNvSpPr>
              <a:spLocks noChangeShapeType="1"/>
            </p:cNvSpPr>
            <p:nvPr/>
          </p:nvSpPr>
          <p:spPr bwMode="auto">
            <a:xfrm>
              <a:off x="3878" y="2842"/>
              <a:ext cx="522" cy="0"/>
            </a:xfrm>
            <a:prstGeom prst="line">
              <a:avLst/>
            </a:prstGeom>
            <a:noFill/>
            <a:ln w="9525">
              <a:solidFill>
                <a:schemeClr val="tx1"/>
              </a:solidFill>
              <a:round/>
              <a:headEnd/>
              <a:tailEnd/>
            </a:ln>
          </p:spPr>
          <p:txBody>
            <a:bodyPr/>
            <a:lstStyle/>
            <a:p>
              <a:endParaRPr lang="en-US"/>
            </a:p>
          </p:txBody>
        </p:sp>
        <p:sp>
          <p:nvSpPr>
            <p:cNvPr id="42009" name="Line 8"/>
            <p:cNvSpPr>
              <a:spLocks noChangeShapeType="1"/>
            </p:cNvSpPr>
            <p:nvPr/>
          </p:nvSpPr>
          <p:spPr bwMode="auto">
            <a:xfrm>
              <a:off x="3984" y="2961"/>
              <a:ext cx="311" cy="0"/>
            </a:xfrm>
            <a:prstGeom prst="line">
              <a:avLst/>
            </a:prstGeom>
            <a:noFill/>
            <a:ln w="9525">
              <a:solidFill>
                <a:schemeClr val="tx1"/>
              </a:solidFill>
              <a:round/>
              <a:headEnd/>
              <a:tailEnd/>
            </a:ln>
          </p:spPr>
          <p:txBody>
            <a:bodyPr/>
            <a:lstStyle/>
            <a:p>
              <a:endParaRPr lang="en-US"/>
            </a:p>
          </p:txBody>
        </p:sp>
        <p:sp>
          <p:nvSpPr>
            <p:cNvPr id="42010" name="Line 9"/>
            <p:cNvSpPr>
              <a:spLocks noChangeShapeType="1"/>
            </p:cNvSpPr>
            <p:nvPr/>
          </p:nvSpPr>
          <p:spPr bwMode="auto">
            <a:xfrm>
              <a:off x="4089" y="3053"/>
              <a:ext cx="101" cy="0"/>
            </a:xfrm>
            <a:prstGeom prst="line">
              <a:avLst/>
            </a:prstGeom>
            <a:noFill/>
            <a:ln w="9525">
              <a:solidFill>
                <a:schemeClr val="tx1"/>
              </a:solidFill>
              <a:round/>
              <a:headEnd/>
              <a:tailEnd/>
            </a:ln>
          </p:spPr>
          <p:txBody>
            <a:bodyPr/>
            <a:lstStyle/>
            <a:p>
              <a:endParaRPr lang="en-US"/>
            </a:p>
          </p:txBody>
        </p:sp>
      </p:grpSp>
      <p:grpSp>
        <p:nvGrpSpPr>
          <p:cNvPr id="41989" name="Group 10"/>
          <p:cNvGrpSpPr>
            <a:grpSpLocks/>
          </p:cNvGrpSpPr>
          <p:nvPr/>
        </p:nvGrpSpPr>
        <p:grpSpPr bwMode="auto">
          <a:xfrm>
            <a:off x="781050" y="2579688"/>
            <a:ext cx="2705100" cy="936625"/>
            <a:chOff x="609" y="1769"/>
            <a:chExt cx="1704" cy="590"/>
          </a:xfrm>
        </p:grpSpPr>
        <p:sp>
          <p:nvSpPr>
            <p:cNvPr id="42004" name="Line 11"/>
            <p:cNvSpPr>
              <a:spLocks noChangeShapeType="1"/>
            </p:cNvSpPr>
            <p:nvPr/>
          </p:nvSpPr>
          <p:spPr bwMode="auto">
            <a:xfrm>
              <a:off x="1262" y="2021"/>
              <a:ext cx="1051" cy="338"/>
            </a:xfrm>
            <a:prstGeom prst="line">
              <a:avLst/>
            </a:prstGeom>
            <a:noFill/>
            <a:ln w="9525">
              <a:solidFill>
                <a:schemeClr val="tx1"/>
              </a:solidFill>
              <a:round/>
              <a:headEnd/>
              <a:tailEnd type="triangle" w="med" len="med"/>
            </a:ln>
          </p:spPr>
          <p:txBody>
            <a:bodyPr/>
            <a:lstStyle/>
            <a:p>
              <a:endParaRPr lang="en-US"/>
            </a:p>
          </p:txBody>
        </p:sp>
        <p:sp>
          <p:nvSpPr>
            <p:cNvPr id="42005" name="Text Box 12"/>
            <p:cNvSpPr txBox="1">
              <a:spLocks noChangeArrowheads="1"/>
            </p:cNvSpPr>
            <p:nvPr/>
          </p:nvSpPr>
          <p:spPr bwMode="auto">
            <a:xfrm>
              <a:off x="609" y="1769"/>
              <a:ext cx="1452" cy="231"/>
            </a:xfrm>
            <a:prstGeom prst="rect">
              <a:avLst/>
            </a:prstGeom>
            <a:noFill/>
            <a:ln w="9525">
              <a:noFill/>
              <a:miter lim="800000"/>
              <a:headEnd/>
              <a:tailEnd/>
            </a:ln>
          </p:spPr>
          <p:txBody>
            <a:bodyPr wrap="none">
              <a:spAutoFit/>
            </a:bodyPr>
            <a:lstStyle/>
            <a:p>
              <a:pPr algn="l"/>
              <a:r>
                <a:rPr lang="en-US"/>
                <a:t>Intense Electric Field</a:t>
              </a:r>
            </a:p>
          </p:txBody>
        </p:sp>
      </p:grpSp>
      <p:sp>
        <p:nvSpPr>
          <p:cNvPr id="41990" name="Text Box 14"/>
          <p:cNvSpPr txBox="1">
            <a:spLocks noChangeArrowheads="1"/>
          </p:cNvSpPr>
          <p:nvPr/>
        </p:nvSpPr>
        <p:spPr bwMode="auto">
          <a:xfrm>
            <a:off x="5195888" y="4786313"/>
            <a:ext cx="3778250" cy="646112"/>
          </a:xfrm>
          <a:prstGeom prst="rect">
            <a:avLst/>
          </a:prstGeom>
          <a:noFill/>
          <a:ln w="9525">
            <a:noFill/>
            <a:miter lim="800000"/>
            <a:headEnd/>
            <a:tailEnd/>
          </a:ln>
        </p:spPr>
        <p:txBody>
          <a:bodyPr wrap="none">
            <a:spAutoFit/>
          </a:bodyPr>
          <a:lstStyle/>
          <a:p>
            <a:pPr algn="l">
              <a:buFont typeface="Arial" charset="0"/>
              <a:buChar char="•"/>
            </a:pPr>
            <a:r>
              <a:rPr lang="en-US"/>
              <a:t>Positive HV makes Positive Ions</a:t>
            </a:r>
          </a:p>
          <a:p>
            <a:pPr algn="l">
              <a:buClr>
                <a:srgbClr val="0070C0"/>
              </a:buClr>
              <a:buSzPct val="131000"/>
              <a:buFont typeface="Arial" charset="0"/>
              <a:buChar char="•"/>
            </a:pPr>
            <a:r>
              <a:rPr lang="en-US"/>
              <a:t>Negative HV makes Negative Ions</a:t>
            </a:r>
          </a:p>
        </p:txBody>
      </p:sp>
      <p:grpSp>
        <p:nvGrpSpPr>
          <p:cNvPr id="41991" name="Group 25"/>
          <p:cNvGrpSpPr>
            <a:grpSpLocks/>
          </p:cNvGrpSpPr>
          <p:nvPr/>
        </p:nvGrpSpPr>
        <p:grpSpPr bwMode="auto">
          <a:xfrm>
            <a:off x="3124200" y="3581400"/>
            <a:ext cx="1066800" cy="2514600"/>
            <a:chOff x="3124200" y="3581400"/>
            <a:chExt cx="1066800" cy="2514600"/>
          </a:xfrm>
        </p:grpSpPr>
        <p:sp>
          <p:nvSpPr>
            <p:cNvPr id="41992" name="Oval 15"/>
            <p:cNvSpPr>
              <a:spLocks noChangeArrowheads="1"/>
            </p:cNvSpPr>
            <p:nvPr/>
          </p:nvSpPr>
          <p:spPr bwMode="auto">
            <a:xfrm>
              <a:off x="3429000" y="3657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1993" name="Oval 16"/>
            <p:cNvSpPr>
              <a:spLocks noChangeArrowheads="1"/>
            </p:cNvSpPr>
            <p:nvPr/>
          </p:nvSpPr>
          <p:spPr bwMode="auto">
            <a:xfrm>
              <a:off x="3429000" y="3886200"/>
              <a:ext cx="152400" cy="152400"/>
            </a:xfrm>
            <a:prstGeom prst="ellipse">
              <a:avLst/>
            </a:prstGeom>
            <a:solidFill>
              <a:srgbClr val="3333FF"/>
            </a:solidFill>
            <a:ln w="9525">
              <a:solidFill>
                <a:schemeClr val="tx1"/>
              </a:solidFill>
              <a:round/>
              <a:headEnd/>
              <a:tailEnd/>
            </a:ln>
          </p:spPr>
          <p:txBody>
            <a:bodyPr wrap="none" anchor="ctr"/>
            <a:lstStyle/>
            <a:p>
              <a:endParaRPr lang="en-US"/>
            </a:p>
          </p:txBody>
        </p:sp>
        <p:sp>
          <p:nvSpPr>
            <p:cNvPr id="41994" name="Oval 19"/>
            <p:cNvSpPr>
              <a:spLocks noChangeArrowheads="1"/>
            </p:cNvSpPr>
            <p:nvPr/>
          </p:nvSpPr>
          <p:spPr bwMode="auto">
            <a:xfrm>
              <a:off x="3657600" y="3962400"/>
              <a:ext cx="152400" cy="152400"/>
            </a:xfrm>
            <a:prstGeom prst="ellipse">
              <a:avLst/>
            </a:prstGeom>
            <a:solidFill>
              <a:srgbClr val="3333FF"/>
            </a:solidFill>
            <a:ln w="9525">
              <a:solidFill>
                <a:schemeClr val="tx1"/>
              </a:solidFill>
              <a:round/>
              <a:headEnd/>
              <a:tailEnd/>
            </a:ln>
          </p:spPr>
          <p:txBody>
            <a:bodyPr wrap="none" anchor="ctr"/>
            <a:lstStyle/>
            <a:p>
              <a:endParaRPr lang="en-US"/>
            </a:p>
          </p:txBody>
        </p:sp>
        <p:sp>
          <p:nvSpPr>
            <p:cNvPr id="41995" name="Oval 20"/>
            <p:cNvSpPr>
              <a:spLocks noChangeArrowheads="1"/>
            </p:cNvSpPr>
            <p:nvPr/>
          </p:nvSpPr>
          <p:spPr bwMode="auto">
            <a:xfrm>
              <a:off x="3581400" y="3581400"/>
              <a:ext cx="152400" cy="152400"/>
            </a:xfrm>
            <a:prstGeom prst="ellipse">
              <a:avLst/>
            </a:prstGeom>
            <a:solidFill>
              <a:srgbClr val="3333FF"/>
            </a:solidFill>
            <a:ln w="9525">
              <a:solidFill>
                <a:schemeClr val="tx1"/>
              </a:solidFill>
              <a:round/>
              <a:headEnd/>
              <a:tailEnd/>
            </a:ln>
          </p:spPr>
          <p:txBody>
            <a:bodyPr wrap="none" anchor="ctr"/>
            <a:lstStyle/>
            <a:p>
              <a:endParaRPr lang="en-US"/>
            </a:p>
          </p:txBody>
        </p:sp>
        <p:sp>
          <p:nvSpPr>
            <p:cNvPr id="41996" name="Oval 21"/>
            <p:cNvSpPr>
              <a:spLocks noChangeArrowheads="1"/>
            </p:cNvSpPr>
            <p:nvPr/>
          </p:nvSpPr>
          <p:spPr bwMode="auto">
            <a:xfrm>
              <a:off x="3733800" y="37338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1997" name="Oval 22"/>
            <p:cNvSpPr>
              <a:spLocks noChangeArrowheads="1"/>
            </p:cNvSpPr>
            <p:nvPr/>
          </p:nvSpPr>
          <p:spPr bwMode="auto">
            <a:xfrm>
              <a:off x="3276600" y="44958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1998" name="Oval 23"/>
            <p:cNvSpPr>
              <a:spLocks noChangeArrowheads="1"/>
            </p:cNvSpPr>
            <p:nvPr/>
          </p:nvSpPr>
          <p:spPr bwMode="auto">
            <a:xfrm>
              <a:off x="3886200" y="45720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1999" name="Oval 24"/>
            <p:cNvSpPr>
              <a:spLocks noChangeArrowheads="1"/>
            </p:cNvSpPr>
            <p:nvPr/>
          </p:nvSpPr>
          <p:spPr bwMode="auto">
            <a:xfrm>
              <a:off x="3581400" y="38100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2000" name="Oval 25"/>
            <p:cNvSpPr>
              <a:spLocks noChangeArrowheads="1"/>
            </p:cNvSpPr>
            <p:nvPr/>
          </p:nvSpPr>
          <p:spPr bwMode="auto">
            <a:xfrm>
              <a:off x="3581400" y="4724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2001" name="Oval 26"/>
            <p:cNvSpPr>
              <a:spLocks noChangeArrowheads="1"/>
            </p:cNvSpPr>
            <p:nvPr/>
          </p:nvSpPr>
          <p:spPr bwMode="auto">
            <a:xfrm>
              <a:off x="3505200" y="52578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2002" name="Oval 27"/>
            <p:cNvSpPr>
              <a:spLocks noChangeArrowheads="1"/>
            </p:cNvSpPr>
            <p:nvPr/>
          </p:nvSpPr>
          <p:spPr bwMode="auto">
            <a:xfrm>
              <a:off x="3124200" y="5943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2003" name="Oval 28"/>
            <p:cNvSpPr>
              <a:spLocks noChangeArrowheads="1"/>
            </p:cNvSpPr>
            <p:nvPr/>
          </p:nvSpPr>
          <p:spPr bwMode="auto">
            <a:xfrm>
              <a:off x="4038600" y="5410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gr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3000" dirty="0" smtClean="0">
                <a:latin typeface="Arial Black" pitchFamily="34" charset="0"/>
              </a:rPr>
              <a:t>Alpha Technology</a:t>
            </a:r>
          </a:p>
        </p:txBody>
      </p:sp>
      <p:sp>
        <p:nvSpPr>
          <p:cNvPr id="43011" name="Content Placeholder 3"/>
          <p:cNvSpPr>
            <a:spLocks noGrp="1"/>
          </p:cNvSpPr>
          <p:nvPr>
            <p:ph sz="half" idx="1"/>
          </p:nvPr>
        </p:nvSpPr>
        <p:spPr>
          <a:xfrm>
            <a:off x="4953000" y="1612900"/>
            <a:ext cx="4038600" cy="4525963"/>
          </a:xfrm>
        </p:spPr>
        <p:txBody>
          <a:bodyPr/>
          <a:lstStyle/>
          <a:p>
            <a:pPr eaLnBrk="1" hangingPunct="1"/>
            <a:r>
              <a:rPr lang="en-US" smtClean="0"/>
              <a:t>Perfectly balanced for the most sensitive devices</a:t>
            </a:r>
          </a:p>
          <a:p>
            <a:pPr eaLnBrk="1" hangingPunct="1"/>
            <a:r>
              <a:rPr lang="en-US" smtClean="0"/>
              <a:t>No electrical power required</a:t>
            </a:r>
          </a:p>
          <a:p>
            <a:pPr eaLnBrk="1" hangingPunct="1"/>
            <a:r>
              <a:rPr lang="en-US" smtClean="0"/>
              <a:t>No maintenance for 1 year</a:t>
            </a:r>
          </a:p>
          <a:p>
            <a:pPr eaLnBrk="1" hangingPunct="1">
              <a:buClr>
                <a:srgbClr val="0070C0"/>
              </a:buClr>
              <a:buSzPct val="133000"/>
            </a:pPr>
            <a:r>
              <a:rPr lang="en-US" smtClean="0"/>
              <a:t>Inherently safe</a:t>
            </a:r>
          </a:p>
        </p:txBody>
      </p:sp>
      <p:cxnSp>
        <p:nvCxnSpPr>
          <p:cNvPr id="43012" name="Straight Connector 6"/>
          <p:cNvCxnSpPr>
            <a:cxnSpLocks noChangeShapeType="1"/>
          </p:cNvCxnSpPr>
          <p:nvPr/>
        </p:nvCxnSpPr>
        <p:spPr bwMode="auto">
          <a:xfrm>
            <a:off x="1612900" y="1943100"/>
            <a:ext cx="2524125" cy="0"/>
          </a:xfrm>
          <a:prstGeom prst="line">
            <a:avLst/>
          </a:prstGeom>
          <a:noFill/>
          <a:ln w="50800" algn="ctr">
            <a:solidFill>
              <a:srgbClr val="FFC000">
                <a:alpha val="74901"/>
              </a:srgbClr>
            </a:solidFill>
            <a:round/>
            <a:headEnd/>
            <a:tailEnd/>
          </a:ln>
        </p:spPr>
      </p:cxnSp>
      <p:sp>
        <p:nvSpPr>
          <p:cNvPr id="43013" name="Rectangle 7"/>
          <p:cNvSpPr>
            <a:spLocks noChangeArrowheads="1"/>
          </p:cNvSpPr>
          <p:nvPr/>
        </p:nvSpPr>
        <p:spPr bwMode="auto">
          <a:xfrm>
            <a:off x="1651000" y="1943100"/>
            <a:ext cx="2438400" cy="850900"/>
          </a:xfrm>
          <a:prstGeom prst="rect">
            <a:avLst/>
          </a:prstGeom>
          <a:gradFill rotWithShape="0">
            <a:gsLst>
              <a:gs pos="0">
                <a:srgbClr val="5E9EFF"/>
              </a:gs>
              <a:gs pos="39999">
                <a:srgbClr val="85C2FF"/>
              </a:gs>
              <a:gs pos="70000">
                <a:srgbClr val="C4D6EB"/>
              </a:gs>
              <a:gs pos="100000">
                <a:srgbClr val="FFEBFA"/>
              </a:gs>
            </a:gsLst>
            <a:lin ang="5400000"/>
          </a:gradFill>
          <a:ln w="9525" algn="ctr">
            <a:noFill/>
            <a:round/>
            <a:headEnd/>
            <a:tailEnd/>
          </a:ln>
        </p:spPr>
        <p:txBody>
          <a:bodyPr/>
          <a:lstStyle/>
          <a:p>
            <a:endParaRPr lang="en-US"/>
          </a:p>
        </p:txBody>
      </p:sp>
      <p:grpSp>
        <p:nvGrpSpPr>
          <p:cNvPr id="43014" name="Group 8"/>
          <p:cNvGrpSpPr>
            <a:grpSpLocks/>
          </p:cNvGrpSpPr>
          <p:nvPr/>
        </p:nvGrpSpPr>
        <p:grpSpPr bwMode="auto">
          <a:xfrm>
            <a:off x="1752600" y="3027363"/>
            <a:ext cx="2306638" cy="341312"/>
            <a:chOff x="1000" y="2013"/>
            <a:chExt cx="1008" cy="188"/>
          </a:xfrm>
        </p:grpSpPr>
        <p:sp>
          <p:nvSpPr>
            <p:cNvPr id="43030" name="Oval 9"/>
            <p:cNvSpPr>
              <a:spLocks noChangeAspect="1" noChangeArrowheads="1"/>
            </p:cNvSpPr>
            <p:nvPr/>
          </p:nvSpPr>
          <p:spPr bwMode="auto">
            <a:xfrm>
              <a:off x="1903" y="2013"/>
              <a:ext cx="105" cy="188"/>
            </a:xfrm>
            <a:prstGeom prst="ellipse">
              <a:avLst/>
            </a:prstGeom>
            <a:solidFill>
              <a:schemeClr val="tx1"/>
            </a:solidFill>
            <a:ln w="12700">
              <a:noFill/>
              <a:round/>
              <a:headEnd/>
              <a:tailEnd/>
            </a:ln>
          </p:spPr>
          <p:txBody>
            <a:bodyPr wrap="none" anchor="ctr"/>
            <a:lstStyle/>
            <a:p>
              <a:endParaRPr lang="en-US"/>
            </a:p>
          </p:txBody>
        </p:sp>
        <p:sp>
          <p:nvSpPr>
            <p:cNvPr id="43031" name="Oval 10"/>
            <p:cNvSpPr>
              <a:spLocks noChangeAspect="1" noChangeArrowheads="1"/>
            </p:cNvSpPr>
            <p:nvPr/>
          </p:nvSpPr>
          <p:spPr bwMode="auto">
            <a:xfrm>
              <a:off x="1000" y="2013"/>
              <a:ext cx="105" cy="188"/>
            </a:xfrm>
            <a:prstGeom prst="ellipse">
              <a:avLst/>
            </a:prstGeom>
            <a:solidFill>
              <a:schemeClr val="tx1"/>
            </a:solidFill>
            <a:ln w="12700">
              <a:noFill/>
              <a:round/>
              <a:headEnd/>
              <a:tailEnd/>
            </a:ln>
          </p:spPr>
          <p:txBody>
            <a:bodyPr wrap="none" anchor="ctr"/>
            <a:lstStyle/>
            <a:p>
              <a:endParaRPr lang="en-US"/>
            </a:p>
          </p:txBody>
        </p:sp>
        <p:sp>
          <p:nvSpPr>
            <p:cNvPr id="43032" name="Freeform 11"/>
            <p:cNvSpPr>
              <a:spLocks noChangeAspect="1"/>
            </p:cNvSpPr>
            <p:nvPr/>
          </p:nvSpPr>
          <p:spPr bwMode="auto">
            <a:xfrm>
              <a:off x="1058" y="2013"/>
              <a:ext cx="874" cy="188"/>
            </a:xfrm>
            <a:custGeom>
              <a:avLst/>
              <a:gdLst>
                <a:gd name="T0" fmla="*/ 0 w 1440"/>
                <a:gd name="T1" fmla="*/ 0 h 432"/>
                <a:gd name="T2" fmla="*/ 118 w 1440"/>
                <a:gd name="T3" fmla="*/ 7 h 432"/>
                <a:gd name="T4" fmla="*/ 118 w 1440"/>
                <a:gd name="T5" fmla="*/ 0 h 432"/>
                <a:gd name="T6" fmla="*/ 0 w 1440"/>
                <a:gd name="T7" fmla="*/ 7 h 432"/>
                <a:gd name="T8" fmla="*/ 0 w 1440"/>
                <a:gd name="T9" fmla="*/ 0 h 432"/>
                <a:gd name="T10" fmla="*/ 0 60000 65536"/>
                <a:gd name="T11" fmla="*/ 0 60000 65536"/>
                <a:gd name="T12" fmla="*/ 0 60000 65536"/>
                <a:gd name="T13" fmla="*/ 0 60000 65536"/>
                <a:gd name="T14" fmla="*/ 0 60000 65536"/>
                <a:gd name="T15" fmla="*/ 0 w 1440"/>
                <a:gd name="T16" fmla="*/ 0 h 432"/>
                <a:gd name="T17" fmla="*/ 1440 w 1440"/>
                <a:gd name="T18" fmla="*/ 432 h 432"/>
              </a:gdLst>
              <a:ahLst/>
              <a:cxnLst>
                <a:cxn ang="T10">
                  <a:pos x="T0" y="T1"/>
                </a:cxn>
                <a:cxn ang="T11">
                  <a:pos x="T2" y="T3"/>
                </a:cxn>
                <a:cxn ang="T12">
                  <a:pos x="T4" y="T5"/>
                </a:cxn>
                <a:cxn ang="T13">
                  <a:pos x="T6" y="T7"/>
                </a:cxn>
                <a:cxn ang="T14">
                  <a:pos x="T8" y="T9"/>
                </a:cxn>
              </a:cxnLst>
              <a:rect l="T15" t="T16" r="T17" b="T18"/>
              <a:pathLst>
                <a:path w="1440" h="432">
                  <a:moveTo>
                    <a:pt x="0" y="0"/>
                  </a:moveTo>
                  <a:lnTo>
                    <a:pt x="1440" y="432"/>
                  </a:lnTo>
                  <a:lnTo>
                    <a:pt x="1440" y="0"/>
                  </a:lnTo>
                  <a:lnTo>
                    <a:pt x="0" y="432"/>
                  </a:lnTo>
                  <a:lnTo>
                    <a:pt x="0" y="0"/>
                  </a:lnTo>
                  <a:close/>
                </a:path>
              </a:pathLst>
            </a:custGeom>
            <a:solidFill>
              <a:schemeClr val="tx1"/>
            </a:solidFill>
            <a:ln w="12700" cap="flat" cmpd="sng">
              <a:noFill/>
              <a:prstDash val="solid"/>
              <a:round/>
              <a:headEnd/>
              <a:tailEnd/>
            </a:ln>
          </p:spPr>
          <p:txBody>
            <a:bodyPr wrap="none" anchor="ctr"/>
            <a:lstStyle/>
            <a:p>
              <a:endParaRPr lang="en-US"/>
            </a:p>
          </p:txBody>
        </p:sp>
      </p:grpSp>
      <p:grpSp>
        <p:nvGrpSpPr>
          <p:cNvPr id="43015" name="Group 12"/>
          <p:cNvGrpSpPr>
            <a:grpSpLocks/>
          </p:cNvGrpSpPr>
          <p:nvPr/>
        </p:nvGrpSpPr>
        <p:grpSpPr bwMode="auto">
          <a:xfrm rot="10800000">
            <a:off x="1997075" y="3586163"/>
            <a:ext cx="1868488" cy="1427162"/>
            <a:chOff x="1242" y="3172"/>
            <a:chExt cx="639" cy="644"/>
          </a:xfrm>
        </p:grpSpPr>
        <p:sp>
          <p:nvSpPr>
            <p:cNvPr id="43026" name="Freeform 13"/>
            <p:cNvSpPr>
              <a:spLocks noChangeAspect="1"/>
            </p:cNvSpPr>
            <p:nvPr/>
          </p:nvSpPr>
          <p:spPr bwMode="auto">
            <a:xfrm>
              <a:off x="1807"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3027" name="Freeform 14"/>
            <p:cNvSpPr>
              <a:spLocks noChangeAspect="1"/>
            </p:cNvSpPr>
            <p:nvPr/>
          </p:nvSpPr>
          <p:spPr bwMode="auto">
            <a:xfrm>
              <a:off x="1618"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3028" name="Freeform 15"/>
            <p:cNvSpPr>
              <a:spLocks noChangeAspect="1"/>
            </p:cNvSpPr>
            <p:nvPr/>
          </p:nvSpPr>
          <p:spPr bwMode="auto">
            <a:xfrm>
              <a:off x="1431"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3029" name="Freeform 16"/>
            <p:cNvSpPr>
              <a:spLocks noChangeAspect="1"/>
            </p:cNvSpPr>
            <p:nvPr/>
          </p:nvSpPr>
          <p:spPr bwMode="auto">
            <a:xfrm>
              <a:off x="1242"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grpSp>
      <p:grpSp>
        <p:nvGrpSpPr>
          <p:cNvPr id="43016" name="Group 37"/>
          <p:cNvGrpSpPr>
            <a:grpSpLocks/>
          </p:cNvGrpSpPr>
          <p:nvPr/>
        </p:nvGrpSpPr>
        <p:grpSpPr bwMode="auto">
          <a:xfrm>
            <a:off x="1498600" y="1384300"/>
            <a:ext cx="2413000" cy="520700"/>
            <a:chOff x="1497854" y="1384300"/>
            <a:chExt cx="2413746" cy="520700"/>
          </a:xfrm>
        </p:grpSpPr>
        <p:sp>
          <p:nvSpPr>
            <p:cNvPr id="43024" name="TextBox 26"/>
            <p:cNvSpPr txBox="1">
              <a:spLocks noChangeArrowheads="1"/>
            </p:cNvSpPr>
            <p:nvPr/>
          </p:nvSpPr>
          <p:spPr bwMode="auto">
            <a:xfrm>
              <a:off x="1497854" y="1384300"/>
              <a:ext cx="1659430" cy="369332"/>
            </a:xfrm>
            <a:prstGeom prst="rect">
              <a:avLst/>
            </a:prstGeom>
            <a:noFill/>
            <a:ln w="9525">
              <a:noFill/>
              <a:miter lim="800000"/>
              <a:headEnd/>
              <a:tailEnd/>
            </a:ln>
          </p:spPr>
          <p:txBody>
            <a:bodyPr wrap="none">
              <a:spAutoFit/>
            </a:bodyPr>
            <a:lstStyle/>
            <a:p>
              <a:r>
                <a:rPr lang="en-US"/>
                <a:t>Sealed source</a:t>
              </a:r>
            </a:p>
          </p:txBody>
        </p:sp>
        <p:cxnSp>
          <p:nvCxnSpPr>
            <p:cNvPr id="43025" name="Straight Arrow Connector 28"/>
            <p:cNvCxnSpPr>
              <a:cxnSpLocks noChangeShapeType="1"/>
            </p:cNvCxnSpPr>
            <p:nvPr/>
          </p:nvCxnSpPr>
          <p:spPr bwMode="auto">
            <a:xfrm>
              <a:off x="3276600" y="1485900"/>
              <a:ext cx="635000" cy="419100"/>
            </a:xfrm>
            <a:prstGeom prst="straightConnector1">
              <a:avLst/>
            </a:prstGeom>
            <a:noFill/>
            <a:ln w="9525" algn="ctr">
              <a:solidFill>
                <a:schemeClr val="tx1"/>
              </a:solidFill>
              <a:round/>
              <a:headEnd/>
              <a:tailEnd type="arrow" w="med" len="med"/>
            </a:ln>
          </p:spPr>
        </p:cxnSp>
      </p:grpSp>
      <p:grpSp>
        <p:nvGrpSpPr>
          <p:cNvPr id="43017" name="Group 36"/>
          <p:cNvGrpSpPr>
            <a:grpSpLocks/>
          </p:cNvGrpSpPr>
          <p:nvPr/>
        </p:nvGrpSpPr>
        <p:grpSpPr bwMode="auto">
          <a:xfrm>
            <a:off x="-101600" y="1866900"/>
            <a:ext cx="4852988" cy="923925"/>
            <a:chOff x="-101600" y="1866900"/>
            <a:chExt cx="4852822" cy="923330"/>
          </a:xfrm>
        </p:grpSpPr>
        <p:cxnSp>
          <p:nvCxnSpPr>
            <p:cNvPr id="43020" name="Straight Arrow Connector 9"/>
            <p:cNvCxnSpPr>
              <a:cxnSpLocks noChangeShapeType="1"/>
            </p:cNvCxnSpPr>
            <p:nvPr/>
          </p:nvCxnSpPr>
          <p:spPr bwMode="auto">
            <a:xfrm rot="5400000" flipH="1" flipV="1">
              <a:off x="3832822" y="2295727"/>
              <a:ext cx="843755" cy="392"/>
            </a:xfrm>
            <a:prstGeom prst="straightConnector1">
              <a:avLst/>
            </a:prstGeom>
            <a:noFill/>
            <a:ln w="9525" algn="ctr">
              <a:solidFill>
                <a:schemeClr val="tx1"/>
              </a:solidFill>
              <a:round/>
              <a:headEnd type="stealth" w="med" len="med"/>
              <a:tailEnd type="arrow" w="med" len="med"/>
            </a:ln>
          </p:spPr>
        </p:cxnSp>
        <p:sp>
          <p:nvSpPr>
            <p:cNvPr id="43021" name="TextBox 10"/>
            <p:cNvSpPr txBox="1">
              <a:spLocks noChangeArrowheads="1"/>
            </p:cNvSpPr>
            <p:nvPr/>
          </p:nvSpPr>
          <p:spPr bwMode="auto">
            <a:xfrm>
              <a:off x="4221910" y="2082800"/>
              <a:ext cx="529312" cy="369332"/>
            </a:xfrm>
            <a:prstGeom prst="rect">
              <a:avLst/>
            </a:prstGeom>
            <a:noFill/>
            <a:ln w="9525">
              <a:noFill/>
              <a:miter lim="800000"/>
              <a:headEnd/>
              <a:tailEnd/>
            </a:ln>
          </p:spPr>
          <p:txBody>
            <a:bodyPr wrap="none">
              <a:spAutoFit/>
            </a:bodyPr>
            <a:lstStyle/>
            <a:p>
              <a:r>
                <a:rPr lang="en-US"/>
                <a:t>~1”</a:t>
              </a:r>
            </a:p>
          </p:txBody>
        </p:sp>
        <p:sp>
          <p:nvSpPr>
            <p:cNvPr id="43022" name="Left Brace 29"/>
            <p:cNvSpPr>
              <a:spLocks/>
            </p:cNvSpPr>
            <p:nvPr/>
          </p:nvSpPr>
          <p:spPr bwMode="auto">
            <a:xfrm>
              <a:off x="1409700" y="1930400"/>
              <a:ext cx="139700" cy="825500"/>
            </a:xfrm>
            <a:prstGeom prst="leftBrace">
              <a:avLst>
                <a:gd name="adj1" fmla="val 8344"/>
                <a:gd name="adj2" fmla="val 50000"/>
              </a:avLst>
            </a:prstGeom>
            <a:noFill/>
            <a:ln w="9525" algn="ctr">
              <a:solidFill>
                <a:schemeClr val="tx1"/>
              </a:solidFill>
              <a:round/>
              <a:headEnd/>
              <a:tailEnd/>
            </a:ln>
          </p:spPr>
          <p:txBody>
            <a:bodyPr/>
            <a:lstStyle/>
            <a:p>
              <a:endParaRPr lang="en-US"/>
            </a:p>
          </p:txBody>
        </p:sp>
        <p:sp>
          <p:nvSpPr>
            <p:cNvPr id="43023" name="TextBox 30"/>
            <p:cNvSpPr txBox="1">
              <a:spLocks noChangeArrowheads="1"/>
            </p:cNvSpPr>
            <p:nvPr/>
          </p:nvSpPr>
          <p:spPr bwMode="auto">
            <a:xfrm>
              <a:off x="-101600" y="1866900"/>
              <a:ext cx="1409700" cy="923330"/>
            </a:xfrm>
            <a:prstGeom prst="rect">
              <a:avLst/>
            </a:prstGeom>
            <a:noFill/>
            <a:ln w="9525">
              <a:noFill/>
              <a:miter lim="800000"/>
              <a:headEnd/>
              <a:tailEnd/>
            </a:ln>
          </p:spPr>
          <p:txBody>
            <a:bodyPr>
              <a:spAutoFit/>
            </a:bodyPr>
            <a:lstStyle/>
            <a:p>
              <a:r>
                <a:rPr lang="en-US"/>
                <a:t>Ion cloud created by alphas</a:t>
              </a:r>
            </a:p>
          </p:txBody>
        </p:sp>
      </p:grpSp>
      <p:sp>
        <p:nvSpPr>
          <p:cNvPr id="43018" name="TextBox 34"/>
          <p:cNvSpPr txBox="1">
            <a:spLocks noChangeArrowheads="1"/>
          </p:cNvSpPr>
          <p:nvPr/>
        </p:nvSpPr>
        <p:spPr bwMode="auto">
          <a:xfrm>
            <a:off x="0" y="3835400"/>
            <a:ext cx="2017713" cy="646113"/>
          </a:xfrm>
          <a:prstGeom prst="rect">
            <a:avLst/>
          </a:prstGeom>
          <a:noFill/>
          <a:ln w="9525">
            <a:noFill/>
            <a:miter lim="800000"/>
            <a:headEnd/>
            <a:tailEnd/>
          </a:ln>
        </p:spPr>
        <p:txBody>
          <a:bodyPr wrap="none">
            <a:spAutoFit/>
          </a:bodyPr>
          <a:lstStyle/>
          <a:p>
            <a:r>
              <a:rPr lang="en-US"/>
              <a:t>Place target close</a:t>
            </a:r>
          </a:p>
          <a:p>
            <a:r>
              <a:rPr lang="en-US"/>
              <a:t> (just beyond 1”)</a:t>
            </a:r>
          </a:p>
        </p:txBody>
      </p:sp>
      <p:sp>
        <p:nvSpPr>
          <p:cNvPr id="43019" name="TextBox 35"/>
          <p:cNvSpPr txBox="1">
            <a:spLocks noChangeArrowheads="1"/>
          </p:cNvSpPr>
          <p:nvPr/>
        </p:nvSpPr>
        <p:spPr bwMode="auto">
          <a:xfrm>
            <a:off x="-274638" y="4762500"/>
            <a:ext cx="2598738" cy="646113"/>
          </a:xfrm>
          <a:prstGeom prst="rect">
            <a:avLst/>
          </a:prstGeom>
          <a:noFill/>
          <a:ln w="9525">
            <a:noFill/>
            <a:miter lim="800000"/>
            <a:headEnd/>
            <a:tailEnd/>
          </a:ln>
        </p:spPr>
        <p:txBody>
          <a:bodyPr>
            <a:spAutoFit/>
          </a:bodyPr>
          <a:lstStyle/>
          <a:p>
            <a:r>
              <a:rPr lang="en-US"/>
              <a:t>Or use a blower to deliver ions</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z="3000" dirty="0" smtClean="0">
                <a:latin typeface="Arial Black" pitchFamily="34" charset="0"/>
              </a:rPr>
              <a:t>Most Ionizers Use a Fan to Blow Ions to the Target Object(s)</a:t>
            </a:r>
          </a:p>
        </p:txBody>
      </p:sp>
      <p:grpSp>
        <p:nvGrpSpPr>
          <p:cNvPr id="44035" name="Group 5"/>
          <p:cNvGrpSpPr>
            <a:grpSpLocks noChangeAspect="1"/>
          </p:cNvGrpSpPr>
          <p:nvPr/>
        </p:nvGrpSpPr>
        <p:grpSpPr bwMode="auto">
          <a:xfrm rot="5400000" flipH="1">
            <a:off x="4209257" y="3969544"/>
            <a:ext cx="823912" cy="146050"/>
            <a:chOff x="1296" y="2784"/>
            <a:chExt cx="480" cy="144"/>
          </a:xfrm>
        </p:grpSpPr>
        <p:sp>
          <p:nvSpPr>
            <p:cNvPr id="44049" name="AutoShape 6"/>
            <p:cNvSpPr>
              <a:spLocks noChangeAspect="1" noChangeArrowheads="1"/>
            </p:cNvSpPr>
            <p:nvPr/>
          </p:nvSpPr>
          <p:spPr bwMode="auto">
            <a:xfrm rot="5400000">
              <a:off x="1632" y="2784"/>
              <a:ext cx="144" cy="144"/>
            </a:xfrm>
            <a:prstGeom prst="triangle">
              <a:avLst>
                <a:gd name="adj" fmla="val 45833"/>
              </a:avLst>
            </a:prstGeom>
            <a:solidFill>
              <a:schemeClr val="bg2"/>
            </a:solidFill>
            <a:ln w="12700">
              <a:noFill/>
              <a:miter lim="800000"/>
              <a:headEnd/>
              <a:tailEnd/>
            </a:ln>
          </p:spPr>
          <p:txBody>
            <a:bodyPr wrap="none" anchor="ctr"/>
            <a:lstStyle/>
            <a:p>
              <a:endParaRPr lang="en-US"/>
            </a:p>
          </p:txBody>
        </p:sp>
        <p:sp>
          <p:nvSpPr>
            <p:cNvPr id="44050" name="Rectangle 7"/>
            <p:cNvSpPr>
              <a:spLocks noChangeAspect="1" noChangeArrowheads="1"/>
            </p:cNvSpPr>
            <p:nvPr/>
          </p:nvSpPr>
          <p:spPr bwMode="auto">
            <a:xfrm>
              <a:off x="1296" y="2784"/>
              <a:ext cx="336" cy="144"/>
            </a:xfrm>
            <a:prstGeom prst="rect">
              <a:avLst/>
            </a:prstGeom>
            <a:solidFill>
              <a:schemeClr val="bg2"/>
            </a:solidFill>
            <a:ln w="12700">
              <a:noFill/>
              <a:miter lim="800000"/>
              <a:headEnd/>
              <a:tailEnd/>
            </a:ln>
          </p:spPr>
          <p:txBody>
            <a:bodyPr wrap="none" anchor="ctr"/>
            <a:lstStyle/>
            <a:p>
              <a:endParaRPr lang="en-US"/>
            </a:p>
          </p:txBody>
        </p:sp>
      </p:grpSp>
      <p:grpSp>
        <p:nvGrpSpPr>
          <p:cNvPr id="44036" name="Group 8"/>
          <p:cNvGrpSpPr>
            <a:grpSpLocks/>
          </p:cNvGrpSpPr>
          <p:nvPr/>
        </p:nvGrpSpPr>
        <p:grpSpPr bwMode="auto">
          <a:xfrm rot="-5400000">
            <a:off x="3124200" y="3192463"/>
            <a:ext cx="2306638" cy="341312"/>
            <a:chOff x="1000" y="2013"/>
            <a:chExt cx="1008" cy="188"/>
          </a:xfrm>
        </p:grpSpPr>
        <p:sp>
          <p:nvSpPr>
            <p:cNvPr id="44046" name="Oval 9"/>
            <p:cNvSpPr>
              <a:spLocks noChangeAspect="1" noChangeArrowheads="1"/>
            </p:cNvSpPr>
            <p:nvPr/>
          </p:nvSpPr>
          <p:spPr bwMode="auto">
            <a:xfrm>
              <a:off x="1903" y="2013"/>
              <a:ext cx="105" cy="188"/>
            </a:xfrm>
            <a:prstGeom prst="ellipse">
              <a:avLst/>
            </a:prstGeom>
            <a:solidFill>
              <a:schemeClr val="tx1"/>
            </a:solidFill>
            <a:ln w="12700">
              <a:noFill/>
              <a:round/>
              <a:headEnd/>
              <a:tailEnd/>
            </a:ln>
          </p:spPr>
          <p:txBody>
            <a:bodyPr wrap="none" anchor="ctr"/>
            <a:lstStyle/>
            <a:p>
              <a:endParaRPr lang="en-US"/>
            </a:p>
          </p:txBody>
        </p:sp>
        <p:sp>
          <p:nvSpPr>
            <p:cNvPr id="44047" name="Oval 10"/>
            <p:cNvSpPr>
              <a:spLocks noChangeAspect="1" noChangeArrowheads="1"/>
            </p:cNvSpPr>
            <p:nvPr/>
          </p:nvSpPr>
          <p:spPr bwMode="auto">
            <a:xfrm>
              <a:off x="1000" y="2013"/>
              <a:ext cx="105" cy="188"/>
            </a:xfrm>
            <a:prstGeom prst="ellipse">
              <a:avLst/>
            </a:prstGeom>
            <a:solidFill>
              <a:schemeClr val="tx1"/>
            </a:solidFill>
            <a:ln w="12700">
              <a:noFill/>
              <a:round/>
              <a:headEnd/>
              <a:tailEnd/>
            </a:ln>
          </p:spPr>
          <p:txBody>
            <a:bodyPr wrap="none" anchor="ctr"/>
            <a:lstStyle/>
            <a:p>
              <a:endParaRPr lang="en-US"/>
            </a:p>
          </p:txBody>
        </p:sp>
        <p:sp>
          <p:nvSpPr>
            <p:cNvPr id="44048" name="Freeform 11"/>
            <p:cNvSpPr>
              <a:spLocks noChangeAspect="1"/>
            </p:cNvSpPr>
            <p:nvPr/>
          </p:nvSpPr>
          <p:spPr bwMode="auto">
            <a:xfrm>
              <a:off x="1058" y="2013"/>
              <a:ext cx="874" cy="188"/>
            </a:xfrm>
            <a:custGeom>
              <a:avLst/>
              <a:gdLst>
                <a:gd name="T0" fmla="*/ 0 w 1440"/>
                <a:gd name="T1" fmla="*/ 0 h 432"/>
                <a:gd name="T2" fmla="*/ 118 w 1440"/>
                <a:gd name="T3" fmla="*/ 7 h 432"/>
                <a:gd name="T4" fmla="*/ 118 w 1440"/>
                <a:gd name="T5" fmla="*/ 0 h 432"/>
                <a:gd name="T6" fmla="*/ 0 w 1440"/>
                <a:gd name="T7" fmla="*/ 7 h 432"/>
                <a:gd name="T8" fmla="*/ 0 w 1440"/>
                <a:gd name="T9" fmla="*/ 0 h 432"/>
                <a:gd name="T10" fmla="*/ 0 60000 65536"/>
                <a:gd name="T11" fmla="*/ 0 60000 65536"/>
                <a:gd name="T12" fmla="*/ 0 60000 65536"/>
                <a:gd name="T13" fmla="*/ 0 60000 65536"/>
                <a:gd name="T14" fmla="*/ 0 60000 65536"/>
                <a:gd name="T15" fmla="*/ 0 w 1440"/>
                <a:gd name="T16" fmla="*/ 0 h 432"/>
                <a:gd name="T17" fmla="*/ 1440 w 1440"/>
                <a:gd name="T18" fmla="*/ 432 h 432"/>
              </a:gdLst>
              <a:ahLst/>
              <a:cxnLst>
                <a:cxn ang="T10">
                  <a:pos x="T0" y="T1"/>
                </a:cxn>
                <a:cxn ang="T11">
                  <a:pos x="T2" y="T3"/>
                </a:cxn>
                <a:cxn ang="T12">
                  <a:pos x="T4" y="T5"/>
                </a:cxn>
                <a:cxn ang="T13">
                  <a:pos x="T6" y="T7"/>
                </a:cxn>
                <a:cxn ang="T14">
                  <a:pos x="T8" y="T9"/>
                </a:cxn>
              </a:cxnLst>
              <a:rect l="T15" t="T16" r="T17" b="T18"/>
              <a:pathLst>
                <a:path w="1440" h="432">
                  <a:moveTo>
                    <a:pt x="0" y="0"/>
                  </a:moveTo>
                  <a:lnTo>
                    <a:pt x="1440" y="432"/>
                  </a:lnTo>
                  <a:lnTo>
                    <a:pt x="1440" y="0"/>
                  </a:lnTo>
                  <a:lnTo>
                    <a:pt x="0" y="432"/>
                  </a:lnTo>
                  <a:lnTo>
                    <a:pt x="0" y="0"/>
                  </a:lnTo>
                  <a:close/>
                </a:path>
              </a:pathLst>
            </a:custGeom>
            <a:solidFill>
              <a:schemeClr val="tx1"/>
            </a:solidFill>
            <a:ln w="12700" cap="flat" cmpd="sng">
              <a:noFill/>
              <a:prstDash val="solid"/>
              <a:round/>
              <a:headEnd/>
              <a:tailEnd/>
            </a:ln>
          </p:spPr>
          <p:txBody>
            <a:bodyPr wrap="none" anchor="ctr"/>
            <a:lstStyle/>
            <a:p>
              <a:endParaRPr lang="en-US"/>
            </a:p>
          </p:txBody>
        </p:sp>
      </p:grpSp>
      <p:grpSp>
        <p:nvGrpSpPr>
          <p:cNvPr id="44037" name="Group 12"/>
          <p:cNvGrpSpPr>
            <a:grpSpLocks/>
          </p:cNvGrpSpPr>
          <p:nvPr/>
        </p:nvGrpSpPr>
        <p:grpSpPr bwMode="auto">
          <a:xfrm rot="5400000">
            <a:off x="4829175" y="2722563"/>
            <a:ext cx="1868488" cy="1427162"/>
            <a:chOff x="1242" y="3172"/>
            <a:chExt cx="639" cy="644"/>
          </a:xfrm>
        </p:grpSpPr>
        <p:sp>
          <p:nvSpPr>
            <p:cNvPr id="44042" name="Freeform 13"/>
            <p:cNvSpPr>
              <a:spLocks noChangeAspect="1"/>
            </p:cNvSpPr>
            <p:nvPr/>
          </p:nvSpPr>
          <p:spPr bwMode="auto">
            <a:xfrm>
              <a:off x="1807"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4043" name="Freeform 14"/>
            <p:cNvSpPr>
              <a:spLocks noChangeAspect="1"/>
            </p:cNvSpPr>
            <p:nvPr/>
          </p:nvSpPr>
          <p:spPr bwMode="auto">
            <a:xfrm>
              <a:off x="1618"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4044" name="Freeform 15"/>
            <p:cNvSpPr>
              <a:spLocks noChangeAspect="1"/>
            </p:cNvSpPr>
            <p:nvPr/>
          </p:nvSpPr>
          <p:spPr bwMode="auto">
            <a:xfrm>
              <a:off x="1431"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4045" name="Freeform 16"/>
            <p:cNvSpPr>
              <a:spLocks noChangeAspect="1"/>
            </p:cNvSpPr>
            <p:nvPr/>
          </p:nvSpPr>
          <p:spPr bwMode="auto">
            <a:xfrm>
              <a:off x="1242"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grpSp>
      <p:grpSp>
        <p:nvGrpSpPr>
          <p:cNvPr id="44038" name="Group 17"/>
          <p:cNvGrpSpPr>
            <a:grpSpLocks noChangeAspect="1"/>
          </p:cNvGrpSpPr>
          <p:nvPr/>
        </p:nvGrpSpPr>
        <p:grpSpPr bwMode="auto">
          <a:xfrm rot="-5400000" flipH="1" flipV="1">
            <a:off x="4219575" y="2578100"/>
            <a:ext cx="825500" cy="146050"/>
            <a:chOff x="1296" y="2784"/>
            <a:chExt cx="480" cy="144"/>
          </a:xfrm>
        </p:grpSpPr>
        <p:sp>
          <p:nvSpPr>
            <p:cNvPr id="44040" name="AutoShape 18"/>
            <p:cNvSpPr>
              <a:spLocks noChangeAspect="1" noChangeArrowheads="1"/>
            </p:cNvSpPr>
            <p:nvPr/>
          </p:nvSpPr>
          <p:spPr bwMode="auto">
            <a:xfrm rot="5400000">
              <a:off x="1632" y="2784"/>
              <a:ext cx="144" cy="144"/>
            </a:xfrm>
            <a:prstGeom prst="triangle">
              <a:avLst>
                <a:gd name="adj" fmla="val 45833"/>
              </a:avLst>
            </a:prstGeom>
            <a:solidFill>
              <a:schemeClr val="bg2"/>
            </a:solidFill>
            <a:ln w="12700">
              <a:noFill/>
              <a:miter lim="800000"/>
              <a:headEnd/>
              <a:tailEnd/>
            </a:ln>
          </p:spPr>
          <p:txBody>
            <a:bodyPr wrap="none" anchor="ctr"/>
            <a:lstStyle/>
            <a:p>
              <a:endParaRPr lang="en-US"/>
            </a:p>
          </p:txBody>
        </p:sp>
        <p:sp>
          <p:nvSpPr>
            <p:cNvPr id="44041" name="Rectangle 19"/>
            <p:cNvSpPr>
              <a:spLocks noChangeAspect="1" noChangeArrowheads="1"/>
            </p:cNvSpPr>
            <p:nvPr/>
          </p:nvSpPr>
          <p:spPr bwMode="auto">
            <a:xfrm>
              <a:off x="1296" y="2784"/>
              <a:ext cx="336" cy="144"/>
            </a:xfrm>
            <a:prstGeom prst="rect">
              <a:avLst/>
            </a:prstGeom>
            <a:solidFill>
              <a:schemeClr val="bg2"/>
            </a:solidFill>
            <a:ln w="12700">
              <a:noFill/>
              <a:miter lim="800000"/>
              <a:headEnd/>
              <a:tailEnd/>
            </a:ln>
          </p:spPr>
          <p:txBody>
            <a:bodyPr wrap="none" anchor="ctr"/>
            <a:lstStyle/>
            <a:p>
              <a:endParaRPr lang="en-US"/>
            </a:p>
          </p:txBody>
        </p:sp>
      </p:grpSp>
      <p:sp>
        <p:nvSpPr>
          <p:cNvPr id="44039" name="Text Box 21"/>
          <p:cNvSpPr txBox="1">
            <a:spLocks noChangeArrowheads="1"/>
          </p:cNvSpPr>
          <p:nvPr/>
        </p:nvSpPr>
        <p:spPr bwMode="auto">
          <a:xfrm>
            <a:off x="3276600" y="5715000"/>
            <a:ext cx="5638800" cy="369888"/>
          </a:xfrm>
          <a:prstGeom prst="rect">
            <a:avLst/>
          </a:prstGeom>
          <a:noFill/>
          <a:ln w="9525">
            <a:noFill/>
            <a:miter lim="800000"/>
            <a:headEnd/>
            <a:tailEnd/>
          </a:ln>
        </p:spPr>
        <p:txBody>
          <a:bodyPr wrap="none">
            <a:spAutoFit/>
          </a:bodyPr>
          <a:lstStyle/>
          <a:p>
            <a:pPr algn="l">
              <a:buClr>
                <a:srgbClr val="0070C0"/>
              </a:buClr>
              <a:buSzPct val="134000"/>
              <a:buFont typeface="Arial" charset="0"/>
              <a:buChar char="•"/>
            </a:pPr>
            <a:r>
              <a:rPr lang="en-US"/>
              <a:t>One parameter of an ionizer is the amount of air flow</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000" dirty="0" smtClean="0">
                <a:latin typeface="Arial Black" pitchFamily="34" charset="0"/>
              </a:rPr>
              <a:t>DC </a:t>
            </a:r>
            <a:r>
              <a:rPr lang="en-US" sz="3000" dirty="0" err="1" smtClean="0">
                <a:latin typeface="Arial Black" pitchFamily="34" charset="0"/>
              </a:rPr>
              <a:t>vs</a:t>
            </a:r>
            <a:r>
              <a:rPr lang="en-US" sz="3000" dirty="0" smtClean="0">
                <a:latin typeface="Arial Black" pitchFamily="34" charset="0"/>
              </a:rPr>
              <a:t> AC Technology</a:t>
            </a:r>
          </a:p>
        </p:txBody>
      </p:sp>
      <p:grpSp>
        <p:nvGrpSpPr>
          <p:cNvPr id="45059" name="Group 30"/>
          <p:cNvGrpSpPr>
            <a:grpSpLocks/>
          </p:cNvGrpSpPr>
          <p:nvPr/>
        </p:nvGrpSpPr>
        <p:grpSpPr bwMode="auto">
          <a:xfrm>
            <a:off x="381000" y="1676400"/>
            <a:ext cx="3349625" cy="1676400"/>
            <a:chOff x="381000" y="1676400"/>
            <a:chExt cx="3349625" cy="1676400"/>
          </a:xfrm>
        </p:grpSpPr>
        <p:grpSp>
          <p:nvGrpSpPr>
            <p:cNvPr id="45074" name="Group 24"/>
            <p:cNvGrpSpPr>
              <a:grpSpLocks/>
            </p:cNvGrpSpPr>
            <p:nvPr/>
          </p:nvGrpSpPr>
          <p:grpSpPr bwMode="auto">
            <a:xfrm>
              <a:off x="1684338" y="1676400"/>
              <a:ext cx="1135062" cy="1676400"/>
              <a:chOff x="821" y="1056"/>
              <a:chExt cx="715" cy="1056"/>
            </a:xfrm>
          </p:grpSpPr>
          <p:sp>
            <p:nvSpPr>
              <p:cNvPr id="223236" name="Freeform 4"/>
              <p:cNvSpPr>
                <a:spLocks/>
              </p:cNvSpPr>
              <p:nvPr/>
            </p:nvSpPr>
            <p:spPr bwMode="auto">
              <a:xfrm>
                <a:off x="821" y="1152"/>
                <a:ext cx="91" cy="495"/>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45084" name="Freeform 6"/>
              <p:cNvSpPr>
                <a:spLocks/>
              </p:cNvSpPr>
              <p:nvPr/>
            </p:nvSpPr>
            <p:spPr bwMode="auto">
              <a:xfrm>
                <a:off x="864" y="1056"/>
                <a:ext cx="467" cy="948"/>
              </a:xfrm>
              <a:custGeom>
                <a:avLst/>
                <a:gdLst>
                  <a:gd name="T0" fmla="*/ 0 w 1298"/>
                  <a:gd name="T1" fmla="*/ 4 h 2020"/>
                  <a:gd name="T2" fmla="*/ 0 w 1298"/>
                  <a:gd name="T3" fmla="*/ 0 h 2020"/>
                  <a:gd name="T4" fmla="*/ 8 w 1298"/>
                  <a:gd name="T5" fmla="*/ 0 h 2020"/>
                  <a:gd name="T6" fmla="*/ 8 w 1298"/>
                  <a:gd name="T7" fmla="*/ 46 h 2020"/>
                  <a:gd name="T8" fmla="*/ 0 60000 65536"/>
                  <a:gd name="T9" fmla="*/ 0 60000 65536"/>
                  <a:gd name="T10" fmla="*/ 0 60000 65536"/>
                  <a:gd name="T11" fmla="*/ 0 60000 65536"/>
                  <a:gd name="T12" fmla="*/ 0 w 1298"/>
                  <a:gd name="T13" fmla="*/ 0 h 2020"/>
                  <a:gd name="T14" fmla="*/ 1298 w 1298"/>
                  <a:gd name="T15" fmla="*/ 2020 h 2020"/>
                </a:gdLst>
                <a:ahLst/>
                <a:cxnLst>
                  <a:cxn ang="T8">
                    <a:pos x="T0" y="T1"/>
                  </a:cxn>
                  <a:cxn ang="T9">
                    <a:pos x="T2" y="T3"/>
                  </a:cxn>
                  <a:cxn ang="T10">
                    <a:pos x="T4" y="T5"/>
                  </a:cxn>
                  <a:cxn ang="T11">
                    <a:pos x="T6" y="T7"/>
                  </a:cxn>
                </a:cxnLst>
                <a:rect l="T12" t="T13" r="T14" b="T15"/>
                <a:pathLst>
                  <a:path w="1298" h="2020">
                    <a:moveTo>
                      <a:pt x="0" y="182"/>
                    </a:moveTo>
                    <a:lnTo>
                      <a:pt x="0" y="0"/>
                    </a:lnTo>
                    <a:lnTo>
                      <a:pt x="1298" y="9"/>
                    </a:lnTo>
                    <a:lnTo>
                      <a:pt x="1276" y="2020"/>
                    </a:lnTo>
                  </a:path>
                </a:pathLst>
              </a:custGeom>
              <a:noFill/>
              <a:ln w="9525">
                <a:solidFill>
                  <a:schemeClr val="tx1"/>
                </a:solidFill>
                <a:round/>
                <a:headEnd/>
                <a:tailEnd/>
              </a:ln>
            </p:spPr>
            <p:txBody>
              <a:bodyPr/>
              <a:lstStyle/>
              <a:p>
                <a:endParaRPr lang="en-US"/>
              </a:p>
            </p:txBody>
          </p:sp>
          <p:sp>
            <p:nvSpPr>
              <p:cNvPr id="45085" name="Rectangle 7"/>
              <p:cNvSpPr>
                <a:spLocks noChangeArrowheads="1"/>
              </p:cNvSpPr>
              <p:nvPr/>
            </p:nvSpPr>
            <p:spPr bwMode="auto">
              <a:xfrm>
                <a:off x="1143" y="1459"/>
                <a:ext cx="393" cy="395"/>
              </a:xfrm>
              <a:prstGeom prst="rect">
                <a:avLst/>
              </a:prstGeom>
              <a:solidFill>
                <a:schemeClr val="tx1"/>
              </a:solidFill>
              <a:ln w="9525">
                <a:solidFill>
                  <a:schemeClr val="tx1"/>
                </a:solidFill>
                <a:miter lim="800000"/>
                <a:headEnd/>
                <a:tailEnd/>
              </a:ln>
            </p:spPr>
            <p:txBody>
              <a:bodyPr wrap="none" anchor="ctr"/>
              <a:lstStyle/>
              <a:p>
                <a:r>
                  <a:rPr lang="en-US" b="1">
                    <a:solidFill>
                      <a:schemeClr val="bg1"/>
                    </a:solidFill>
                  </a:rPr>
                  <a:t>+HV</a:t>
                </a:r>
              </a:p>
            </p:txBody>
          </p:sp>
          <p:sp>
            <p:nvSpPr>
              <p:cNvPr id="45086" name="Line 8"/>
              <p:cNvSpPr>
                <a:spLocks noChangeShapeType="1"/>
              </p:cNvSpPr>
              <p:nvPr/>
            </p:nvSpPr>
            <p:spPr bwMode="auto">
              <a:xfrm>
                <a:off x="1222" y="2013"/>
                <a:ext cx="195" cy="0"/>
              </a:xfrm>
              <a:prstGeom prst="line">
                <a:avLst/>
              </a:prstGeom>
              <a:noFill/>
              <a:ln w="9525">
                <a:solidFill>
                  <a:schemeClr val="tx1"/>
                </a:solidFill>
                <a:round/>
                <a:headEnd/>
                <a:tailEnd/>
              </a:ln>
            </p:spPr>
            <p:txBody>
              <a:bodyPr/>
              <a:lstStyle/>
              <a:p>
                <a:endParaRPr lang="en-US"/>
              </a:p>
            </p:txBody>
          </p:sp>
          <p:sp>
            <p:nvSpPr>
              <p:cNvPr id="45087" name="Line 9"/>
              <p:cNvSpPr>
                <a:spLocks noChangeShapeType="1"/>
              </p:cNvSpPr>
              <p:nvPr/>
            </p:nvSpPr>
            <p:spPr bwMode="auto">
              <a:xfrm>
                <a:off x="1262" y="2069"/>
                <a:ext cx="116" cy="0"/>
              </a:xfrm>
              <a:prstGeom prst="line">
                <a:avLst/>
              </a:prstGeom>
              <a:noFill/>
              <a:ln w="9525">
                <a:solidFill>
                  <a:schemeClr val="tx1"/>
                </a:solidFill>
                <a:round/>
                <a:headEnd/>
                <a:tailEnd/>
              </a:ln>
            </p:spPr>
            <p:txBody>
              <a:bodyPr/>
              <a:lstStyle/>
              <a:p>
                <a:endParaRPr lang="en-US"/>
              </a:p>
            </p:txBody>
          </p:sp>
          <p:sp>
            <p:nvSpPr>
              <p:cNvPr id="45088" name="Line 10"/>
              <p:cNvSpPr>
                <a:spLocks noChangeShapeType="1"/>
              </p:cNvSpPr>
              <p:nvPr/>
            </p:nvSpPr>
            <p:spPr bwMode="auto">
              <a:xfrm>
                <a:off x="1301" y="2112"/>
                <a:ext cx="38" cy="0"/>
              </a:xfrm>
              <a:prstGeom prst="line">
                <a:avLst/>
              </a:prstGeom>
              <a:noFill/>
              <a:ln w="9525">
                <a:solidFill>
                  <a:schemeClr val="tx1"/>
                </a:solidFill>
                <a:round/>
                <a:headEnd/>
                <a:tailEnd/>
              </a:ln>
            </p:spPr>
            <p:txBody>
              <a:bodyPr/>
              <a:lstStyle/>
              <a:p>
                <a:endParaRPr lang="en-US"/>
              </a:p>
            </p:txBody>
          </p:sp>
        </p:grpSp>
        <p:grpSp>
          <p:nvGrpSpPr>
            <p:cNvPr id="45075" name="Group 25"/>
            <p:cNvGrpSpPr>
              <a:grpSpLocks/>
            </p:cNvGrpSpPr>
            <p:nvPr/>
          </p:nvGrpSpPr>
          <p:grpSpPr bwMode="auto">
            <a:xfrm flipH="1">
              <a:off x="381000" y="1676400"/>
              <a:ext cx="1135063" cy="1676400"/>
              <a:chOff x="821" y="1056"/>
              <a:chExt cx="715" cy="1056"/>
            </a:xfrm>
          </p:grpSpPr>
          <p:sp>
            <p:nvSpPr>
              <p:cNvPr id="223258" name="Freeform 26"/>
              <p:cNvSpPr>
                <a:spLocks/>
              </p:cNvSpPr>
              <p:nvPr/>
            </p:nvSpPr>
            <p:spPr bwMode="auto">
              <a:xfrm>
                <a:off x="821" y="1152"/>
                <a:ext cx="91" cy="495"/>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45078" name="Freeform 27"/>
              <p:cNvSpPr>
                <a:spLocks/>
              </p:cNvSpPr>
              <p:nvPr/>
            </p:nvSpPr>
            <p:spPr bwMode="auto">
              <a:xfrm>
                <a:off x="864" y="1056"/>
                <a:ext cx="467" cy="948"/>
              </a:xfrm>
              <a:custGeom>
                <a:avLst/>
                <a:gdLst>
                  <a:gd name="T0" fmla="*/ 0 w 1298"/>
                  <a:gd name="T1" fmla="*/ 4 h 2020"/>
                  <a:gd name="T2" fmla="*/ 0 w 1298"/>
                  <a:gd name="T3" fmla="*/ 0 h 2020"/>
                  <a:gd name="T4" fmla="*/ 8 w 1298"/>
                  <a:gd name="T5" fmla="*/ 0 h 2020"/>
                  <a:gd name="T6" fmla="*/ 8 w 1298"/>
                  <a:gd name="T7" fmla="*/ 46 h 2020"/>
                  <a:gd name="T8" fmla="*/ 0 60000 65536"/>
                  <a:gd name="T9" fmla="*/ 0 60000 65536"/>
                  <a:gd name="T10" fmla="*/ 0 60000 65536"/>
                  <a:gd name="T11" fmla="*/ 0 60000 65536"/>
                  <a:gd name="T12" fmla="*/ 0 w 1298"/>
                  <a:gd name="T13" fmla="*/ 0 h 2020"/>
                  <a:gd name="T14" fmla="*/ 1298 w 1298"/>
                  <a:gd name="T15" fmla="*/ 2020 h 2020"/>
                </a:gdLst>
                <a:ahLst/>
                <a:cxnLst>
                  <a:cxn ang="T8">
                    <a:pos x="T0" y="T1"/>
                  </a:cxn>
                  <a:cxn ang="T9">
                    <a:pos x="T2" y="T3"/>
                  </a:cxn>
                  <a:cxn ang="T10">
                    <a:pos x="T4" y="T5"/>
                  </a:cxn>
                  <a:cxn ang="T11">
                    <a:pos x="T6" y="T7"/>
                  </a:cxn>
                </a:cxnLst>
                <a:rect l="T12" t="T13" r="T14" b="T15"/>
                <a:pathLst>
                  <a:path w="1298" h="2020">
                    <a:moveTo>
                      <a:pt x="0" y="182"/>
                    </a:moveTo>
                    <a:lnTo>
                      <a:pt x="0" y="0"/>
                    </a:lnTo>
                    <a:lnTo>
                      <a:pt x="1298" y="9"/>
                    </a:lnTo>
                    <a:lnTo>
                      <a:pt x="1276" y="2020"/>
                    </a:lnTo>
                  </a:path>
                </a:pathLst>
              </a:custGeom>
              <a:noFill/>
              <a:ln w="9525">
                <a:solidFill>
                  <a:schemeClr val="tx1"/>
                </a:solidFill>
                <a:round/>
                <a:headEnd/>
                <a:tailEnd/>
              </a:ln>
            </p:spPr>
            <p:txBody>
              <a:bodyPr/>
              <a:lstStyle/>
              <a:p>
                <a:endParaRPr lang="en-US"/>
              </a:p>
            </p:txBody>
          </p:sp>
          <p:sp>
            <p:nvSpPr>
              <p:cNvPr id="45079" name="Rectangle 28"/>
              <p:cNvSpPr>
                <a:spLocks noChangeArrowheads="1"/>
              </p:cNvSpPr>
              <p:nvPr/>
            </p:nvSpPr>
            <p:spPr bwMode="auto">
              <a:xfrm>
                <a:off x="1143" y="1459"/>
                <a:ext cx="393" cy="395"/>
              </a:xfrm>
              <a:prstGeom prst="rect">
                <a:avLst/>
              </a:prstGeom>
              <a:solidFill>
                <a:schemeClr val="tx1"/>
              </a:solidFill>
              <a:ln w="9525">
                <a:solidFill>
                  <a:schemeClr val="tx1"/>
                </a:solidFill>
                <a:miter lim="800000"/>
                <a:headEnd/>
                <a:tailEnd/>
              </a:ln>
            </p:spPr>
            <p:txBody>
              <a:bodyPr wrap="none" anchor="ctr"/>
              <a:lstStyle/>
              <a:p>
                <a:r>
                  <a:rPr lang="en-US" b="1">
                    <a:solidFill>
                      <a:schemeClr val="bg1"/>
                    </a:solidFill>
                  </a:rPr>
                  <a:t>-HV</a:t>
                </a:r>
              </a:p>
            </p:txBody>
          </p:sp>
          <p:sp>
            <p:nvSpPr>
              <p:cNvPr id="45080" name="Line 29"/>
              <p:cNvSpPr>
                <a:spLocks noChangeShapeType="1"/>
              </p:cNvSpPr>
              <p:nvPr/>
            </p:nvSpPr>
            <p:spPr bwMode="auto">
              <a:xfrm>
                <a:off x="1222" y="2013"/>
                <a:ext cx="195" cy="0"/>
              </a:xfrm>
              <a:prstGeom prst="line">
                <a:avLst/>
              </a:prstGeom>
              <a:noFill/>
              <a:ln w="9525">
                <a:solidFill>
                  <a:schemeClr val="tx1"/>
                </a:solidFill>
                <a:round/>
                <a:headEnd/>
                <a:tailEnd/>
              </a:ln>
            </p:spPr>
            <p:txBody>
              <a:bodyPr/>
              <a:lstStyle/>
              <a:p>
                <a:endParaRPr lang="en-US"/>
              </a:p>
            </p:txBody>
          </p:sp>
          <p:sp>
            <p:nvSpPr>
              <p:cNvPr id="45081" name="Line 30"/>
              <p:cNvSpPr>
                <a:spLocks noChangeShapeType="1"/>
              </p:cNvSpPr>
              <p:nvPr/>
            </p:nvSpPr>
            <p:spPr bwMode="auto">
              <a:xfrm>
                <a:off x="1262" y="2069"/>
                <a:ext cx="116" cy="0"/>
              </a:xfrm>
              <a:prstGeom prst="line">
                <a:avLst/>
              </a:prstGeom>
              <a:noFill/>
              <a:ln w="9525">
                <a:solidFill>
                  <a:schemeClr val="tx1"/>
                </a:solidFill>
                <a:round/>
                <a:headEnd/>
                <a:tailEnd/>
              </a:ln>
            </p:spPr>
            <p:txBody>
              <a:bodyPr/>
              <a:lstStyle/>
              <a:p>
                <a:endParaRPr lang="en-US"/>
              </a:p>
            </p:txBody>
          </p:sp>
          <p:sp>
            <p:nvSpPr>
              <p:cNvPr id="45082" name="Line 31"/>
              <p:cNvSpPr>
                <a:spLocks noChangeShapeType="1"/>
              </p:cNvSpPr>
              <p:nvPr/>
            </p:nvSpPr>
            <p:spPr bwMode="auto">
              <a:xfrm>
                <a:off x="1301" y="2112"/>
                <a:ext cx="38" cy="0"/>
              </a:xfrm>
              <a:prstGeom prst="line">
                <a:avLst/>
              </a:prstGeom>
              <a:noFill/>
              <a:ln w="9525">
                <a:solidFill>
                  <a:schemeClr val="tx1"/>
                </a:solidFill>
                <a:round/>
                <a:headEnd/>
                <a:tailEnd/>
              </a:ln>
            </p:spPr>
            <p:txBody>
              <a:bodyPr/>
              <a:lstStyle/>
              <a:p>
                <a:endParaRPr lang="en-US"/>
              </a:p>
            </p:txBody>
          </p:sp>
        </p:grpSp>
        <p:sp>
          <p:nvSpPr>
            <p:cNvPr id="45076" name="Text Box 49"/>
            <p:cNvSpPr txBox="1">
              <a:spLocks noChangeArrowheads="1"/>
            </p:cNvSpPr>
            <p:nvPr/>
          </p:nvSpPr>
          <p:spPr bwMode="auto">
            <a:xfrm>
              <a:off x="3032125" y="1893888"/>
              <a:ext cx="698500" cy="519112"/>
            </a:xfrm>
            <a:prstGeom prst="rect">
              <a:avLst/>
            </a:prstGeom>
            <a:noFill/>
            <a:ln w="9525">
              <a:noFill/>
              <a:miter lim="800000"/>
              <a:headEnd/>
              <a:tailEnd/>
            </a:ln>
          </p:spPr>
          <p:txBody>
            <a:bodyPr wrap="none">
              <a:spAutoFit/>
            </a:bodyPr>
            <a:lstStyle/>
            <a:p>
              <a:pPr algn="l"/>
              <a:r>
                <a:rPr lang="en-US" sz="2800" b="1"/>
                <a:t>DC</a:t>
              </a:r>
            </a:p>
          </p:txBody>
        </p:sp>
      </p:grpSp>
      <p:grpSp>
        <p:nvGrpSpPr>
          <p:cNvPr id="45060" name="Group 31"/>
          <p:cNvGrpSpPr>
            <a:grpSpLocks/>
          </p:cNvGrpSpPr>
          <p:nvPr/>
        </p:nvGrpSpPr>
        <p:grpSpPr bwMode="auto">
          <a:xfrm>
            <a:off x="5943600" y="1676400"/>
            <a:ext cx="2755900" cy="1676400"/>
            <a:chOff x="5943600" y="1676400"/>
            <a:chExt cx="2755900" cy="1676400"/>
          </a:xfrm>
        </p:grpSpPr>
        <p:sp>
          <p:nvSpPr>
            <p:cNvPr id="223265" name="Freeform 33"/>
            <p:cNvSpPr>
              <a:spLocks/>
            </p:cNvSpPr>
            <p:nvPr/>
          </p:nvSpPr>
          <p:spPr bwMode="auto">
            <a:xfrm flipH="1">
              <a:off x="6942138" y="1828800"/>
              <a:ext cx="144462" cy="785813"/>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45064" name="Freeform 34"/>
            <p:cNvSpPr>
              <a:spLocks/>
            </p:cNvSpPr>
            <p:nvPr/>
          </p:nvSpPr>
          <p:spPr bwMode="auto">
            <a:xfrm flipH="1">
              <a:off x="6276975" y="1676400"/>
              <a:ext cx="741363" cy="1504950"/>
            </a:xfrm>
            <a:custGeom>
              <a:avLst/>
              <a:gdLst>
                <a:gd name="T0" fmla="*/ 0 w 1298"/>
                <a:gd name="T1" fmla="*/ 2147483647 h 2020"/>
                <a:gd name="T2" fmla="*/ 0 w 1298"/>
                <a:gd name="T3" fmla="*/ 0 h 2020"/>
                <a:gd name="T4" fmla="*/ 2147483647 w 1298"/>
                <a:gd name="T5" fmla="*/ 2147483647 h 2020"/>
                <a:gd name="T6" fmla="*/ 2147483647 w 1298"/>
                <a:gd name="T7" fmla="*/ 2147483647 h 2020"/>
                <a:gd name="T8" fmla="*/ 0 60000 65536"/>
                <a:gd name="T9" fmla="*/ 0 60000 65536"/>
                <a:gd name="T10" fmla="*/ 0 60000 65536"/>
                <a:gd name="T11" fmla="*/ 0 60000 65536"/>
                <a:gd name="T12" fmla="*/ 0 w 1298"/>
                <a:gd name="T13" fmla="*/ 0 h 2020"/>
                <a:gd name="T14" fmla="*/ 1298 w 1298"/>
                <a:gd name="T15" fmla="*/ 2020 h 2020"/>
              </a:gdLst>
              <a:ahLst/>
              <a:cxnLst>
                <a:cxn ang="T8">
                  <a:pos x="T0" y="T1"/>
                </a:cxn>
                <a:cxn ang="T9">
                  <a:pos x="T2" y="T3"/>
                </a:cxn>
                <a:cxn ang="T10">
                  <a:pos x="T4" y="T5"/>
                </a:cxn>
                <a:cxn ang="T11">
                  <a:pos x="T6" y="T7"/>
                </a:cxn>
              </a:cxnLst>
              <a:rect l="T12" t="T13" r="T14" b="T15"/>
              <a:pathLst>
                <a:path w="1298" h="2020">
                  <a:moveTo>
                    <a:pt x="0" y="182"/>
                  </a:moveTo>
                  <a:lnTo>
                    <a:pt x="0" y="0"/>
                  </a:lnTo>
                  <a:lnTo>
                    <a:pt x="1298" y="9"/>
                  </a:lnTo>
                  <a:lnTo>
                    <a:pt x="1276" y="2020"/>
                  </a:lnTo>
                </a:path>
              </a:pathLst>
            </a:custGeom>
            <a:noFill/>
            <a:ln w="9525">
              <a:solidFill>
                <a:schemeClr val="tx1"/>
              </a:solidFill>
              <a:round/>
              <a:headEnd/>
              <a:tailEnd/>
            </a:ln>
          </p:spPr>
          <p:txBody>
            <a:bodyPr/>
            <a:lstStyle/>
            <a:p>
              <a:endParaRPr lang="en-US"/>
            </a:p>
          </p:txBody>
        </p:sp>
        <p:sp>
          <p:nvSpPr>
            <p:cNvPr id="45065" name="Rectangle 35"/>
            <p:cNvSpPr>
              <a:spLocks noChangeArrowheads="1"/>
            </p:cNvSpPr>
            <p:nvPr/>
          </p:nvSpPr>
          <p:spPr bwMode="auto">
            <a:xfrm flipH="1">
              <a:off x="5951538" y="2316163"/>
              <a:ext cx="623887" cy="627062"/>
            </a:xfrm>
            <a:prstGeom prst="rect">
              <a:avLst/>
            </a:prstGeom>
            <a:solidFill>
              <a:schemeClr val="tx1"/>
            </a:solidFill>
            <a:ln w="9525">
              <a:solidFill>
                <a:schemeClr val="tx1"/>
              </a:solidFill>
              <a:miter lim="800000"/>
              <a:headEnd/>
              <a:tailEnd/>
            </a:ln>
          </p:spPr>
          <p:txBody>
            <a:bodyPr wrap="none" anchor="ctr"/>
            <a:lstStyle/>
            <a:p>
              <a:r>
                <a:rPr lang="en-US" b="1">
                  <a:solidFill>
                    <a:schemeClr val="bg1"/>
                  </a:solidFill>
                </a:rPr>
                <a:t> </a:t>
              </a:r>
            </a:p>
          </p:txBody>
        </p:sp>
        <p:sp>
          <p:nvSpPr>
            <p:cNvPr id="45066" name="Line 36"/>
            <p:cNvSpPr>
              <a:spLocks noChangeShapeType="1"/>
            </p:cNvSpPr>
            <p:nvPr/>
          </p:nvSpPr>
          <p:spPr bwMode="auto">
            <a:xfrm flipH="1">
              <a:off x="6140450" y="3195638"/>
              <a:ext cx="309563" cy="0"/>
            </a:xfrm>
            <a:prstGeom prst="line">
              <a:avLst/>
            </a:prstGeom>
            <a:noFill/>
            <a:ln w="9525">
              <a:solidFill>
                <a:schemeClr val="tx1"/>
              </a:solidFill>
              <a:round/>
              <a:headEnd/>
              <a:tailEnd/>
            </a:ln>
          </p:spPr>
          <p:txBody>
            <a:bodyPr/>
            <a:lstStyle/>
            <a:p>
              <a:endParaRPr lang="en-US"/>
            </a:p>
          </p:txBody>
        </p:sp>
        <p:sp>
          <p:nvSpPr>
            <p:cNvPr id="45067" name="Line 37"/>
            <p:cNvSpPr>
              <a:spLocks noChangeShapeType="1"/>
            </p:cNvSpPr>
            <p:nvPr/>
          </p:nvSpPr>
          <p:spPr bwMode="auto">
            <a:xfrm flipH="1">
              <a:off x="6202363" y="3284538"/>
              <a:ext cx="184150" cy="0"/>
            </a:xfrm>
            <a:prstGeom prst="line">
              <a:avLst/>
            </a:prstGeom>
            <a:noFill/>
            <a:ln w="9525">
              <a:solidFill>
                <a:schemeClr val="tx1"/>
              </a:solidFill>
              <a:round/>
              <a:headEnd/>
              <a:tailEnd/>
            </a:ln>
          </p:spPr>
          <p:txBody>
            <a:bodyPr/>
            <a:lstStyle/>
            <a:p>
              <a:endParaRPr lang="en-US"/>
            </a:p>
          </p:txBody>
        </p:sp>
        <p:sp>
          <p:nvSpPr>
            <p:cNvPr id="45068" name="Line 38"/>
            <p:cNvSpPr>
              <a:spLocks noChangeShapeType="1"/>
            </p:cNvSpPr>
            <p:nvPr/>
          </p:nvSpPr>
          <p:spPr bwMode="auto">
            <a:xfrm flipH="1">
              <a:off x="6264275" y="3352800"/>
              <a:ext cx="60325" cy="0"/>
            </a:xfrm>
            <a:prstGeom prst="line">
              <a:avLst/>
            </a:prstGeom>
            <a:noFill/>
            <a:ln w="9525">
              <a:solidFill>
                <a:schemeClr val="tx1"/>
              </a:solidFill>
              <a:round/>
              <a:headEnd/>
              <a:tailEnd/>
            </a:ln>
          </p:spPr>
          <p:txBody>
            <a:bodyPr/>
            <a:lstStyle/>
            <a:p>
              <a:endParaRPr lang="en-US"/>
            </a:p>
          </p:txBody>
        </p:sp>
        <p:sp>
          <p:nvSpPr>
            <p:cNvPr id="223271" name="Freeform 39"/>
            <p:cNvSpPr>
              <a:spLocks/>
            </p:cNvSpPr>
            <p:nvPr/>
          </p:nvSpPr>
          <p:spPr bwMode="auto">
            <a:xfrm flipH="1">
              <a:off x="7323138" y="1828800"/>
              <a:ext cx="144462" cy="785813"/>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45070" name="Freeform 40"/>
            <p:cNvSpPr>
              <a:spLocks/>
            </p:cNvSpPr>
            <p:nvPr/>
          </p:nvSpPr>
          <p:spPr bwMode="auto">
            <a:xfrm>
              <a:off x="7010400" y="1676400"/>
              <a:ext cx="381000" cy="152400"/>
            </a:xfrm>
            <a:custGeom>
              <a:avLst/>
              <a:gdLst>
                <a:gd name="T0" fmla="*/ 0 w 240"/>
                <a:gd name="T1" fmla="*/ 0 h 96"/>
                <a:gd name="T2" fmla="*/ 2147483647 w 240"/>
                <a:gd name="T3" fmla="*/ 0 h 96"/>
                <a:gd name="T4" fmla="*/ 2147483647 w 240"/>
                <a:gd name="T5" fmla="*/ 2147483647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0" y="0"/>
                  </a:moveTo>
                  <a:lnTo>
                    <a:pt x="240" y="0"/>
                  </a:lnTo>
                  <a:lnTo>
                    <a:pt x="240" y="96"/>
                  </a:lnTo>
                </a:path>
              </a:pathLst>
            </a:custGeom>
            <a:noFill/>
            <a:ln w="9525">
              <a:solidFill>
                <a:schemeClr val="tx1"/>
              </a:solidFill>
              <a:round/>
              <a:headEnd/>
              <a:tailEnd/>
            </a:ln>
          </p:spPr>
          <p:txBody>
            <a:bodyPr/>
            <a:lstStyle/>
            <a:p>
              <a:endParaRPr lang="en-US"/>
            </a:p>
          </p:txBody>
        </p:sp>
        <p:sp>
          <p:nvSpPr>
            <p:cNvPr id="45071" name="Freeform 45"/>
            <p:cNvSpPr>
              <a:spLocks/>
            </p:cNvSpPr>
            <p:nvPr/>
          </p:nvSpPr>
          <p:spPr bwMode="auto">
            <a:xfrm>
              <a:off x="5943600" y="2451100"/>
              <a:ext cx="304800" cy="292100"/>
            </a:xfrm>
            <a:custGeom>
              <a:avLst/>
              <a:gdLst>
                <a:gd name="T0" fmla="*/ 0 w 1392"/>
                <a:gd name="T1" fmla="*/ 2147483647 h 1048"/>
                <a:gd name="T2" fmla="*/ 2147483647 w 1392"/>
                <a:gd name="T3" fmla="*/ 2147483647 h 1048"/>
                <a:gd name="T4" fmla="*/ 2147483647 w 1392"/>
                <a:gd name="T5" fmla="*/ 2147483647 h 1048"/>
                <a:gd name="T6" fmla="*/ 2147483647 w 1392"/>
                <a:gd name="T7" fmla="*/ 2147483647 h 1048"/>
                <a:gd name="T8" fmla="*/ 0 60000 65536"/>
                <a:gd name="T9" fmla="*/ 0 60000 65536"/>
                <a:gd name="T10" fmla="*/ 0 60000 65536"/>
                <a:gd name="T11" fmla="*/ 0 60000 65536"/>
                <a:gd name="T12" fmla="*/ 0 w 1392"/>
                <a:gd name="T13" fmla="*/ 0 h 1048"/>
                <a:gd name="T14" fmla="*/ 1392 w 1392"/>
                <a:gd name="T15" fmla="*/ 1048 h 1048"/>
              </a:gdLst>
              <a:ahLst/>
              <a:cxnLst>
                <a:cxn ang="T8">
                  <a:pos x="T0" y="T1"/>
                </a:cxn>
                <a:cxn ang="T9">
                  <a:pos x="T2" y="T3"/>
                </a:cxn>
                <a:cxn ang="T10">
                  <a:pos x="T4" y="T5"/>
                </a:cxn>
                <a:cxn ang="T11">
                  <a:pos x="T6" y="T7"/>
                </a:cxn>
              </a:cxnLst>
              <a:rect l="T12" t="T13" r="T14" b="T15"/>
              <a:pathLst>
                <a:path w="1392" h="1048">
                  <a:moveTo>
                    <a:pt x="0" y="552"/>
                  </a:moveTo>
                  <a:cubicBezTo>
                    <a:pt x="56" y="472"/>
                    <a:pt x="168" y="0"/>
                    <a:pt x="336" y="72"/>
                  </a:cubicBezTo>
                  <a:cubicBezTo>
                    <a:pt x="504" y="144"/>
                    <a:pt x="832" y="920"/>
                    <a:pt x="1008" y="984"/>
                  </a:cubicBezTo>
                  <a:cubicBezTo>
                    <a:pt x="1184" y="1048"/>
                    <a:pt x="1312" y="566"/>
                    <a:pt x="1392" y="456"/>
                  </a:cubicBezTo>
                </a:path>
              </a:pathLst>
            </a:custGeom>
            <a:noFill/>
            <a:ln w="38100" cmpd="sng">
              <a:solidFill>
                <a:schemeClr val="bg1"/>
              </a:solidFill>
              <a:round/>
              <a:headEnd/>
              <a:tailEnd/>
            </a:ln>
          </p:spPr>
          <p:txBody>
            <a:bodyPr/>
            <a:lstStyle/>
            <a:p>
              <a:endParaRPr lang="en-US"/>
            </a:p>
          </p:txBody>
        </p:sp>
        <p:sp>
          <p:nvSpPr>
            <p:cNvPr id="45072" name="Text Box 47"/>
            <p:cNvSpPr txBox="1">
              <a:spLocks noChangeArrowheads="1"/>
            </p:cNvSpPr>
            <p:nvPr/>
          </p:nvSpPr>
          <p:spPr bwMode="auto">
            <a:xfrm>
              <a:off x="6172200" y="2438400"/>
              <a:ext cx="501650" cy="366713"/>
            </a:xfrm>
            <a:prstGeom prst="rect">
              <a:avLst/>
            </a:prstGeom>
            <a:noFill/>
            <a:ln w="9525">
              <a:noFill/>
              <a:miter lim="800000"/>
              <a:headEnd/>
              <a:tailEnd/>
            </a:ln>
          </p:spPr>
          <p:txBody>
            <a:bodyPr wrap="none">
              <a:spAutoFit/>
            </a:bodyPr>
            <a:lstStyle/>
            <a:p>
              <a:pPr algn="l"/>
              <a:r>
                <a:rPr lang="en-US" b="1">
                  <a:solidFill>
                    <a:schemeClr val="bg1"/>
                  </a:solidFill>
                </a:rPr>
                <a:t>HV</a:t>
              </a:r>
            </a:p>
          </p:txBody>
        </p:sp>
        <p:sp>
          <p:nvSpPr>
            <p:cNvPr id="45073" name="Text Box 50"/>
            <p:cNvSpPr txBox="1">
              <a:spLocks noChangeArrowheads="1"/>
            </p:cNvSpPr>
            <p:nvPr/>
          </p:nvSpPr>
          <p:spPr bwMode="auto">
            <a:xfrm>
              <a:off x="8001000" y="1905000"/>
              <a:ext cx="698500" cy="519113"/>
            </a:xfrm>
            <a:prstGeom prst="rect">
              <a:avLst/>
            </a:prstGeom>
            <a:noFill/>
            <a:ln w="9525">
              <a:noFill/>
              <a:miter lim="800000"/>
              <a:headEnd/>
              <a:tailEnd/>
            </a:ln>
          </p:spPr>
          <p:txBody>
            <a:bodyPr wrap="none">
              <a:spAutoFit/>
            </a:bodyPr>
            <a:lstStyle/>
            <a:p>
              <a:pPr algn="l"/>
              <a:r>
                <a:rPr lang="en-US" sz="2800" b="1"/>
                <a:t>AC</a:t>
              </a:r>
            </a:p>
          </p:txBody>
        </p:sp>
      </p:grpSp>
      <p:sp>
        <p:nvSpPr>
          <p:cNvPr id="45061" name="Text Box 51"/>
          <p:cNvSpPr txBox="1">
            <a:spLocks noChangeArrowheads="1"/>
          </p:cNvSpPr>
          <p:nvPr/>
        </p:nvSpPr>
        <p:spPr bwMode="auto">
          <a:xfrm>
            <a:off x="76200" y="3541713"/>
            <a:ext cx="4683125" cy="1465262"/>
          </a:xfrm>
          <a:prstGeom prst="rect">
            <a:avLst/>
          </a:prstGeom>
          <a:noFill/>
          <a:ln w="9525">
            <a:noFill/>
            <a:miter lim="800000"/>
            <a:headEnd/>
            <a:tailEnd/>
          </a:ln>
        </p:spPr>
        <p:txBody>
          <a:bodyPr wrap="none">
            <a:spAutoFit/>
          </a:bodyPr>
          <a:lstStyle/>
          <a:p>
            <a:pPr algn="l">
              <a:buFontTx/>
              <a:buChar char="•"/>
            </a:pPr>
            <a:r>
              <a:rPr lang="en-US"/>
              <a:t>Separating points minimizes recombination </a:t>
            </a:r>
          </a:p>
          <a:p>
            <a:pPr algn="l">
              <a:buFontTx/>
              <a:buChar char="•"/>
            </a:pPr>
            <a:r>
              <a:rPr lang="en-US"/>
              <a:t>Used in ultra clean applications</a:t>
            </a:r>
          </a:p>
          <a:p>
            <a:pPr algn="l">
              <a:buFontTx/>
              <a:buChar char="•"/>
            </a:pPr>
            <a:r>
              <a:rPr lang="en-US"/>
              <a:t>Requires periodic adjustment of balance</a:t>
            </a:r>
          </a:p>
          <a:p>
            <a:pPr algn="l">
              <a:buFontTx/>
              <a:buChar char="•"/>
            </a:pPr>
            <a:r>
              <a:rPr lang="en-US"/>
              <a:t>Requires frequent cleaning</a:t>
            </a:r>
          </a:p>
          <a:p>
            <a:pPr algn="l">
              <a:buFontTx/>
              <a:buChar char="•"/>
            </a:pPr>
            <a:r>
              <a:rPr lang="en-US"/>
              <a:t>More expensive</a:t>
            </a:r>
          </a:p>
        </p:txBody>
      </p:sp>
      <p:sp>
        <p:nvSpPr>
          <p:cNvPr id="45062" name="Text Box 52"/>
          <p:cNvSpPr txBox="1">
            <a:spLocks noChangeArrowheads="1"/>
          </p:cNvSpPr>
          <p:nvPr/>
        </p:nvSpPr>
        <p:spPr bwMode="auto">
          <a:xfrm>
            <a:off x="5095875" y="3533775"/>
            <a:ext cx="3895725" cy="1465263"/>
          </a:xfrm>
          <a:prstGeom prst="rect">
            <a:avLst/>
          </a:prstGeom>
          <a:noFill/>
          <a:ln w="9525">
            <a:noFill/>
            <a:miter lim="800000"/>
            <a:headEnd/>
            <a:tailEnd/>
          </a:ln>
        </p:spPr>
        <p:txBody>
          <a:bodyPr wrap="none">
            <a:spAutoFit/>
          </a:bodyPr>
          <a:lstStyle/>
          <a:p>
            <a:pPr algn="l">
              <a:buFontTx/>
              <a:buChar char="•"/>
            </a:pPr>
            <a:r>
              <a:rPr lang="en-US"/>
              <a:t>Requires slightly more air flow </a:t>
            </a:r>
          </a:p>
          <a:p>
            <a:pPr algn="l">
              <a:buFontTx/>
              <a:buChar char="•"/>
            </a:pPr>
            <a:r>
              <a:rPr lang="en-US"/>
              <a:t>Used in most assembly applications</a:t>
            </a:r>
          </a:p>
          <a:p>
            <a:pPr algn="l">
              <a:buFontTx/>
              <a:buChar char="•"/>
            </a:pPr>
            <a:r>
              <a:rPr lang="en-US"/>
              <a:t>Requires no balance adjustment</a:t>
            </a:r>
          </a:p>
          <a:p>
            <a:pPr algn="l">
              <a:buFontTx/>
              <a:buChar char="•"/>
            </a:pPr>
            <a:r>
              <a:rPr lang="en-US"/>
              <a:t>Cleaning required only infrequently</a:t>
            </a:r>
          </a:p>
          <a:p>
            <a:pPr algn="l">
              <a:buClr>
                <a:srgbClr val="0070C0"/>
              </a:buClr>
              <a:buSzPct val="137000"/>
              <a:buFontTx/>
              <a:buChar char="•"/>
            </a:pPr>
            <a:r>
              <a:rPr lang="en-US"/>
              <a:t>Simplicity means reliability!</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sz="3000" dirty="0" smtClean="0">
                <a:latin typeface="Arial Black" pitchFamily="34" charset="0"/>
              </a:rPr>
              <a:t>Types of AC Ionizers From Transforming Technologies</a:t>
            </a:r>
          </a:p>
        </p:txBody>
      </p:sp>
      <p:sp>
        <p:nvSpPr>
          <p:cNvPr id="46083" name="Text Box 5"/>
          <p:cNvSpPr txBox="1">
            <a:spLocks noChangeArrowheads="1"/>
          </p:cNvSpPr>
          <p:nvPr/>
        </p:nvSpPr>
        <p:spPr bwMode="auto">
          <a:xfrm>
            <a:off x="974725" y="1865313"/>
            <a:ext cx="1898650" cy="366712"/>
          </a:xfrm>
          <a:prstGeom prst="rect">
            <a:avLst/>
          </a:prstGeom>
          <a:noFill/>
          <a:ln w="9525">
            <a:noFill/>
            <a:miter lim="800000"/>
            <a:headEnd/>
            <a:tailEnd/>
          </a:ln>
        </p:spPr>
        <p:txBody>
          <a:bodyPr wrap="none">
            <a:spAutoFit/>
          </a:bodyPr>
          <a:lstStyle/>
          <a:p>
            <a:pPr algn="l"/>
            <a:r>
              <a:rPr lang="en-US"/>
              <a:t>Conventional AC</a:t>
            </a:r>
          </a:p>
        </p:txBody>
      </p:sp>
      <p:grpSp>
        <p:nvGrpSpPr>
          <p:cNvPr id="46084" name="Group 111"/>
          <p:cNvGrpSpPr>
            <a:grpSpLocks/>
          </p:cNvGrpSpPr>
          <p:nvPr/>
        </p:nvGrpSpPr>
        <p:grpSpPr bwMode="auto">
          <a:xfrm>
            <a:off x="609600" y="2971800"/>
            <a:ext cx="2819400" cy="1524000"/>
            <a:chOff x="384" y="1872"/>
            <a:chExt cx="1776" cy="960"/>
          </a:xfrm>
        </p:grpSpPr>
        <p:sp>
          <p:nvSpPr>
            <p:cNvPr id="46122" name="Line 42"/>
            <p:cNvSpPr>
              <a:spLocks noChangeShapeType="1"/>
            </p:cNvSpPr>
            <p:nvPr/>
          </p:nvSpPr>
          <p:spPr bwMode="auto">
            <a:xfrm flipH="1">
              <a:off x="384" y="2540"/>
              <a:ext cx="336" cy="0"/>
            </a:xfrm>
            <a:prstGeom prst="line">
              <a:avLst/>
            </a:prstGeom>
            <a:noFill/>
            <a:ln w="12700">
              <a:solidFill>
                <a:schemeClr val="tx1"/>
              </a:solidFill>
              <a:round/>
              <a:headEnd/>
              <a:tailEnd/>
            </a:ln>
          </p:spPr>
          <p:txBody>
            <a:bodyPr wrap="none" lIns="79495" tIns="39747" rIns="79495" bIns="39747" anchor="ctr"/>
            <a:lstStyle/>
            <a:p>
              <a:endParaRPr lang="en-US"/>
            </a:p>
          </p:txBody>
        </p:sp>
        <p:sp>
          <p:nvSpPr>
            <p:cNvPr id="46123" name="Line 43"/>
            <p:cNvSpPr>
              <a:spLocks noChangeShapeType="1"/>
            </p:cNvSpPr>
            <p:nvPr/>
          </p:nvSpPr>
          <p:spPr bwMode="auto">
            <a:xfrm flipH="1">
              <a:off x="384" y="2564"/>
              <a:ext cx="336" cy="0"/>
            </a:xfrm>
            <a:prstGeom prst="line">
              <a:avLst/>
            </a:prstGeom>
            <a:noFill/>
            <a:ln w="12700">
              <a:solidFill>
                <a:schemeClr val="tx1"/>
              </a:solidFill>
              <a:round/>
              <a:headEnd/>
              <a:tailEnd/>
            </a:ln>
          </p:spPr>
          <p:txBody>
            <a:bodyPr wrap="none" lIns="79495" tIns="39747" rIns="79495" bIns="39747" anchor="ctr"/>
            <a:lstStyle/>
            <a:p>
              <a:endParaRPr lang="en-US"/>
            </a:p>
          </p:txBody>
        </p:sp>
        <p:sp>
          <p:nvSpPr>
            <p:cNvPr id="46124" name="Freeform 44"/>
            <p:cNvSpPr>
              <a:spLocks/>
            </p:cNvSpPr>
            <p:nvPr/>
          </p:nvSpPr>
          <p:spPr bwMode="auto">
            <a:xfrm>
              <a:off x="409" y="2493"/>
              <a:ext cx="54" cy="122"/>
            </a:xfrm>
            <a:custGeom>
              <a:avLst/>
              <a:gdLst>
                <a:gd name="T0" fmla="*/ 1 w 101"/>
                <a:gd name="T1" fmla="*/ 1 h 249"/>
                <a:gd name="T2" fmla="*/ 1 w 101"/>
                <a:gd name="T3" fmla="*/ 0 h 249"/>
                <a:gd name="T4" fmla="*/ 1 w 101"/>
                <a:gd name="T5" fmla="*/ 0 h 249"/>
                <a:gd name="T6" fmla="*/ 2 w 101"/>
                <a:gd name="T7" fmla="*/ 0 h 249"/>
                <a:gd name="T8" fmla="*/ 3 w 101"/>
                <a:gd name="T9" fmla="*/ 0 h 249"/>
                <a:gd name="T10" fmla="*/ 4 w 101"/>
                <a:gd name="T11" fmla="*/ 1 h 249"/>
                <a:gd name="T12" fmla="*/ 4 w 101"/>
                <a:gd name="T13" fmla="*/ 3 h 249"/>
                <a:gd name="T14" fmla="*/ 4 w 101"/>
                <a:gd name="T15" fmla="*/ 5 h 249"/>
                <a:gd name="T16" fmla="*/ 4 w 101"/>
                <a:gd name="T17" fmla="*/ 6 h 249"/>
                <a:gd name="T18" fmla="*/ 3 w 101"/>
                <a:gd name="T19" fmla="*/ 6 h 249"/>
                <a:gd name="T20" fmla="*/ 1 w 101"/>
                <a:gd name="T21" fmla="*/ 7 h 249"/>
                <a:gd name="T22" fmla="*/ 1 w 101"/>
                <a:gd name="T23" fmla="*/ 7 h 249"/>
                <a:gd name="T24" fmla="*/ 1 w 101"/>
                <a:gd name="T25" fmla="*/ 6 h 249"/>
                <a:gd name="T26" fmla="*/ 1 w 101"/>
                <a:gd name="T27" fmla="*/ 6 h 249"/>
                <a:gd name="T28" fmla="*/ 1 w 101"/>
                <a:gd name="T29" fmla="*/ 3 h 249"/>
                <a:gd name="T30" fmla="*/ 1 w 101"/>
                <a:gd name="T31" fmla="*/ 1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249"/>
                <a:gd name="T50" fmla="*/ 101 w 101"/>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249">
                  <a:moveTo>
                    <a:pt x="4" y="34"/>
                  </a:moveTo>
                  <a:cubicBezTo>
                    <a:pt x="6" y="14"/>
                    <a:pt x="6" y="10"/>
                    <a:pt x="7" y="5"/>
                  </a:cubicBezTo>
                  <a:cubicBezTo>
                    <a:pt x="8" y="0"/>
                    <a:pt x="5" y="1"/>
                    <a:pt x="11" y="1"/>
                  </a:cubicBezTo>
                  <a:cubicBezTo>
                    <a:pt x="17" y="1"/>
                    <a:pt x="31" y="1"/>
                    <a:pt x="41" y="5"/>
                  </a:cubicBezTo>
                  <a:cubicBezTo>
                    <a:pt x="51" y="9"/>
                    <a:pt x="63" y="18"/>
                    <a:pt x="71" y="26"/>
                  </a:cubicBezTo>
                  <a:cubicBezTo>
                    <a:pt x="79" y="34"/>
                    <a:pt x="84" y="40"/>
                    <a:pt x="89" y="53"/>
                  </a:cubicBezTo>
                  <a:cubicBezTo>
                    <a:pt x="94" y="66"/>
                    <a:pt x="99" y="87"/>
                    <a:pt x="100" y="107"/>
                  </a:cubicBezTo>
                  <a:cubicBezTo>
                    <a:pt x="101" y="127"/>
                    <a:pt x="99" y="158"/>
                    <a:pt x="97" y="173"/>
                  </a:cubicBezTo>
                  <a:cubicBezTo>
                    <a:pt x="95" y="188"/>
                    <a:pt x="95" y="188"/>
                    <a:pt x="89" y="197"/>
                  </a:cubicBezTo>
                  <a:cubicBezTo>
                    <a:pt x="83" y="206"/>
                    <a:pt x="77" y="219"/>
                    <a:pt x="64" y="227"/>
                  </a:cubicBezTo>
                  <a:cubicBezTo>
                    <a:pt x="51" y="235"/>
                    <a:pt x="20" y="245"/>
                    <a:pt x="10" y="247"/>
                  </a:cubicBezTo>
                  <a:cubicBezTo>
                    <a:pt x="0" y="249"/>
                    <a:pt x="6" y="246"/>
                    <a:pt x="5" y="242"/>
                  </a:cubicBezTo>
                  <a:cubicBezTo>
                    <a:pt x="4" y="238"/>
                    <a:pt x="5" y="231"/>
                    <a:pt x="5" y="224"/>
                  </a:cubicBezTo>
                  <a:cubicBezTo>
                    <a:pt x="5" y="217"/>
                    <a:pt x="5" y="213"/>
                    <a:pt x="5" y="197"/>
                  </a:cubicBezTo>
                  <a:cubicBezTo>
                    <a:pt x="5" y="181"/>
                    <a:pt x="5" y="154"/>
                    <a:pt x="5" y="127"/>
                  </a:cubicBezTo>
                  <a:cubicBezTo>
                    <a:pt x="5" y="100"/>
                    <a:pt x="4" y="53"/>
                    <a:pt x="4" y="34"/>
                  </a:cubicBezTo>
                  <a:close/>
                </a:path>
              </a:pathLst>
            </a:custGeom>
            <a:noFill/>
            <a:ln w="12700" cap="flat" cmpd="sng">
              <a:solidFill>
                <a:schemeClr val="tx1"/>
              </a:solidFill>
              <a:prstDash val="solid"/>
              <a:round/>
              <a:headEnd/>
              <a:tailEnd/>
            </a:ln>
          </p:spPr>
          <p:txBody>
            <a:bodyPr wrap="none" lIns="79495" tIns="39747" rIns="79495" bIns="39747" anchor="ctr"/>
            <a:lstStyle/>
            <a:p>
              <a:endParaRPr lang="en-US"/>
            </a:p>
          </p:txBody>
        </p:sp>
        <p:grpSp>
          <p:nvGrpSpPr>
            <p:cNvPr id="46125" name="Group 69"/>
            <p:cNvGrpSpPr>
              <a:grpSpLocks/>
            </p:cNvGrpSpPr>
            <p:nvPr/>
          </p:nvGrpSpPr>
          <p:grpSpPr bwMode="auto">
            <a:xfrm>
              <a:off x="1250" y="1872"/>
              <a:ext cx="910" cy="960"/>
              <a:chOff x="1584" y="1715"/>
              <a:chExt cx="1493" cy="1453"/>
            </a:xfrm>
          </p:grpSpPr>
          <p:grpSp>
            <p:nvGrpSpPr>
              <p:cNvPr id="46150" name="Group 53"/>
              <p:cNvGrpSpPr>
                <a:grpSpLocks noChangeAspect="1"/>
              </p:cNvGrpSpPr>
              <p:nvPr/>
            </p:nvGrpSpPr>
            <p:grpSpPr bwMode="auto">
              <a:xfrm rot="5400000" flipH="1">
                <a:off x="1648" y="2824"/>
                <a:ext cx="519" cy="92"/>
                <a:chOff x="1296" y="2784"/>
                <a:chExt cx="480" cy="144"/>
              </a:xfrm>
            </p:grpSpPr>
            <p:sp>
              <p:nvSpPr>
                <p:cNvPr id="46163" name="AutoShape 54"/>
                <p:cNvSpPr>
                  <a:spLocks noChangeAspect="1" noChangeArrowheads="1"/>
                </p:cNvSpPr>
                <p:nvPr/>
              </p:nvSpPr>
              <p:spPr bwMode="auto">
                <a:xfrm rot="5400000">
                  <a:off x="1632" y="2784"/>
                  <a:ext cx="144" cy="144"/>
                </a:xfrm>
                <a:prstGeom prst="triangle">
                  <a:avLst>
                    <a:gd name="adj" fmla="val 45833"/>
                  </a:avLst>
                </a:prstGeom>
                <a:solidFill>
                  <a:schemeClr val="bg2"/>
                </a:solidFill>
                <a:ln w="12700">
                  <a:noFill/>
                  <a:miter lim="800000"/>
                  <a:headEnd/>
                  <a:tailEnd/>
                </a:ln>
              </p:spPr>
              <p:txBody>
                <a:bodyPr wrap="none" anchor="ctr"/>
                <a:lstStyle/>
                <a:p>
                  <a:endParaRPr lang="en-US"/>
                </a:p>
              </p:txBody>
            </p:sp>
            <p:sp>
              <p:nvSpPr>
                <p:cNvPr id="46164" name="Rectangle 55"/>
                <p:cNvSpPr>
                  <a:spLocks noChangeAspect="1" noChangeArrowheads="1"/>
                </p:cNvSpPr>
                <p:nvPr/>
              </p:nvSpPr>
              <p:spPr bwMode="auto">
                <a:xfrm>
                  <a:off x="1296" y="2784"/>
                  <a:ext cx="336" cy="144"/>
                </a:xfrm>
                <a:prstGeom prst="rect">
                  <a:avLst/>
                </a:prstGeom>
                <a:solidFill>
                  <a:schemeClr val="bg2"/>
                </a:solidFill>
                <a:ln w="12700">
                  <a:noFill/>
                  <a:miter lim="800000"/>
                  <a:headEnd/>
                  <a:tailEnd/>
                </a:ln>
              </p:spPr>
              <p:txBody>
                <a:bodyPr wrap="none" anchor="ctr"/>
                <a:lstStyle/>
                <a:p>
                  <a:endParaRPr lang="en-US"/>
                </a:p>
              </p:txBody>
            </p:sp>
          </p:grpSp>
          <p:grpSp>
            <p:nvGrpSpPr>
              <p:cNvPr id="46151" name="Group 56"/>
              <p:cNvGrpSpPr>
                <a:grpSpLocks/>
              </p:cNvGrpSpPr>
              <p:nvPr/>
            </p:nvGrpSpPr>
            <p:grpSpPr bwMode="auto">
              <a:xfrm rot="-5400000">
                <a:off x="965" y="2334"/>
                <a:ext cx="1453" cy="215"/>
                <a:chOff x="1000" y="2013"/>
                <a:chExt cx="1008" cy="188"/>
              </a:xfrm>
            </p:grpSpPr>
            <p:sp>
              <p:nvSpPr>
                <p:cNvPr id="46160" name="Oval 57"/>
                <p:cNvSpPr>
                  <a:spLocks noChangeAspect="1" noChangeArrowheads="1"/>
                </p:cNvSpPr>
                <p:nvPr/>
              </p:nvSpPr>
              <p:spPr bwMode="auto">
                <a:xfrm>
                  <a:off x="1903" y="2013"/>
                  <a:ext cx="105" cy="188"/>
                </a:xfrm>
                <a:prstGeom prst="ellipse">
                  <a:avLst/>
                </a:prstGeom>
                <a:solidFill>
                  <a:schemeClr val="tx1"/>
                </a:solidFill>
                <a:ln w="12700">
                  <a:noFill/>
                  <a:round/>
                  <a:headEnd/>
                  <a:tailEnd/>
                </a:ln>
              </p:spPr>
              <p:txBody>
                <a:bodyPr wrap="none" anchor="ctr"/>
                <a:lstStyle/>
                <a:p>
                  <a:endParaRPr lang="en-US"/>
                </a:p>
              </p:txBody>
            </p:sp>
            <p:sp>
              <p:nvSpPr>
                <p:cNvPr id="46161" name="Oval 58"/>
                <p:cNvSpPr>
                  <a:spLocks noChangeAspect="1" noChangeArrowheads="1"/>
                </p:cNvSpPr>
                <p:nvPr/>
              </p:nvSpPr>
              <p:spPr bwMode="auto">
                <a:xfrm>
                  <a:off x="1000" y="2013"/>
                  <a:ext cx="105" cy="188"/>
                </a:xfrm>
                <a:prstGeom prst="ellipse">
                  <a:avLst/>
                </a:prstGeom>
                <a:solidFill>
                  <a:schemeClr val="tx1"/>
                </a:solidFill>
                <a:ln w="12700">
                  <a:noFill/>
                  <a:round/>
                  <a:headEnd/>
                  <a:tailEnd/>
                </a:ln>
              </p:spPr>
              <p:txBody>
                <a:bodyPr wrap="none" anchor="ctr"/>
                <a:lstStyle/>
                <a:p>
                  <a:endParaRPr lang="en-US"/>
                </a:p>
              </p:txBody>
            </p:sp>
            <p:sp>
              <p:nvSpPr>
                <p:cNvPr id="46162" name="Freeform 59"/>
                <p:cNvSpPr>
                  <a:spLocks noChangeAspect="1"/>
                </p:cNvSpPr>
                <p:nvPr/>
              </p:nvSpPr>
              <p:spPr bwMode="auto">
                <a:xfrm>
                  <a:off x="1058" y="2013"/>
                  <a:ext cx="874" cy="188"/>
                </a:xfrm>
                <a:custGeom>
                  <a:avLst/>
                  <a:gdLst>
                    <a:gd name="T0" fmla="*/ 0 w 1440"/>
                    <a:gd name="T1" fmla="*/ 0 h 432"/>
                    <a:gd name="T2" fmla="*/ 118 w 1440"/>
                    <a:gd name="T3" fmla="*/ 7 h 432"/>
                    <a:gd name="T4" fmla="*/ 118 w 1440"/>
                    <a:gd name="T5" fmla="*/ 0 h 432"/>
                    <a:gd name="T6" fmla="*/ 0 w 1440"/>
                    <a:gd name="T7" fmla="*/ 7 h 432"/>
                    <a:gd name="T8" fmla="*/ 0 w 1440"/>
                    <a:gd name="T9" fmla="*/ 0 h 432"/>
                    <a:gd name="T10" fmla="*/ 0 60000 65536"/>
                    <a:gd name="T11" fmla="*/ 0 60000 65536"/>
                    <a:gd name="T12" fmla="*/ 0 60000 65536"/>
                    <a:gd name="T13" fmla="*/ 0 60000 65536"/>
                    <a:gd name="T14" fmla="*/ 0 60000 65536"/>
                    <a:gd name="T15" fmla="*/ 0 w 1440"/>
                    <a:gd name="T16" fmla="*/ 0 h 432"/>
                    <a:gd name="T17" fmla="*/ 1440 w 1440"/>
                    <a:gd name="T18" fmla="*/ 432 h 432"/>
                  </a:gdLst>
                  <a:ahLst/>
                  <a:cxnLst>
                    <a:cxn ang="T10">
                      <a:pos x="T0" y="T1"/>
                    </a:cxn>
                    <a:cxn ang="T11">
                      <a:pos x="T2" y="T3"/>
                    </a:cxn>
                    <a:cxn ang="T12">
                      <a:pos x="T4" y="T5"/>
                    </a:cxn>
                    <a:cxn ang="T13">
                      <a:pos x="T6" y="T7"/>
                    </a:cxn>
                    <a:cxn ang="T14">
                      <a:pos x="T8" y="T9"/>
                    </a:cxn>
                  </a:cxnLst>
                  <a:rect l="T15" t="T16" r="T17" b="T18"/>
                  <a:pathLst>
                    <a:path w="1440" h="432">
                      <a:moveTo>
                        <a:pt x="0" y="0"/>
                      </a:moveTo>
                      <a:lnTo>
                        <a:pt x="1440" y="432"/>
                      </a:lnTo>
                      <a:lnTo>
                        <a:pt x="1440" y="0"/>
                      </a:lnTo>
                      <a:lnTo>
                        <a:pt x="0" y="432"/>
                      </a:lnTo>
                      <a:lnTo>
                        <a:pt x="0" y="0"/>
                      </a:lnTo>
                      <a:close/>
                    </a:path>
                  </a:pathLst>
                </a:custGeom>
                <a:solidFill>
                  <a:schemeClr val="tx1"/>
                </a:solidFill>
                <a:ln w="12700" cap="flat" cmpd="sng">
                  <a:noFill/>
                  <a:prstDash val="solid"/>
                  <a:round/>
                  <a:headEnd/>
                  <a:tailEnd/>
                </a:ln>
              </p:spPr>
              <p:txBody>
                <a:bodyPr wrap="none" anchor="ctr"/>
                <a:lstStyle/>
                <a:p>
                  <a:endParaRPr lang="en-US"/>
                </a:p>
              </p:txBody>
            </p:sp>
          </p:grpSp>
          <p:grpSp>
            <p:nvGrpSpPr>
              <p:cNvPr id="46152" name="Group 60"/>
              <p:cNvGrpSpPr>
                <a:grpSpLocks/>
              </p:cNvGrpSpPr>
              <p:nvPr/>
            </p:nvGrpSpPr>
            <p:grpSpPr bwMode="auto">
              <a:xfrm rot="5400000">
                <a:off x="2039" y="2038"/>
                <a:ext cx="1177" cy="899"/>
                <a:chOff x="1242" y="3172"/>
                <a:chExt cx="639" cy="644"/>
              </a:xfrm>
            </p:grpSpPr>
            <p:sp>
              <p:nvSpPr>
                <p:cNvPr id="46156" name="Freeform 61"/>
                <p:cNvSpPr>
                  <a:spLocks noChangeAspect="1"/>
                </p:cNvSpPr>
                <p:nvPr/>
              </p:nvSpPr>
              <p:spPr bwMode="auto">
                <a:xfrm>
                  <a:off x="1807"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6157" name="Freeform 62"/>
                <p:cNvSpPr>
                  <a:spLocks noChangeAspect="1"/>
                </p:cNvSpPr>
                <p:nvPr/>
              </p:nvSpPr>
              <p:spPr bwMode="auto">
                <a:xfrm>
                  <a:off x="1618"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6158" name="Freeform 63"/>
                <p:cNvSpPr>
                  <a:spLocks noChangeAspect="1"/>
                </p:cNvSpPr>
                <p:nvPr/>
              </p:nvSpPr>
              <p:spPr bwMode="auto">
                <a:xfrm>
                  <a:off x="1431"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6159" name="Freeform 64"/>
                <p:cNvSpPr>
                  <a:spLocks noChangeAspect="1"/>
                </p:cNvSpPr>
                <p:nvPr/>
              </p:nvSpPr>
              <p:spPr bwMode="auto">
                <a:xfrm>
                  <a:off x="1242"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grpSp>
          <p:grpSp>
            <p:nvGrpSpPr>
              <p:cNvPr id="46153" name="Group 65"/>
              <p:cNvGrpSpPr>
                <a:grpSpLocks noChangeAspect="1"/>
              </p:cNvGrpSpPr>
              <p:nvPr/>
            </p:nvGrpSpPr>
            <p:grpSpPr bwMode="auto">
              <a:xfrm rot="-5400000" flipH="1" flipV="1">
                <a:off x="1655" y="1947"/>
                <a:ext cx="520" cy="92"/>
                <a:chOff x="1296" y="2784"/>
                <a:chExt cx="480" cy="144"/>
              </a:xfrm>
            </p:grpSpPr>
            <p:sp>
              <p:nvSpPr>
                <p:cNvPr id="46154" name="AutoShape 66"/>
                <p:cNvSpPr>
                  <a:spLocks noChangeAspect="1" noChangeArrowheads="1"/>
                </p:cNvSpPr>
                <p:nvPr/>
              </p:nvSpPr>
              <p:spPr bwMode="auto">
                <a:xfrm rot="5400000">
                  <a:off x="1632" y="2784"/>
                  <a:ext cx="144" cy="144"/>
                </a:xfrm>
                <a:prstGeom prst="triangle">
                  <a:avLst>
                    <a:gd name="adj" fmla="val 45833"/>
                  </a:avLst>
                </a:prstGeom>
                <a:solidFill>
                  <a:schemeClr val="bg2"/>
                </a:solidFill>
                <a:ln w="12700">
                  <a:noFill/>
                  <a:miter lim="800000"/>
                  <a:headEnd/>
                  <a:tailEnd/>
                </a:ln>
              </p:spPr>
              <p:txBody>
                <a:bodyPr wrap="none" anchor="ctr"/>
                <a:lstStyle/>
                <a:p>
                  <a:endParaRPr lang="en-US"/>
                </a:p>
              </p:txBody>
            </p:sp>
            <p:sp>
              <p:nvSpPr>
                <p:cNvPr id="46155" name="Rectangle 67"/>
                <p:cNvSpPr>
                  <a:spLocks noChangeAspect="1" noChangeArrowheads="1"/>
                </p:cNvSpPr>
                <p:nvPr/>
              </p:nvSpPr>
              <p:spPr bwMode="auto">
                <a:xfrm>
                  <a:off x="1296" y="2784"/>
                  <a:ext cx="336" cy="144"/>
                </a:xfrm>
                <a:prstGeom prst="rect">
                  <a:avLst/>
                </a:prstGeom>
                <a:solidFill>
                  <a:schemeClr val="bg2"/>
                </a:solidFill>
                <a:ln w="12700">
                  <a:noFill/>
                  <a:miter lim="800000"/>
                  <a:headEnd/>
                  <a:tailEnd/>
                </a:ln>
              </p:spPr>
              <p:txBody>
                <a:bodyPr wrap="none" anchor="ctr"/>
                <a:lstStyle/>
                <a:p>
                  <a:endParaRPr lang="en-US"/>
                </a:p>
              </p:txBody>
            </p:sp>
          </p:grpSp>
        </p:grpSp>
        <p:sp>
          <p:nvSpPr>
            <p:cNvPr id="46126" name="Oval 18"/>
            <p:cNvSpPr>
              <a:spLocks noChangeAspect="1" noChangeArrowheads="1"/>
            </p:cNvSpPr>
            <p:nvPr/>
          </p:nvSpPr>
          <p:spPr bwMode="auto">
            <a:xfrm>
              <a:off x="513" y="2236"/>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27" name="Oval 19"/>
            <p:cNvSpPr>
              <a:spLocks noChangeAspect="1" noChangeArrowheads="1"/>
            </p:cNvSpPr>
            <p:nvPr/>
          </p:nvSpPr>
          <p:spPr bwMode="auto">
            <a:xfrm>
              <a:off x="587" y="2236"/>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28" name="Oval 20"/>
            <p:cNvSpPr>
              <a:spLocks noChangeAspect="1" noChangeArrowheads="1"/>
            </p:cNvSpPr>
            <p:nvPr/>
          </p:nvSpPr>
          <p:spPr bwMode="auto">
            <a:xfrm>
              <a:off x="671" y="2236"/>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29" name="Oval 21"/>
            <p:cNvSpPr>
              <a:spLocks noChangeAspect="1" noChangeArrowheads="1"/>
            </p:cNvSpPr>
            <p:nvPr/>
          </p:nvSpPr>
          <p:spPr bwMode="auto">
            <a:xfrm>
              <a:off x="746" y="2236"/>
              <a:ext cx="77"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0" name="Oval 22"/>
            <p:cNvSpPr>
              <a:spLocks noChangeAspect="1" noChangeArrowheads="1"/>
            </p:cNvSpPr>
            <p:nvPr/>
          </p:nvSpPr>
          <p:spPr bwMode="auto">
            <a:xfrm>
              <a:off x="823" y="2236"/>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1" name="Oval 23"/>
            <p:cNvSpPr>
              <a:spLocks noChangeAspect="1" noChangeArrowheads="1"/>
            </p:cNvSpPr>
            <p:nvPr/>
          </p:nvSpPr>
          <p:spPr bwMode="auto">
            <a:xfrm>
              <a:off x="898" y="2236"/>
              <a:ext cx="77"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2" name="Oval 24"/>
            <p:cNvSpPr>
              <a:spLocks noChangeAspect="1" noChangeArrowheads="1"/>
            </p:cNvSpPr>
            <p:nvPr/>
          </p:nvSpPr>
          <p:spPr bwMode="auto">
            <a:xfrm>
              <a:off x="982" y="2236"/>
              <a:ext cx="77"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3" name="Oval 25"/>
            <p:cNvSpPr>
              <a:spLocks noChangeAspect="1" noChangeArrowheads="1"/>
            </p:cNvSpPr>
            <p:nvPr/>
          </p:nvSpPr>
          <p:spPr bwMode="auto">
            <a:xfrm>
              <a:off x="1056" y="2236"/>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4" name="Rectangle 26"/>
            <p:cNvSpPr>
              <a:spLocks noChangeAspect="1" noChangeArrowheads="1"/>
            </p:cNvSpPr>
            <p:nvPr/>
          </p:nvSpPr>
          <p:spPr bwMode="auto">
            <a:xfrm>
              <a:off x="513" y="2224"/>
              <a:ext cx="621" cy="35"/>
            </a:xfrm>
            <a:prstGeom prst="rect">
              <a:avLst/>
            </a:prstGeom>
            <a:solidFill>
              <a:srgbClr val="7DC4C9"/>
            </a:solidFill>
            <a:ln w="12700">
              <a:noFill/>
              <a:miter lim="800000"/>
              <a:headEnd/>
              <a:tailEnd/>
            </a:ln>
          </p:spPr>
          <p:txBody>
            <a:bodyPr wrap="none" lIns="79495" tIns="39747" rIns="79495" bIns="39747" anchor="ctr"/>
            <a:lstStyle/>
            <a:p>
              <a:endParaRPr lang="en-US"/>
            </a:p>
          </p:txBody>
        </p:sp>
        <p:sp>
          <p:nvSpPr>
            <p:cNvPr id="46135" name="Line 27"/>
            <p:cNvSpPr>
              <a:spLocks noChangeAspect="1" noChangeShapeType="1"/>
            </p:cNvSpPr>
            <p:nvPr/>
          </p:nvSpPr>
          <p:spPr bwMode="auto">
            <a:xfrm flipV="1">
              <a:off x="513" y="2142"/>
              <a:ext cx="0" cy="117"/>
            </a:xfrm>
            <a:prstGeom prst="line">
              <a:avLst/>
            </a:prstGeom>
            <a:noFill/>
            <a:ln w="12700">
              <a:solidFill>
                <a:schemeClr val="tx1"/>
              </a:solidFill>
              <a:round/>
              <a:headEnd/>
              <a:tailEnd/>
            </a:ln>
          </p:spPr>
          <p:txBody>
            <a:bodyPr wrap="none" lIns="79495" tIns="39747" rIns="79495" bIns="39747" anchor="ctr"/>
            <a:lstStyle/>
            <a:p>
              <a:endParaRPr lang="en-US"/>
            </a:p>
          </p:txBody>
        </p:sp>
        <p:sp>
          <p:nvSpPr>
            <p:cNvPr id="46136" name="Line 28"/>
            <p:cNvSpPr>
              <a:spLocks noChangeAspect="1" noChangeShapeType="1"/>
            </p:cNvSpPr>
            <p:nvPr/>
          </p:nvSpPr>
          <p:spPr bwMode="auto">
            <a:xfrm flipV="1">
              <a:off x="1136" y="2142"/>
              <a:ext cx="0" cy="117"/>
            </a:xfrm>
            <a:prstGeom prst="line">
              <a:avLst/>
            </a:prstGeom>
            <a:noFill/>
            <a:ln w="12700">
              <a:solidFill>
                <a:schemeClr val="tx1"/>
              </a:solidFill>
              <a:round/>
              <a:headEnd/>
              <a:tailEnd/>
            </a:ln>
          </p:spPr>
          <p:txBody>
            <a:bodyPr wrap="none" lIns="79495" tIns="39747" rIns="79495" bIns="39747" anchor="ctr"/>
            <a:lstStyle/>
            <a:p>
              <a:endParaRPr lang="en-US"/>
            </a:p>
          </p:txBody>
        </p:sp>
        <p:sp>
          <p:nvSpPr>
            <p:cNvPr id="46137" name="Oval 30"/>
            <p:cNvSpPr>
              <a:spLocks noChangeAspect="1" noChangeArrowheads="1"/>
            </p:cNvSpPr>
            <p:nvPr/>
          </p:nvSpPr>
          <p:spPr bwMode="auto">
            <a:xfrm>
              <a:off x="727" y="2353"/>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8" name="Oval 31"/>
            <p:cNvSpPr>
              <a:spLocks noChangeAspect="1" noChangeArrowheads="1"/>
            </p:cNvSpPr>
            <p:nvPr/>
          </p:nvSpPr>
          <p:spPr bwMode="auto">
            <a:xfrm>
              <a:off x="804" y="2353"/>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39" name="Oval 32"/>
            <p:cNvSpPr>
              <a:spLocks noChangeAspect="1" noChangeArrowheads="1"/>
            </p:cNvSpPr>
            <p:nvPr/>
          </p:nvSpPr>
          <p:spPr bwMode="auto">
            <a:xfrm>
              <a:off x="888" y="2353"/>
              <a:ext cx="78" cy="58"/>
            </a:xfrm>
            <a:prstGeom prst="ellipse">
              <a:avLst/>
            </a:prstGeom>
            <a:noFill/>
            <a:ln w="12700">
              <a:solidFill>
                <a:schemeClr val="tx1"/>
              </a:solidFill>
              <a:round/>
              <a:headEnd/>
              <a:tailEnd/>
            </a:ln>
          </p:spPr>
          <p:txBody>
            <a:bodyPr wrap="none" lIns="79495" tIns="39747" rIns="79495" bIns="39747" anchor="ctr"/>
            <a:lstStyle/>
            <a:p>
              <a:endParaRPr lang="en-US"/>
            </a:p>
          </p:txBody>
        </p:sp>
        <p:sp>
          <p:nvSpPr>
            <p:cNvPr id="46140" name="Rectangle 33"/>
            <p:cNvSpPr>
              <a:spLocks noChangeAspect="1" noChangeArrowheads="1"/>
            </p:cNvSpPr>
            <p:nvPr/>
          </p:nvSpPr>
          <p:spPr bwMode="auto">
            <a:xfrm>
              <a:off x="720" y="2388"/>
              <a:ext cx="248" cy="47"/>
            </a:xfrm>
            <a:prstGeom prst="rect">
              <a:avLst/>
            </a:prstGeom>
            <a:solidFill>
              <a:srgbClr val="7DC4C9"/>
            </a:solidFill>
            <a:ln w="12700">
              <a:noFill/>
              <a:miter lim="800000"/>
              <a:headEnd/>
              <a:tailEnd/>
            </a:ln>
          </p:spPr>
          <p:txBody>
            <a:bodyPr wrap="none" lIns="79495" tIns="39747" rIns="79495" bIns="39747" anchor="ctr"/>
            <a:lstStyle/>
            <a:p>
              <a:endParaRPr lang="en-US"/>
            </a:p>
          </p:txBody>
        </p:sp>
        <p:sp>
          <p:nvSpPr>
            <p:cNvPr id="46141" name="Line 34"/>
            <p:cNvSpPr>
              <a:spLocks noChangeAspect="1" noChangeShapeType="1"/>
            </p:cNvSpPr>
            <p:nvPr/>
          </p:nvSpPr>
          <p:spPr bwMode="auto">
            <a:xfrm>
              <a:off x="728" y="2388"/>
              <a:ext cx="0" cy="105"/>
            </a:xfrm>
            <a:prstGeom prst="line">
              <a:avLst/>
            </a:prstGeom>
            <a:noFill/>
            <a:ln w="12700">
              <a:solidFill>
                <a:schemeClr val="tx1"/>
              </a:solidFill>
              <a:round/>
              <a:headEnd/>
              <a:tailEnd/>
            </a:ln>
          </p:spPr>
          <p:txBody>
            <a:bodyPr wrap="none" lIns="79495" tIns="39747" rIns="79495" bIns="39747" anchor="ctr"/>
            <a:lstStyle/>
            <a:p>
              <a:endParaRPr lang="en-US"/>
            </a:p>
          </p:txBody>
        </p:sp>
        <p:sp>
          <p:nvSpPr>
            <p:cNvPr id="46142" name="Line 35"/>
            <p:cNvSpPr>
              <a:spLocks noChangeAspect="1" noChangeShapeType="1"/>
            </p:cNvSpPr>
            <p:nvPr/>
          </p:nvSpPr>
          <p:spPr bwMode="auto">
            <a:xfrm>
              <a:off x="966" y="2385"/>
              <a:ext cx="0" cy="105"/>
            </a:xfrm>
            <a:prstGeom prst="line">
              <a:avLst/>
            </a:prstGeom>
            <a:noFill/>
            <a:ln w="12700">
              <a:solidFill>
                <a:schemeClr val="tx1"/>
              </a:solidFill>
              <a:round/>
              <a:headEnd/>
              <a:tailEnd/>
            </a:ln>
          </p:spPr>
          <p:txBody>
            <a:bodyPr wrap="none" lIns="79495" tIns="39747" rIns="79495" bIns="39747" anchor="ctr"/>
            <a:lstStyle/>
            <a:p>
              <a:endParaRPr lang="en-US"/>
            </a:p>
          </p:txBody>
        </p:sp>
        <p:sp>
          <p:nvSpPr>
            <p:cNvPr id="46143" name="Line 36"/>
            <p:cNvSpPr>
              <a:spLocks noChangeAspect="1" noChangeShapeType="1"/>
            </p:cNvSpPr>
            <p:nvPr/>
          </p:nvSpPr>
          <p:spPr bwMode="auto">
            <a:xfrm>
              <a:off x="526" y="2306"/>
              <a:ext cx="607" cy="0"/>
            </a:xfrm>
            <a:prstGeom prst="line">
              <a:avLst/>
            </a:prstGeom>
            <a:noFill/>
            <a:ln w="19050">
              <a:solidFill>
                <a:schemeClr val="tx1"/>
              </a:solidFill>
              <a:round/>
              <a:headEnd/>
              <a:tailEnd/>
            </a:ln>
          </p:spPr>
          <p:txBody>
            <a:bodyPr wrap="none" lIns="79495" tIns="39747" rIns="79495" bIns="39747" anchor="ctr"/>
            <a:lstStyle/>
            <a:p>
              <a:endParaRPr lang="en-US"/>
            </a:p>
          </p:txBody>
        </p:sp>
        <p:sp>
          <p:nvSpPr>
            <p:cNvPr id="46144" name="Line 37"/>
            <p:cNvSpPr>
              <a:spLocks noChangeAspect="1" noChangeShapeType="1"/>
            </p:cNvSpPr>
            <p:nvPr/>
          </p:nvSpPr>
          <p:spPr bwMode="auto">
            <a:xfrm>
              <a:off x="526" y="2318"/>
              <a:ext cx="607" cy="0"/>
            </a:xfrm>
            <a:prstGeom prst="line">
              <a:avLst/>
            </a:prstGeom>
            <a:noFill/>
            <a:ln w="19050">
              <a:solidFill>
                <a:schemeClr val="tx1"/>
              </a:solidFill>
              <a:round/>
              <a:headEnd/>
              <a:tailEnd/>
            </a:ln>
          </p:spPr>
          <p:txBody>
            <a:bodyPr wrap="none" lIns="79495" tIns="39747" rIns="79495" bIns="39747" anchor="ctr"/>
            <a:lstStyle/>
            <a:p>
              <a:endParaRPr lang="en-US"/>
            </a:p>
          </p:txBody>
        </p:sp>
        <p:sp>
          <p:nvSpPr>
            <p:cNvPr id="46145" name="Line 38"/>
            <p:cNvSpPr>
              <a:spLocks noChangeAspect="1" noChangeShapeType="1"/>
            </p:cNvSpPr>
            <p:nvPr/>
          </p:nvSpPr>
          <p:spPr bwMode="auto">
            <a:xfrm>
              <a:off x="526" y="2327"/>
              <a:ext cx="607" cy="0"/>
            </a:xfrm>
            <a:prstGeom prst="line">
              <a:avLst/>
            </a:prstGeom>
            <a:noFill/>
            <a:ln w="19050">
              <a:solidFill>
                <a:schemeClr val="tx1"/>
              </a:solidFill>
              <a:round/>
              <a:headEnd/>
              <a:tailEnd/>
            </a:ln>
          </p:spPr>
          <p:txBody>
            <a:bodyPr wrap="none" lIns="79495" tIns="39747" rIns="79495" bIns="39747" anchor="ctr"/>
            <a:lstStyle/>
            <a:p>
              <a:endParaRPr lang="en-US"/>
            </a:p>
          </p:txBody>
        </p:sp>
        <p:sp>
          <p:nvSpPr>
            <p:cNvPr id="46146" name="Line 39"/>
            <p:cNvSpPr>
              <a:spLocks noChangeAspect="1" noChangeShapeType="1"/>
            </p:cNvSpPr>
            <p:nvPr/>
          </p:nvSpPr>
          <p:spPr bwMode="auto">
            <a:xfrm>
              <a:off x="526" y="2339"/>
              <a:ext cx="607" cy="0"/>
            </a:xfrm>
            <a:prstGeom prst="line">
              <a:avLst/>
            </a:prstGeom>
            <a:noFill/>
            <a:ln w="19050">
              <a:solidFill>
                <a:schemeClr val="tx1"/>
              </a:solidFill>
              <a:round/>
              <a:headEnd/>
              <a:tailEnd/>
            </a:ln>
          </p:spPr>
          <p:txBody>
            <a:bodyPr wrap="none" lIns="79495" tIns="39747" rIns="79495" bIns="39747" anchor="ctr"/>
            <a:lstStyle/>
            <a:p>
              <a:endParaRPr lang="en-US"/>
            </a:p>
          </p:txBody>
        </p:sp>
        <p:sp>
          <p:nvSpPr>
            <p:cNvPr id="46147" name="Rectangle 40"/>
            <p:cNvSpPr>
              <a:spLocks noChangeArrowheads="1"/>
            </p:cNvSpPr>
            <p:nvPr/>
          </p:nvSpPr>
          <p:spPr bwMode="auto">
            <a:xfrm>
              <a:off x="624" y="2450"/>
              <a:ext cx="421" cy="238"/>
            </a:xfrm>
            <a:prstGeom prst="rect">
              <a:avLst/>
            </a:prstGeom>
            <a:solidFill>
              <a:srgbClr val="FFFF99"/>
            </a:solidFill>
            <a:ln w="12700">
              <a:solidFill>
                <a:schemeClr val="tx1"/>
              </a:solidFill>
              <a:miter lim="800000"/>
              <a:headEnd/>
              <a:tailEnd/>
            </a:ln>
          </p:spPr>
          <p:txBody>
            <a:bodyPr wrap="none" lIns="79495" tIns="39747" rIns="79495" bIns="39747" anchor="ctr"/>
            <a:lstStyle/>
            <a:p>
              <a:pPr defTabSz="852488" eaLnBrk="0" hangingPunct="0"/>
              <a:r>
                <a:rPr lang="en-US" altLang="ko-KR" sz="2200">
                  <a:ea typeface="Gulim" pitchFamily="34" charset="-127"/>
                </a:rPr>
                <a:t>Input</a:t>
              </a:r>
            </a:p>
          </p:txBody>
        </p:sp>
        <p:sp>
          <p:nvSpPr>
            <p:cNvPr id="46148" name="Rectangle 41" descr="Wide upward diagonal"/>
            <p:cNvSpPr>
              <a:spLocks noChangeArrowheads="1"/>
            </p:cNvSpPr>
            <p:nvPr/>
          </p:nvSpPr>
          <p:spPr bwMode="auto">
            <a:xfrm>
              <a:off x="462" y="1955"/>
              <a:ext cx="722" cy="187"/>
            </a:xfrm>
            <a:prstGeom prst="rect">
              <a:avLst/>
            </a:prstGeom>
            <a:pattFill prst="wdUpDiag">
              <a:fgClr>
                <a:srgbClr val="EEEB78"/>
              </a:fgClr>
              <a:bgClr>
                <a:schemeClr val="bg1"/>
              </a:bgClr>
            </a:pattFill>
            <a:ln w="12700">
              <a:solidFill>
                <a:schemeClr val="tx1"/>
              </a:solidFill>
              <a:miter lim="800000"/>
              <a:headEnd/>
              <a:tailEnd/>
            </a:ln>
          </p:spPr>
          <p:txBody>
            <a:bodyPr wrap="none" lIns="79495" tIns="39747" rIns="79495" bIns="39747" anchor="ctr"/>
            <a:lstStyle/>
            <a:p>
              <a:pPr defTabSz="852488" eaLnBrk="0" hangingPunct="0"/>
              <a:r>
                <a:rPr lang="en-US" altLang="ko-KR" sz="2200" b="1">
                  <a:ea typeface="Gulim" pitchFamily="34" charset="-127"/>
                </a:rPr>
                <a:t>HV</a:t>
              </a:r>
              <a:endParaRPr lang="en-US" altLang="ko-KR" sz="2200">
                <a:latin typeface="Times New Roman" pitchFamily="18" charset="0"/>
                <a:ea typeface="Gulim" pitchFamily="34" charset="-127"/>
              </a:endParaRPr>
            </a:p>
          </p:txBody>
        </p:sp>
        <p:sp>
          <p:nvSpPr>
            <p:cNvPr id="46149" name="Freeform 68"/>
            <p:cNvSpPr>
              <a:spLocks/>
            </p:cNvSpPr>
            <p:nvPr/>
          </p:nvSpPr>
          <p:spPr bwMode="auto">
            <a:xfrm>
              <a:off x="541" y="1990"/>
              <a:ext cx="125" cy="114"/>
            </a:xfrm>
            <a:custGeom>
              <a:avLst/>
              <a:gdLst>
                <a:gd name="T0" fmla="*/ 0 w 1392"/>
                <a:gd name="T1" fmla="*/ 0 h 1048"/>
                <a:gd name="T2" fmla="*/ 0 w 1392"/>
                <a:gd name="T3" fmla="*/ 0 h 1048"/>
                <a:gd name="T4" fmla="*/ 0 w 1392"/>
                <a:gd name="T5" fmla="*/ 0 h 1048"/>
                <a:gd name="T6" fmla="*/ 0 w 1392"/>
                <a:gd name="T7" fmla="*/ 0 h 1048"/>
                <a:gd name="T8" fmla="*/ 0 60000 65536"/>
                <a:gd name="T9" fmla="*/ 0 60000 65536"/>
                <a:gd name="T10" fmla="*/ 0 60000 65536"/>
                <a:gd name="T11" fmla="*/ 0 60000 65536"/>
                <a:gd name="T12" fmla="*/ 0 w 1392"/>
                <a:gd name="T13" fmla="*/ 0 h 1048"/>
                <a:gd name="T14" fmla="*/ 1392 w 1392"/>
                <a:gd name="T15" fmla="*/ 1048 h 1048"/>
              </a:gdLst>
              <a:ahLst/>
              <a:cxnLst>
                <a:cxn ang="T8">
                  <a:pos x="T0" y="T1"/>
                </a:cxn>
                <a:cxn ang="T9">
                  <a:pos x="T2" y="T3"/>
                </a:cxn>
                <a:cxn ang="T10">
                  <a:pos x="T4" y="T5"/>
                </a:cxn>
                <a:cxn ang="T11">
                  <a:pos x="T6" y="T7"/>
                </a:cxn>
              </a:cxnLst>
              <a:rect l="T12" t="T13" r="T14" b="T15"/>
              <a:pathLst>
                <a:path w="1392" h="1048">
                  <a:moveTo>
                    <a:pt x="0" y="552"/>
                  </a:moveTo>
                  <a:cubicBezTo>
                    <a:pt x="56" y="472"/>
                    <a:pt x="168" y="0"/>
                    <a:pt x="336" y="72"/>
                  </a:cubicBezTo>
                  <a:cubicBezTo>
                    <a:pt x="504" y="144"/>
                    <a:pt x="832" y="920"/>
                    <a:pt x="1008" y="984"/>
                  </a:cubicBezTo>
                  <a:cubicBezTo>
                    <a:pt x="1184" y="1048"/>
                    <a:pt x="1312" y="566"/>
                    <a:pt x="1392" y="456"/>
                  </a:cubicBezTo>
                </a:path>
              </a:pathLst>
            </a:custGeom>
            <a:noFill/>
            <a:ln w="38100" cmpd="sng">
              <a:solidFill>
                <a:schemeClr val="tx1"/>
              </a:solidFill>
              <a:round/>
              <a:headEnd/>
              <a:tailEnd/>
            </a:ln>
          </p:spPr>
          <p:txBody>
            <a:bodyPr/>
            <a:lstStyle/>
            <a:p>
              <a:endParaRPr lang="en-US"/>
            </a:p>
          </p:txBody>
        </p:sp>
      </p:grpSp>
      <p:sp>
        <p:nvSpPr>
          <p:cNvPr id="46085" name="Text Box 6"/>
          <p:cNvSpPr txBox="1">
            <a:spLocks noChangeArrowheads="1"/>
          </p:cNvSpPr>
          <p:nvPr/>
        </p:nvSpPr>
        <p:spPr bwMode="auto">
          <a:xfrm>
            <a:off x="6032500" y="1936750"/>
            <a:ext cx="1860550" cy="366713"/>
          </a:xfrm>
          <a:prstGeom prst="rect">
            <a:avLst/>
          </a:prstGeom>
          <a:noFill/>
          <a:ln w="9525">
            <a:noFill/>
            <a:miter lim="800000"/>
            <a:headEnd/>
            <a:tailEnd/>
          </a:ln>
        </p:spPr>
        <p:txBody>
          <a:bodyPr wrap="none">
            <a:spAutoFit/>
          </a:bodyPr>
          <a:lstStyle/>
          <a:p>
            <a:pPr algn="l"/>
            <a:r>
              <a:rPr lang="en-US"/>
              <a:t>Piezoelectric AC</a:t>
            </a:r>
          </a:p>
        </p:txBody>
      </p:sp>
      <p:sp>
        <p:nvSpPr>
          <p:cNvPr id="46086" name="Text Box 73"/>
          <p:cNvSpPr txBox="1">
            <a:spLocks noChangeArrowheads="1"/>
          </p:cNvSpPr>
          <p:nvPr/>
        </p:nvSpPr>
        <p:spPr bwMode="auto">
          <a:xfrm rot="5400000">
            <a:off x="4225132" y="3363119"/>
            <a:ext cx="2044700" cy="376237"/>
          </a:xfrm>
          <a:prstGeom prst="rect">
            <a:avLst/>
          </a:prstGeom>
          <a:solidFill>
            <a:schemeClr val="bg1"/>
          </a:solidFill>
          <a:ln w="9525">
            <a:solidFill>
              <a:schemeClr val="tx1"/>
            </a:solidFill>
            <a:miter lim="800000"/>
            <a:headEnd/>
            <a:tailEnd/>
          </a:ln>
        </p:spPr>
        <p:txBody>
          <a:bodyPr>
            <a:spAutoFit/>
          </a:bodyPr>
          <a:lstStyle/>
          <a:p>
            <a:pPr algn="l"/>
            <a:r>
              <a:rPr lang="en-US"/>
              <a:t>68 KHz Oscillator</a:t>
            </a:r>
          </a:p>
        </p:txBody>
      </p:sp>
      <p:sp>
        <p:nvSpPr>
          <p:cNvPr id="46087" name="Rectangle 74"/>
          <p:cNvSpPr>
            <a:spLocks noChangeArrowheads="1"/>
          </p:cNvSpPr>
          <p:nvPr/>
        </p:nvSpPr>
        <p:spPr bwMode="auto">
          <a:xfrm>
            <a:off x="5832475" y="3152775"/>
            <a:ext cx="133350" cy="8334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8" name="Freeform 75"/>
          <p:cNvSpPr>
            <a:spLocks/>
          </p:cNvSpPr>
          <p:nvPr/>
        </p:nvSpPr>
        <p:spPr bwMode="auto">
          <a:xfrm>
            <a:off x="5435600" y="3281363"/>
            <a:ext cx="696913" cy="74612"/>
          </a:xfrm>
          <a:custGeom>
            <a:avLst/>
            <a:gdLst>
              <a:gd name="T0" fmla="*/ 0 w 504"/>
              <a:gd name="T1" fmla="*/ 0 h 56"/>
              <a:gd name="T2" fmla="*/ 2147483647 w 504"/>
              <a:gd name="T3" fmla="*/ 0 h 56"/>
              <a:gd name="T4" fmla="*/ 2147483647 w 504"/>
              <a:gd name="T5" fmla="*/ 2147483647 h 56"/>
              <a:gd name="T6" fmla="*/ 2147483647 w 504"/>
              <a:gd name="T7" fmla="*/ 2147483647 h 56"/>
              <a:gd name="T8" fmla="*/ 0 60000 65536"/>
              <a:gd name="T9" fmla="*/ 0 60000 65536"/>
              <a:gd name="T10" fmla="*/ 0 60000 65536"/>
              <a:gd name="T11" fmla="*/ 0 60000 65536"/>
              <a:gd name="T12" fmla="*/ 0 w 504"/>
              <a:gd name="T13" fmla="*/ 0 h 56"/>
              <a:gd name="T14" fmla="*/ 504 w 504"/>
              <a:gd name="T15" fmla="*/ 56 h 56"/>
            </a:gdLst>
            <a:ahLst/>
            <a:cxnLst>
              <a:cxn ang="T8">
                <a:pos x="T0" y="T1"/>
              </a:cxn>
              <a:cxn ang="T9">
                <a:pos x="T2" y="T3"/>
              </a:cxn>
              <a:cxn ang="T10">
                <a:pos x="T4" y="T5"/>
              </a:cxn>
              <a:cxn ang="T11">
                <a:pos x="T6" y="T7"/>
              </a:cxn>
            </a:cxnLst>
            <a:rect l="T12" t="T13" r="T14" b="T15"/>
            <a:pathLst>
              <a:path w="504" h="56">
                <a:moveTo>
                  <a:pt x="0" y="0"/>
                </a:moveTo>
                <a:lnTo>
                  <a:pt x="432" y="0"/>
                </a:lnTo>
                <a:cubicBezTo>
                  <a:pt x="504" y="8"/>
                  <a:pt x="440" y="40"/>
                  <a:pt x="432" y="48"/>
                </a:cubicBezTo>
                <a:cubicBezTo>
                  <a:pt x="424" y="56"/>
                  <a:pt x="394" y="48"/>
                  <a:pt x="384" y="48"/>
                </a:cubicBezTo>
              </a:path>
            </a:pathLst>
          </a:custGeom>
          <a:noFill/>
          <a:ln w="9525">
            <a:solidFill>
              <a:schemeClr val="tx1"/>
            </a:solidFill>
            <a:round/>
            <a:headEnd/>
            <a:tailEnd/>
          </a:ln>
        </p:spPr>
        <p:txBody>
          <a:bodyPr/>
          <a:lstStyle/>
          <a:p>
            <a:endParaRPr lang="en-US"/>
          </a:p>
        </p:txBody>
      </p:sp>
      <p:sp>
        <p:nvSpPr>
          <p:cNvPr id="46089" name="Freeform 76"/>
          <p:cNvSpPr>
            <a:spLocks/>
          </p:cNvSpPr>
          <p:nvPr/>
        </p:nvSpPr>
        <p:spPr bwMode="auto">
          <a:xfrm>
            <a:off x="5722938" y="3335338"/>
            <a:ext cx="354012" cy="149225"/>
          </a:xfrm>
          <a:custGeom>
            <a:avLst/>
            <a:gdLst>
              <a:gd name="T0" fmla="*/ 2147483647 w 256"/>
              <a:gd name="T1" fmla="*/ 2147483647 h 112"/>
              <a:gd name="T2" fmla="*/ 2147483647 w 256"/>
              <a:gd name="T3" fmla="*/ 2147483647 h 112"/>
              <a:gd name="T4" fmla="*/ 2147483647 w 256"/>
              <a:gd name="T5" fmla="*/ 2147483647 h 112"/>
              <a:gd name="T6" fmla="*/ 2147483647 w 256"/>
              <a:gd name="T7" fmla="*/ 2147483647 h 112"/>
              <a:gd name="T8" fmla="*/ 2147483647 w 256"/>
              <a:gd name="T9" fmla="*/ 2147483647 h 112"/>
              <a:gd name="T10" fmla="*/ 2147483647 w 256"/>
              <a:gd name="T11" fmla="*/ 2147483647 h 112"/>
              <a:gd name="T12" fmla="*/ 0 60000 65536"/>
              <a:gd name="T13" fmla="*/ 0 60000 65536"/>
              <a:gd name="T14" fmla="*/ 0 60000 65536"/>
              <a:gd name="T15" fmla="*/ 0 60000 65536"/>
              <a:gd name="T16" fmla="*/ 0 60000 65536"/>
              <a:gd name="T17" fmla="*/ 0 60000 65536"/>
              <a:gd name="T18" fmla="*/ 0 w 256"/>
              <a:gd name="T19" fmla="*/ 0 h 112"/>
              <a:gd name="T20" fmla="*/ 256 w 256"/>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256" h="112">
                <a:moveTo>
                  <a:pt x="80" y="8"/>
                </a:moveTo>
                <a:cubicBezTo>
                  <a:pt x="72" y="8"/>
                  <a:pt x="40" y="0"/>
                  <a:pt x="32" y="8"/>
                </a:cubicBezTo>
                <a:cubicBezTo>
                  <a:pt x="24" y="16"/>
                  <a:pt x="0" y="48"/>
                  <a:pt x="32" y="56"/>
                </a:cubicBezTo>
                <a:cubicBezTo>
                  <a:pt x="64" y="64"/>
                  <a:pt x="192" y="48"/>
                  <a:pt x="224" y="56"/>
                </a:cubicBezTo>
                <a:cubicBezTo>
                  <a:pt x="256" y="64"/>
                  <a:pt x="232" y="96"/>
                  <a:pt x="224" y="104"/>
                </a:cubicBezTo>
                <a:cubicBezTo>
                  <a:pt x="216" y="112"/>
                  <a:pt x="186" y="104"/>
                  <a:pt x="176" y="104"/>
                </a:cubicBezTo>
              </a:path>
            </a:pathLst>
          </a:custGeom>
          <a:noFill/>
          <a:ln w="9525">
            <a:solidFill>
              <a:schemeClr val="tx1"/>
            </a:solidFill>
            <a:round/>
            <a:headEnd/>
            <a:tailEnd/>
          </a:ln>
        </p:spPr>
        <p:txBody>
          <a:bodyPr/>
          <a:lstStyle/>
          <a:p>
            <a:endParaRPr lang="en-US"/>
          </a:p>
        </p:txBody>
      </p:sp>
      <p:sp>
        <p:nvSpPr>
          <p:cNvPr id="46090" name="Freeform 77"/>
          <p:cNvSpPr>
            <a:spLocks/>
          </p:cNvSpPr>
          <p:nvPr/>
        </p:nvSpPr>
        <p:spPr bwMode="auto">
          <a:xfrm>
            <a:off x="5715000" y="3473450"/>
            <a:ext cx="352425" cy="149225"/>
          </a:xfrm>
          <a:custGeom>
            <a:avLst/>
            <a:gdLst>
              <a:gd name="T0" fmla="*/ 2147483647 w 256"/>
              <a:gd name="T1" fmla="*/ 2147483647 h 112"/>
              <a:gd name="T2" fmla="*/ 2147483647 w 256"/>
              <a:gd name="T3" fmla="*/ 2147483647 h 112"/>
              <a:gd name="T4" fmla="*/ 2147483647 w 256"/>
              <a:gd name="T5" fmla="*/ 2147483647 h 112"/>
              <a:gd name="T6" fmla="*/ 2147483647 w 256"/>
              <a:gd name="T7" fmla="*/ 2147483647 h 112"/>
              <a:gd name="T8" fmla="*/ 2147483647 w 256"/>
              <a:gd name="T9" fmla="*/ 2147483647 h 112"/>
              <a:gd name="T10" fmla="*/ 2147483647 w 256"/>
              <a:gd name="T11" fmla="*/ 2147483647 h 112"/>
              <a:gd name="T12" fmla="*/ 0 60000 65536"/>
              <a:gd name="T13" fmla="*/ 0 60000 65536"/>
              <a:gd name="T14" fmla="*/ 0 60000 65536"/>
              <a:gd name="T15" fmla="*/ 0 60000 65536"/>
              <a:gd name="T16" fmla="*/ 0 60000 65536"/>
              <a:gd name="T17" fmla="*/ 0 60000 65536"/>
              <a:gd name="T18" fmla="*/ 0 w 256"/>
              <a:gd name="T19" fmla="*/ 0 h 112"/>
              <a:gd name="T20" fmla="*/ 256 w 256"/>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256" h="112">
                <a:moveTo>
                  <a:pt x="80" y="8"/>
                </a:moveTo>
                <a:cubicBezTo>
                  <a:pt x="72" y="8"/>
                  <a:pt x="40" y="0"/>
                  <a:pt x="32" y="8"/>
                </a:cubicBezTo>
                <a:cubicBezTo>
                  <a:pt x="24" y="16"/>
                  <a:pt x="0" y="48"/>
                  <a:pt x="32" y="56"/>
                </a:cubicBezTo>
                <a:cubicBezTo>
                  <a:pt x="64" y="64"/>
                  <a:pt x="192" y="48"/>
                  <a:pt x="224" y="56"/>
                </a:cubicBezTo>
                <a:cubicBezTo>
                  <a:pt x="256" y="64"/>
                  <a:pt x="232" y="96"/>
                  <a:pt x="224" y="104"/>
                </a:cubicBezTo>
                <a:cubicBezTo>
                  <a:pt x="216" y="112"/>
                  <a:pt x="186" y="104"/>
                  <a:pt x="176" y="104"/>
                </a:cubicBezTo>
              </a:path>
            </a:pathLst>
          </a:custGeom>
          <a:noFill/>
          <a:ln w="9525">
            <a:solidFill>
              <a:schemeClr val="tx1"/>
            </a:solidFill>
            <a:round/>
            <a:headEnd/>
            <a:tailEnd/>
          </a:ln>
        </p:spPr>
        <p:txBody>
          <a:bodyPr/>
          <a:lstStyle/>
          <a:p>
            <a:endParaRPr lang="en-US"/>
          </a:p>
        </p:txBody>
      </p:sp>
      <p:sp>
        <p:nvSpPr>
          <p:cNvPr id="46091" name="Freeform 78"/>
          <p:cNvSpPr>
            <a:spLocks/>
          </p:cNvSpPr>
          <p:nvPr/>
        </p:nvSpPr>
        <p:spPr bwMode="auto">
          <a:xfrm>
            <a:off x="5715000" y="3611563"/>
            <a:ext cx="352425" cy="150812"/>
          </a:xfrm>
          <a:custGeom>
            <a:avLst/>
            <a:gdLst>
              <a:gd name="T0" fmla="*/ 2147483647 w 256"/>
              <a:gd name="T1" fmla="*/ 2147483647 h 112"/>
              <a:gd name="T2" fmla="*/ 2147483647 w 256"/>
              <a:gd name="T3" fmla="*/ 2147483647 h 112"/>
              <a:gd name="T4" fmla="*/ 2147483647 w 256"/>
              <a:gd name="T5" fmla="*/ 2147483647 h 112"/>
              <a:gd name="T6" fmla="*/ 2147483647 w 256"/>
              <a:gd name="T7" fmla="*/ 2147483647 h 112"/>
              <a:gd name="T8" fmla="*/ 2147483647 w 256"/>
              <a:gd name="T9" fmla="*/ 2147483647 h 112"/>
              <a:gd name="T10" fmla="*/ 2147483647 w 256"/>
              <a:gd name="T11" fmla="*/ 2147483647 h 112"/>
              <a:gd name="T12" fmla="*/ 0 60000 65536"/>
              <a:gd name="T13" fmla="*/ 0 60000 65536"/>
              <a:gd name="T14" fmla="*/ 0 60000 65536"/>
              <a:gd name="T15" fmla="*/ 0 60000 65536"/>
              <a:gd name="T16" fmla="*/ 0 60000 65536"/>
              <a:gd name="T17" fmla="*/ 0 60000 65536"/>
              <a:gd name="T18" fmla="*/ 0 w 256"/>
              <a:gd name="T19" fmla="*/ 0 h 112"/>
              <a:gd name="T20" fmla="*/ 256 w 256"/>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256" h="112">
                <a:moveTo>
                  <a:pt x="80" y="8"/>
                </a:moveTo>
                <a:cubicBezTo>
                  <a:pt x="72" y="8"/>
                  <a:pt x="40" y="0"/>
                  <a:pt x="32" y="8"/>
                </a:cubicBezTo>
                <a:cubicBezTo>
                  <a:pt x="24" y="16"/>
                  <a:pt x="0" y="48"/>
                  <a:pt x="32" y="56"/>
                </a:cubicBezTo>
                <a:cubicBezTo>
                  <a:pt x="64" y="64"/>
                  <a:pt x="192" y="48"/>
                  <a:pt x="224" y="56"/>
                </a:cubicBezTo>
                <a:cubicBezTo>
                  <a:pt x="256" y="64"/>
                  <a:pt x="232" y="96"/>
                  <a:pt x="224" y="104"/>
                </a:cubicBezTo>
                <a:cubicBezTo>
                  <a:pt x="216" y="112"/>
                  <a:pt x="186" y="104"/>
                  <a:pt x="176" y="104"/>
                </a:cubicBezTo>
              </a:path>
            </a:pathLst>
          </a:custGeom>
          <a:noFill/>
          <a:ln w="9525">
            <a:solidFill>
              <a:schemeClr val="tx1"/>
            </a:solidFill>
            <a:round/>
            <a:headEnd/>
            <a:tailEnd/>
          </a:ln>
        </p:spPr>
        <p:txBody>
          <a:bodyPr/>
          <a:lstStyle/>
          <a:p>
            <a:endParaRPr lang="en-US"/>
          </a:p>
        </p:txBody>
      </p:sp>
      <p:sp>
        <p:nvSpPr>
          <p:cNvPr id="46092" name="Line 80"/>
          <p:cNvSpPr>
            <a:spLocks noChangeShapeType="1"/>
          </p:cNvSpPr>
          <p:nvPr/>
        </p:nvSpPr>
        <p:spPr bwMode="auto">
          <a:xfrm flipH="1">
            <a:off x="5445125" y="3735388"/>
            <a:ext cx="376238" cy="0"/>
          </a:xfrm>
          <a:prstGeom prst="line">
            <a:avLst/>
          </a:prstGeom>
          <a:noFill/>
          <a:ln w="9525">
            <a:solidFill>
              <a:schemeClr val="tx1"/>
            </a:solidFill>
            <a:round/>
            <a:headEnd/>
            <a:tailEnd/>
          </a:ln>
        </p:spPr>
        <p:txBody>
          <a:bodyPr/>
          <a:lstStyle/>
          <a:p>
            <a:endParaRPr lang="en-US"/>
          </a:p>
        </p:txBody>
      </p:sp>
      <p:sp>
        <p:nvSpPr>
          <p:cNvPr id="46093" name="Line 81"/>
          <p:cNvSpPr>
            <a:spLocks noChangeShapeType="1"/>
          </p:cNvSpPr>
          <p:nvPr/>
        </p:nvSpPr>
        <p:spPr bwMode="auto">
          <a:xfrm flipV="1">
            <a:off x="5445125" y="4068763"/>
            <a:ext cx="376238" cy="755650"/>
          </a:xfrm>
          <a:prstGeom prst="line">
            <a:avLst/>
          </a:prstGeom>
          <a:noFill/>
          <a:ln w="9525">
            <a:solidFill>
              <a:schemeClr val="tx1"/>
            </a:solidFill>
            <a:round/>
            <a:headEnd/>
            <a:tailEnd type="triangle" w="med" len="med"/>
          </a:ln>
        </p:spPr>
        <p:txBody>
          <a:bodyPr/>
          <a:lstStyle/>
          <a:p>
            <a:endParaRPr lang="en-US"/>
          </a:p>
        </p:txBody>
      </p:sp>
      <p:sp>
        <p:nvSpPr>
          <p:cNvPr id="46094" name="Text Box 82"/>
          <p:cNvSpPr txBox="1">
            <a:spLocks noChangeArrowheads="1"/>
          </p:cNvSpPr>
          <p:nvPr/>
        </p:nvSpPr>
        <p:spPr bwMode="auto">
          <a:xfrm>
            <a:off x="4308475" y="4872038"/>
            <a:ext cx="1581150" cy="641350"/>
          </a:xfrm>
          <a:prstGeom prst="rect">
            <a:avLst/>
          </a:prstGeom>
          <a:noFill/>
          <a:ln w="9525" algn="ctr">
            <a:noFill/>
            <a:miter lim="800000"/>
            <a:headEnd/>
            <a:tailEnd/>
          </a:ln>
        </p:spPr>
        <p:txBody>
          <a:bodyPr wrap="none">
            <a:spAutoFit/>
          </a:bodyPr>
          <a:lstStyle/>
          <a:p>
            <a:r>
              <a:rPr lang="en-US"/>
              <a:t>Piezoelectric </a:t>
            </a:r>
          </a:p>
          <a:p>
            <a:r>
              <a:rPr lang="en-US"/>
              <a:t>“Transformer”</a:t>
            </a:r>
          </a:p>
        </p:txBody>
      </p:sp>
      <p:sp>
        <p:nvSpPr>
          <p:cNvPr id="226388" name="Freeform 84"/>
          <p:cNvSpPr>
            <a:spLocks/>
          </p:cNvSpPr>
          <p:nvPr/>
        </p:nvSpPr>
        <p:spPr bwMode="auto">
          <a:xfrm rot="2314337" flipH="1">
            <a:off x="6731000" y="3765550"/>
            <a:ext cx="125413" cy="660400"/>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391" name="Freeform 87"/>
          <p:cNvSpPr>
            <a:spLocks/>
          </p:cNvSpPr>
          <p:nvPr/>
        </p:nvSpPr>
        <p:spPr bwMode="auto">
          <a:xfrm rot="5400000">
            <a:off x="6542882" y="3302793"/>
            <a:ext cx="120650" cy="684213"/>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46097" name="Oval 91"/>
          <p:cNvSpPr>
            <a:spLocks noChangeArrowheads="1"/>
          </p:cNvSpPr>
          <p:nvPr/>
        </p:nvSpPr>
        <p:spPr bwMode="auto">
          <a:xfrm>
            <a:off x="7043738" y="3522663"/>
            <a:ext cx="157162" cy="15081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6098" name="Line 92"/>
          <p:cNvSpPr>
            <a:spLocks noChangeShapeType="1"/>
          </p:cNvSpPr>
          <p:nvPr/>
        </p:nvSpPr>
        <p:spPr bwMode="auto">
          <a:xfrm flipV="1">
            <a:off x="6948488" y="3311525"/>
            <a:ext cx="501650" cy="604838"/>
          </a:xfrm>
          <a:prstGeom prst="line">
            <a:avLst/>
          </a:prstGeom>
          <a:noFill/>
          <a:ln w="9525">
            <a:solidFill>
              <a:schemeClr val="tx1"/>
            </a:solidFill>
            <a:round/>
            <a:headEnd/>
            <a:tailEnd/>
          </a:ln>
        </p:spPr>
        <p:txBody>
          <a:bodyPr/>
          <a:lstStyle/>
          <a:p>
            <a:endParaRPr lang="en-US"/>
          </a:p>
        </p:txBody>
      </p:sp>
      <p:sp>
        <p:nvSpPr>
          <p:cNvPr id="46099" name="Line 93"/>
          <p:cNvSpPr>
            <a:spLocks noChangeShapeType="1"/>
          </p:cNvSpPr>
          <p:nvPr/>
        </p:nvSpPr>
        <p:spPr bwMode="auto">
          <a:xfrm>
            <a:off x="6886575" y="3644900"/>
            <a:ext cx="752475" cy="0"/>
          </a:xfrm>
          <a:prstGeom prst="line">
            <a:avLst/>
          </a:prstGeom>
          <a:noFill/>
          <a:ln w="9525">
            <a:solidFill>
              <a:schemeClr val="tx1"/>
            </a:solidFill>
            <a:round/>
            <a:headEnd/>
            <a:tailEnd/>
          </a:ln>
        </p:spPr>
        <p:txBody>
          <a:bodyPr/>
          <a:lstStyle/>
          <a:p>
            <a:endParaRPr lang="en-US"/>
          </a:p>
        </p:txBody>
      </p:sp>
      <p:sp>
        <p:nvSpPr>
          <p:cNvPr id="46100" name="Line 94"/>
          <p:cNvSpPr>
            <a:spLocks noChangeShapeType="1"/>
          </p:cNvSpPr>
          <p:nvPr/>
        </p:nvSpPr>
        <p:spPr bwMode="auto">
          <a:xfrm>
            <a:off x="6824663" y="3311525"/>
            <a:ext cx="846137" cy="817563"/>
          </a:xfrm>
          <a:prstGeom prst="line">
            <a:avLst/>
          </a:prstGeom>
          <a:noFill/>
          <a:ln w="9525">
            <a:solidFill>
              <a:schemeClr val="tx1"/>
            </a:solidFill>
            <a:round/>
            <a:headEnd/>
            <a:tailEnd/>
          </a:ln>
        </p:spPr>
        <p:txBody>
          <a:bodyPr/>
          <a:lstStyle/>
          <a:p>
            <a:endParaRPr lang="en-US"/>
          </a:p>
        </p:txBody>
      </p:sp>
      <p:sp>
        <p:nvSpPr>
          <p:cNvPr id="46101" name="Line 95"/>
          <p:cNvSpPr>
            <a:spLocks noChangeShapeType="1"/>
          </p:cNvSpPr>
          <p:nvPr/>
        </p:nvSpPr>
        <p:spPr bwMode="auto">
          <a:xfrm>
            <a:off x="7131050" y="3281363"/>
            <a:ext cx="31750" cy="815975"/>
          </a:xfrm>
          <a:prstGeom prst="line">
            <a:avLst/>
          </a:prstGeom>
          <a:noFill/>
          <a:ln w="9525">
            <a:solidFill>
              <a:schemeClr val="tx1"/>
            </a:solidFill>
            <a:round/>
            <a:headEnd/>
            <a:tailEnd/>
          </a:ln>
        </p:spPr>
        <p:txBody>
          <a:bodyPr/>
          <a:lstStyle/>
          <a:p>
            <a:endParaRPr lang="en-US"/>
          </a:p>
        </p:txBody>
      </p:sp>
      <p:sp>
        <p:nvSpPr>
          <p:cNvPr id="226387" name="Freeform 83"/>
          <p:cNvSpPr>
            <a:spLocks/>
          </p:cNvSpPr>
          <p:nvPr/>
        </p:nvSpPr>
        <p:spPr bwMode="auto">
          <a:xfrm flipH="1">
            <a:off x="7100888" y="3856038"/>
            <a:ext cx="125412" cy="660400"/>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389" name="Freeform 85"/>
          <p:cNvSpPr>
            <a:spLocks/>
          </p:cNvSpPr>
          <p:nvPr/>
        </p:nvSpPr>
        <p:spPr bwMode="auto">
          <a:xfrm rot="16200000" flipH="1">
            <a:off x="7701757" y="3296443"/>
            <a:ext cx="120650" cy="684213"/>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390" name="Freeform 86"/>
          <p:cNvSpPr>
            <a:spLocks/>
          </p:cNvSpPr>
          <p:nvPr/>
        </p:nvSpPr>
        <p:spPr bwMode="auto">
          <a:xfrm rot="18514337" flipH="1">
            <a:off x="7608094" y="3756819"/>
            <a:ext cx="120650" cy="684212"/>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392" name="Freeform 88"/>
          <p:cNvSpPr>
            <a:spLocks/>
          </p:cNvSpPr>
          <p:nvPr/>
        </p:nvSpPr>
        <p:spPr bwMode="auto">
          <a:xfrm rot="3085663" flipH="1" flipV="1">
            <a:off x="7576344" y="2878932"/>
            <a:ext cx="120650" cy="684212"/>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393" name="Freeform 89"/>
          <p:cNvSpPr>
            <a:spLocks/>
          </p:cNvSpPr>
          <p:nvPr/>
        </p:nvSpPr>
        <p:spPr bwMode="auto">
          <a:xfrm flipH="1" flipV="1">
            <a:off x="7073900" y="2676525"/>
            <a:ext cx="127000" cy="658813"/>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394" name="Freeform 90"/>
          <p:cNvSpPr>
            <a:spLocks/>
          </p:cNvSpPr>
          <p:nvPr/>
        </p:nvSpPr>
        <p:spPr bwMode="auto">
          <a:xfrm rot="7714337" flipH="1">
            <a:off x="6604000" y="2849563"/>
            <a:ext cx="122238" cy="684212"/>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400" name="Freeform 96"/>
          <p:cNvSpPr>
            <a:spLocks/>
          </p:cNvSpPr>
          <p:nvPr/>
        </p:nvSpPr>
        <p:spPr bwMode="auto">
          <a:xfrm rot="2314337" flipH="1">
            <a:off x="6731000" y="3765550"/>
            <a:ext cx="125413" cy="660400"/>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226401" name="Freeform 97"/>
          <p:cNvSpPr>
            <a:spLocks/>
          </p:cNvSpPr>
          <p:nvPr/>
        </p:nvSpPr>
        <p:spPr bwMode="auto">
          <a:xfrm rot="5400000">
            <a:off x="6542882" y="3302793"/>
            <a:ext cx="120650" cy="684213"/>
          </a:xfrm>
          <a:custGeom>
            <a:avLst/>
            <a:gdLst/>
            <a:ahLst/>
            <a:cxnLst>
              <a:cxn ang="0">
                <a:pos x="0" y="0"/>
              </a:cxn>
              <a:cxn ang="0">
                <a:pos x="0" y="908"/>
              </a:cxn>
              <a:cxn ang="0">
                <a:pos x="148" y="1404"/>
              </a:cxn>
              <a:cxn ang="0">
                <a:pos x="276" y="896"/>
              </a:cxn>
              <a:cxn ang="0">
                <a:pos x="280" y="0"/>
              </a:cxn>
              <a:cxn ang="0">
                <a:pos x="0" y="0"/>
              </a:cxn>
            </a:cxnLst>
            <a:rect l="0" t="0" r="r" b="b"/>
            <a:pathLst>
              <a:path w="280" h="1404">
                <a:moveTo>
                  <a:pt x="0" y="0"/>
                </a:moveTo>
                <a:lnTo>
                  <a:pt x="0" y="908"/>
                </a:lnTo>
                <a:lnTo>
                  <a:pt x="148" y="1404"/>
                </a:lnTo>
                <a:lnTo>
                  <a:pt x="276" y="896"/>
                </a:lnTo>
                <a:lnTo>
                  <a:pt x="280" y="0"/>
                </a:lnTo>
                <a:lnTo>
                  <a:pt x="0"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round/>
            <a:headEnd/>
            <a:tailEnd/>
          </a:ln>
          <a:effectLst/>
        </p:spPr>
        <p:txBody>
          <a:bodyPr/>
          <a:lstStyle/>
          <a:p>
            <a:pPr>
              <a:defRPr/>
            </a:pPr>
            <a:endParaRPr lang="en-US">
              <a:latin typeface="Arial" pitchFamily="34" charset="0"/>
            </a:endParaRPr>
          </a:p>
        </p:txBody>
      </p:sp>
      <p:sp>
        <p:nvSpPr>
          <p:cNvPr id="46110" name="Oval 98"/>
          <p:cNvSpPr>
            <a:spLocks noChangeArrowheads="1"/>
          </p:cNvSpPr>
          <p:nvPr/>
        </p:nvSpPr>
        <p:spPr bwMode="auto">
          <a:xfrm>
            <a:off x="6134100" y="2616200"/>
            <a:ext cx="2038350" cy="1965325"/>
          </a:xfrm>
          <a:prstGeom prst="ellipse">
            <a:avLst/>
          </a:prstGeom>
          <a:noFill/>
          <a:ln w="9525" algn="ctr">
            <a:solidFill>
              <a:schemeClr val="tx1"/>
            </a:solidFill>
            <a:round/>
            <a:headEnd/>
            <a:tailEnd/>
          </a:ln>
        </p:spPr>
        <p:txBody>
          <a:bodyPr wrap="none" anchor="ctr"/>
          <a:lstStyle/>
          <a:p>
            <a:endParaRPr lang="en-US"/>
          </a:p>
        </p:txBody>
      </p:sp>
      <p:sp>
        <p:nvSpPr>
          <p:cNvPr id="46111" name="Freeform 99"/>
          <p:cNvSpPr>
            <a:spLocks/>
          </p:cNvSpPr>
          <p:nvPr/>
        </p:nvSpPr>
        <p:spPr bwMode="auto">
          <a:xfrm>
            <a:off x="5915025" y="4006850"/>
            <a:ext cx="439738" cy="152400"/>
          </a:xfrm>
          <a:custGeom>
            <a:avLst/>
            <a:gdLst>
              <a:gd name="T0" fmla="*/ 0 w 318"/>
              <a:gd name="T1" fmla="*/ 0 h 114"/>
              <a:gd name="T2" fmla="*/ 2147483647 w 318"/>
              <a:gd name="T3" fmla="*/ 2147483647 h 114"/>
              <a:gd name="T4" fmla="*/ 2147483647 w 318"/>
              <a:gd name="T5" fmla="*/ 2147483647 h 114"/>
              <a:gd name="T6" fmla="*/ 0 60000 65536"/>
              <a:gd name="T7" fmla="*/ 0 60000 65536"/>
              <a:gd name="T8" fmla="*/ 0 60000 65536"/>
              <a:gd name="T9" fmla="*/ 0 w 318"/>
              <a:gd name="T10" fmla="*/ 0 h 114"/>
              <a:gd name="T11" fmla="*/ 318 w 318"/>
              <a:gd name="T12" fmla="*/ 114 h 114"/>
            </a:gdLst>
            <a:ahLst/>
            <a:cxnLst>
              <a:cxn ang="T6">
                <a:pos x="T0" y="T1"/>
              </a:cxn>
              <a:cxn ang="T7">
                <a:pos x="T2" y="T3"/>
              </a:cxn>
              <a:cxn ang="T8">
                <a:pos x="T4" y="T5"/>
              </a:cxn>
            </a:cxnLst>
            <a:rect l="T9" t="T10" r="T11" b="T12"/>
            <a:pathLst>
              <a:path w="318" h="114">
                <a:moveTo>
                  <a:pt x="0" y="0"/>
                </a:moveTo>
                <a:lnTo>
                  <a:pt x="23" y="114"/>
                </a:lnTo>
                <a:lnTo>
                  <a:pt x="318" y="114"/>
                </a:lnTo>
              </a:path>
            </a:pathLst>
          </a:custGeom>
          <a:noFill/>
          <a:ln w="9525" cap="flat" cmpd="sng">
            <a:solidFill>
              <a:schemeClr val="tx1"/>
            </a:solidFill>
            <a:prstDash val="solid"/>
            <a:round/>
            <a:headEnd type="none" w="med" len="med"/>
            <a:tailEnd type="none" w="med" len="med"/>
          </a:ln>
        </p:spPr>
        <p:txBody>
          <a:bodyPr/>
          <a:lstStyle/>
          <a:p>
            <a:endParaRPr lang="en-US"/>
          </a:p>
        </p:txBody>
      </p:sp>
      <p:sp>
        <p:nvSpPr>
          <p:cNvPr id="46112" name="Freeform 100"/>
          <p:cNvSpPr>
            <a:spLocks/>
          </p:cNvSpPr>
          <p:nvPr/>
        </p:nvSpPr>
        <p:spPr bwMode="auto">
          <a:xfrm>
            <a:off x="5883275" y="2949575"/>
            <a:ext cx="1223963" cy="635000"/>
          </a:xfrm>
          <a:custGeom>
            <a:avLst/>
            <a:gdLst>
              <a:gd name="T0" fmla="*/ 2147483647 w 885"/>
              <a:gd name="T1" fmla="*/ 2147483647 h 476"/>
              <a:gd name="T2" fmla="*/ 0 w 885"/>
              <a:gd name="T3" fmla="*/ 0 h 476"/>
              <a:gd name="T4" fmla="*/ 0 w 885"/>
              <a:gd name="T5" fmla="*/ 2147483647 h 476"/>
              <a:gd name="T6" fmla="*/ 0 60000 65536"/>
              <a:gd name="T7" fmla="*/ 0 60000 65536"/>
              <a:gd name="T8" fmla="*/ 0 60000 65536"/>
              <a:gd name="T9" fmla="*/ 0 w 885"/>
              <a:gd name="T10" fmla="*/ 0 h 476"/>
              <a:gd name="T11" fmla="*/ 885 w 885"/>
              <a:gd name="T12" fmla="*/ 476 h 476"/>
            </a:gdLst>
            <a:ahLst/>
            <a:cxnLst>
              <a:cxn ang="T6">
                <a:pos x="T0" y="T1"/>
              </a:cxn>
              <a:cxn ang="T7">
                <a:pos x="T2" y="T3"/>
              </a:cxn>
              <a:cxn ang="T8">
                <a:pos x="T4" y="T5"/>
              </a:cxn>
            </a:cxnLst>
            <a:rect l="T9" t="T10" r="T11" b="T12"/>
            <a:pathLst>
              <a:path w="885" h="476">
                <a:moveTo>
                  <a:pt x="885" y="476"/>
                </a:moveTo>
                <a:lnTo>
                  <a:pt x="0" y="0"/>
                </a:lnTo>
                <a:lnTo>
                  <a:pt x="0" y="181"/>
                </a:lnTo>
              </a:path>
            </a:pathLst>
          </a:custGeom>
          <a:noFill/>
          <a:ln w="9525" cap="flat" cmpd="sng">
            <a:solidFill>
              <a:schemeClr val="tx1"/>
            </a:solidFill>
            <a:prstDash val="solid"/>
            <a:round/>
            <a:headEnd type="none" w="med" len="med"/>
            <a:tailEnd type="none" w="med" len="med"/>
          </a:ln>
        </p:spPr>
        <p:txBody>
          <a:bodyPr/>
          <a:lstStyle/>
          <a:p>
            <a:endParaRPr lang="en-US"/>
          </a:p>
        </p:txBody>
      </p:sp>
      <p:grpSp>
        <p:nvGrpSpPr>
          <p:cNvPr id="46113" name="Group 101"/>
          <p:cNvGrpSpPr>
            <a:grpSpLocks/>
          </p:cNvGrpSpPr>
          <p:nvPr/>
        </p:nvGrpSpPr>
        <p:grpSpPr bwMode="auto">
          <a:xfrm rot="10800000">
            <a:off x="6102350" y="2312988"/>
            <a:ext cx="2009775" cy="287337"/>
            <a:chOff x="1000" y="2013"/>
            <a:chExt cx="1008" cy="188"/>
          </a:xfrm>
        </p:grpSpPr>
        <p:sp>
          <p:nvSpPr>
            <p:cNvPr id="46119" name="Oval 102"/>
            <p:cNvSpPr>
              <a:spLocks noChangeAspect="1" noChangeArrowheads="1"/>
            </p:cNvSpPr>
            <p:nvPr/>
          </p:nvSpPr>
          <p:spPr bwMode="auto">
            <a:xfrm>
              <a:off x="1903" y="2013"/>
              <a:ext cx="105" cy="188"/>
            </a:xfrm>
            <a:prstGeom prst="ellipse">
              <a:avLst/>
            </a:prstGeom>
            <a:solidFill>
              <a:schemeClr val="tx1"/>
            </a:solidFill>
            <a:ln w="12700">
              <a:noFill/>
              <a:round/>
              <a:headEnd/>
              <a:tailEnd/>
            </a:ln>
          </p:spPr>
          <p:txBody>
            <a:bodyPr wrap="none" anchor="ctr"/>
            <a:lstStyle/>
            <a:p>
              <a:endParaRPr lang="en-US"/>
            </a:p>
          </p:txBody>
        </p:sp>
        <p:sp>
          <p:nvSpPr>
            <p:cNvPr id="46120" name="Oval 103"/>
            <p:cNvSpPr>
              <a:spLocks noChangeAspect="1" noChangeArrowheads="1"/>
            </p:cNvSpPr>
            <p:nvPr/>
          </p:nvSpPr>
          <p:spPr bwMode="auto">
            <a:xfrm>
              <a:off x="1000" y="2013"/>
              <a:ext cx="105" cy="188"/>
            </a:xfrm>
            <a:prstGeom prst="ellipse">
              <a:avLst/>
            </a:prstGeom>
            <a:solidFill>
              <a:schemeClr val="tx1"/>
            </a:solidFill>
            <a:ln w="12700">
              <a:noFill/>
              <a:round/>
              <a:headEnd/>
              <a:tailEnd/>
            </a:ln>
          </p:spPr>
          <p:txBody>
            <a:bodyPr wrap="none" anchor="ctr"/>
            <a:lstStyle/>
            <a:p>
              <a:endParaRPr lang="en-US"/>
            </a:p>
          </p:txBody>
        </p:sp>
        <p:sp>
          <p:nvSpPr>
            <p:cNvPr id="46121" name="Freeform 104"/>
            <p:cNvSpPr>
              <a:spLocks noChangeAspect="1"/>
            </p:cNvSpPr>
            <p:nvPr/>
          </p:nvSpPr>
          <p:spPr bwMode="auto">
            <a:xfrm>
              <a:off x="1058" y="2013"/>
              <a:ext cx="874" cy="188"/>
            </a:xfrm>
            <a:custGeom>
              <a:avLst/>
              <a:gdLst>
                <a:gd name="T0" fmla="*/ 0 w 1440"/>
                <a:gd name="T1" fmla="*/ 0 h 432"/>
                <a:gd name="T2" fmla="*/ 118 w 1440"/>
                <a:gd name="T3" fmla="*/ 7 h 432"/>
                <a:gd name="T4" fmla="*/ 118 w 1440"/>
                <a:gd name="T5" fmla="*/ 0 h 432"/>
                <a:gd name="T6" fmla="*/ 0 w 1440"/>
                <a:gd name="T7" fmla="*/ 7 h 432"/>
                <a:gd name="T8" fmla="*/ 0 w 1440"/>
                <a:gd name="T9" fmla="*/ 0 h 432"/>
                <a:gd name="T10" fmla="*/ 0 60000 65536"/>
                <a:gd name="T11" fmla="*/ 0 60000 65536"/>
                <a:gd name="T12" fmla="*/ 0 60000 65536"/>
                <a:gd name="T13" fmla="*/ 0 60000 65536"/>
                <a:gd name="T14" fmla="*/ 0 60000 65536"/>
                <a:gd name="T15" fmla="*/ 0 w 1440"/>
                <a:gd name="T16" fmla="*/ 0 h 432"/>
                <a:gd name="T17" fmla="*/ 1440 w 1440"/>
                <a:gd name="T18" fmla="*/ 432 h 432"/>
              </a:gdLst>
              <a:ahLst/>
              <a:cxnLst>
                <a:cxn ang="T10">
                  <a:pos x="T0" y="T1"/>
                </a:cxn>
                <a:cxn ang="T11">
                  <a:pos x="T2" y="T3"/>
                </a:cxn>
                <a:cxn ang="T12">
                  <a:pos x="T4" y="T5"/>
                </a:cxn>
                <a:cxn ang="T13">
                  <a:pos x="T6" y="T7"/>
                </a:cxn>
                <a:cxn ang="T14">
                  <a:pos x="T8" y="T9"/>
                </a:cxn>
              </a:cxnLst>
              <a:rect l="T15" t="T16" r="T17" b="T18"/>
              <a:pathLst>
                <a:path w="1440" h="432">
                  <a:moveTo>
                    <a:pt x="0" y="0"/>
                  </a:moveTo>
                  <a:lnTo>
                    <a:pt x="1440" y="432"/>
                  </a:lnTo>
                  <a:lnTo>
                    <a:pt x="1440" y="0"/>
                  </a:lnTo>
                  <a:lnTo>
                    <a:pt x="0" y="432"/>
                  </a:lnTo>
                  <a:lnTo>
                    <a:pt x="0" y="0"/>
                  </a:lnTo>
                  <a:close/>
                </a:path>
              </a:pathLst>
            </a:custGeom>
            <a:solidFill>
              <a:schemeClr val="tx1"/>
            </a:solidFill>
            <a:ln w="12700" cap="flat" cmpd="sng">
              <a:noFill/>
              <a:prstDash val="solid"/>
              <a:round/>
              <a:headEnd/>
              <a:tailEnd/>
            </a:ln>
          </p:spPr>
          <p:txBody>
            <a:bodyPr wrap="none" anchor="ctr"/>
            <a:lstStyle/>
            <a:p>
              <a:endParaRPr lang="en-US"/>
            </a:p>
          </p:txBody>
        </p:sp>
      </p:grpSp>
      <p:grpSp>
        <p:nvGrpSpPr>
          <p:cNvPr id="46114" name="Group 105"/>
          <p:cNvGrpSpPr>
            <a:grpSpLocks/>
          </p:cNvGrpSpPr>
          <p:nvPr/>
        </p:nvGrpSpPr>
        <p:grpSpPr bwMode="auto">
          <a:xfrm>
            <a:off x="6419850" y="4714875"/>
            <a:ext cx="1627188" cy="1198563"/>
            <a:chOff x="1242" y="3172"/>
            <a:chExt cx="639" cy="644"/>
          </a:xfrm>
        </p:grpSpPr>
        <p:sp>
          <p:nvSpPr>
            <p:cNvPr id="46115" name="Freeform 106"/>
            <p:cNvSpPr>
              <a:spLocks noChangeAspect="1"/>
            </p:cNvSpPr>
            <p:nvPr/>
          </p:nvSpPr>
          <p:spPr bwMode="auto">
            <a:xfrm>
              <a:off x="1807"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6116" name="Freeform 107"/>
            <p:cNvSpPr>
              <a:spLocks noChangeAspect="1"/>
            </p:cNvSpPr>
            <p:nvPr/>
          </p:nvSpPr>
          <p:spPr bwMode="auto">
            <a:xfrm>
              <a:off x="1618"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6117" name="Freeform 108"/>
            <p:cNvSpPr>
              <a:spLocks noChangeAspect="1"/>
            </p:cNvSpPr>
            <p:nvPr/>
          </p:nvSpPr>
          <p:spPr bwMode="auto">
            <a:xfrm>
              <a:off x="1431" y="3172"/>
              <a:ext cx="74"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sp>
          <p:nvSpPr>
            <p:cNvPr id="46118" name="Freeform 109"/>
            <p:cNvSpPr>
              <a:spLocks noChangeAspect="1"/>
            </p:cNvSpPr>
            <p:nvPr/>
          </p:nvSpPr>
          <p:spPr bwMode="auto">
            <a:xfrm>
              <a:off x="1242" y="3172"/>
              <a:ext cx="76" cy="644"/>
            </a:xfrm>
            <a:custGeom>
              <a:avLst/>
              <a:gdLst>
                <a:gd name="T0" fmla="*/ 0 w 384"/>
                <a:gd name="T1" fmla="*/ 20 h 1536"/>
                <a:gd name="T2" fmla="*/ 0 w 384"/>
                <a:gd name="T3" fmla="*/ 18 h 1536"/>
                <a:gd name="T4" fmla="*/ 0 w 384"/>
                <a:gd name="T5" fmla="*/ 15 h 1536"/>
                <a:gd name="T6" fmla="*/ 0 w 384"/>
                <a:gd name="T7" fmla="*/ 13 h 1536"/>
                <a:gd name="T8" fmla="*/ 0 w 384"/>
                <a:gd name="T9" fmla="*/ 10 h 1536"/>
                <a:gd name="T10" fmla="*/ 0 w 384"/>
                <a:gd name="T11" fmla="*/ 8 h 1536"/>
                <a:gd name="T12" fmla="*/ 0 w 384"/>
                <a:gd name="T13" fmla="*/ 5 h 1536"/>
                <a:gd name="T14" fmla="*/ 0 w 384"/>
                <a:gd name="T15" fmla="*/ 3 h 1536"/>
                <a:gd name="T16" fmla="*/ 0 w 384"/>
                <a:gd name="T17" fmla="*/ 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1536"/>
                <a:gd name="T29" fmla="*/ 384 w 384"/>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1536">
                  <a:moveTo>
                    <a:pt x="384" y="1536"/>
                  </a:moveTo>
                  <a:cubicBezTo>
                    <a:pt x="192" y="1472"/>
                    <a:pt x="0" y="1408"/>
                    <a:pt x="0" y="1344"/>
                  </a:cubicBezTo>
                  <a:cubicBezTo>
                    <a:pt x="0" y="1280"/>
                    <a:pt x="384" y="1216"/>
                    <a:pt x="384" y="1152"/>
                  </a:cubicBezTo>
                  <a:cubicBezTo>
                    <a:pt x="384" y="1088"/>
                    <a:pt x="0" y="1024"/>
                    <a:pt x="0" y="960"/>
                  </a:cubicBezTo>
                  <a:cubicBezTo>
                    <a:pt x="0" y="896"/>
                    <a:pt x="384" y="832"/>
                    <a:pt x="384" y="768"/>
                  </a:cubicBezTo>
                  <a:cubicBezTo>
                    <a:pt x="384" y="704"/>
                    <a:pt x="0" y="640"/>
                    <a:pt x="0" y="576"/>
                  </a:cubicBezTo>
                  <a:cubicBezTo>
                    <a:pt x="0" y="512"/>
                    <a:pt x="384" y="448"/>
                    <a:pt x="384" y="384"/>
                  </a:cubicBezTo>
                  <a:cubicBezTo>
                    <a:pt x="384" y="320"/>
                    <a:pt x="0" y="256"/>
                    <a:pt x="0" y="192"/>
                  </a:cubicBezTo>
                  <a:cubicBezTo>
                    <a:pt x="0" y="128"/>
                    <a:pt x="320" y="32"/>
                    <a:pt x="384" y="0"/>
                  </a:cubicBezTo>
                </a:path>
              </a:pathLst>
            </a:custGeom>
            <a:noFill/>
            <a:ln w="12700" cap="flat" cmpd="sng">
              <a:solidFill>
                <a:schemeClr val="tx1"/>
              </a:solidFill>
              <a:prstDash val="solid"/>
              <a:round/>
              <a:headEnd type="none" w="med" len="med"/>
              <a:tailEnd type="none" w="med" len="med"/>
            </a:ln>
          </p:spPr>
          <p:txBody>
            <a:bodyPr wrap="none" anchor="ctr"/>
            <a:lstStyle/>
            <a:p>
              <a:endParaRPr lang="en-US"/>
            </a:p>
          </p:txBody>
        </p:sp>
      </p:gr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892300" y="2027848"/>
            <a:ext cx="5702300" cy="2302852"/>
          </a:xfrm>
          <a:prstGeom prst="rect">
            <a:avLst/>
          </a:prstGeom>
        </p:spPr>
        <p:txBody>
          <a:bodyPr wrap="none" fromWordArt="1">
            <a:prstTxWarp prst="textPlain">
              <a:avLst>
                <a:gd name="adj" fmla="val 50000"/>
              </a:avLst>
            </a:prstTxWarp>
          </a:bodyPr>
          <a:lstStyle/>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Generation of</a:t>
            </a:r>
          </a:p>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 Static Charge</a:t>
            </a:r>
            <a:endPar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000" dirty="0" smtClean="0">
                <a:latin typeface="Arial Black" pitchFamily="34" charset="0"/>
              </a:rPr>
              <a:t>AC Technology </a:t>
            </a:r>
          </a:p>
        </p:txBody>
      </p:sp>
      <p:sp>
        <p:nvSpPr>
          <p:cNvPr id="47107" name="Rectangle 3"/>
          <p:cNvSpPr>
            <a:spLocks noGrp="1" noChangeArrowheads="1"/>
          </p:cNvSpPr>
          <p:nvPr>
            <p:ph type="body" idx="1"/>
          </p:nvPr>
        </p:nvSpPr>
        <p:spPr>
          <a:xfrm>
            <a:off x="165100" y="1600200"/>
            <a:ext cx="8978900" cy="4525963"/>
          </a:xfrm>
        </p:spPr>
        <p:txBody>
          <a:bodyPr/>
          <a:lstStyle/>
          <a:p>
            <a:pPr eaLnBrk="1" hangingPunct="1"/>
            <a:r>
              <a:rPr lang="en-US" smtClean="0"/>
              <a:t>Inherently balanced requiring NO adjustment</a:t>
            </a:r>
          </a:p>
          <a:p>
            <a:pPr eaLnBrk="1" hangingPunct="1"/>
            <a:r>
              <a:rPr lang="en-US" smtClean="0"/>
              <a:t>Infrequent cleaning requirements compared to DC technology</a:t>
            </a:r>
          </a:p>
          <a:p>
            <a:pPr eaLnBrk="1" hangingPunct="1">
              <a:buClr>
                <a:srgbClr val="0070C0"/>
              </a:buClr>
              <a:buSzPct val="130000"/>
            </a:pPr>
            <a:r>
              <a:rPr lang="en-US" smtClean="0"/>
              <a:t>Transforming Technology’s ionizers have quick release grids or built in cleaner to minimize the time to clean an ionizer</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z="3000" dirty="0" smtClean="0">
                <a:latin typeface="Arial Black" pitchFamily="34" charset="0"/>
              </a:rPr>
              <a:t>Comparison of Technologies</a:t>
            </a:r>
          </a:p>
        </p:txBody>
      </p:sp>
      <p:pic>
        <p:nvPicPr>
          <p:cNvPr id="48131" name="Picture 6" descr="BFN-801"/>
          <p:cNvPicPr>
            <a:picLocks noChangeAspect="1" noChangeArrowheads="1"/>
          </p:cNvPicPr>
          <p:nvPr/>
        </p:nvPicPr>
        <p:blipFill>
          <a:blip r:embed="rId2" cstate="print"/>
          <a:srcRect l="11507" t="12100" r="11760" b="6233"/>
          <a:stretch>
            <a:fillRect/>
          </a:stretch>
        </p:blipFill>
        <p:spPr bwMode="auto">
          <a:xfrm>
            <a:off x="142875" y="1844675"/>
            <a:ext cx="1733550" cy="2341563"/>
          </a:xfrm>
          <a:prstGeom prst="rect">
            <a:avLst/>
          </a:prstGeom>
          <a:noFill/>
          <a:ln w="9525">
            <a:noFill/>
            <a:miter lim="800000"/>
            <a:headEnd/>
            <a:tailEnd/>
          </a:ln>
        </p:spPr>
      </p:pic>
      <p:pic>
        <p:nvPicPr>
          <p:cNvPr id="48132" name="Picture 8" descr="IN-5110"/>
          <p:cNvPicPr>
            <a:picLocks noChangeAspect="1" noChangeArrowheads="1"/>
          </p:cNvPicPr>
          <p:nvPr/>
        </p:nvPicPr>
        <p:blipFill>
          <a:blip r:embed="rId3" cstate="print"/>
          <a:srcRect l="19633" t="12907" r="24400" b="6985"/>
          <a:stretch>
            <a:fillRect/>
          </a:stretch>
        </p:blipFill>
        <p:spPr bwMode="auto">
          <a:xfrm>
            <a:off x="4716463" y="1916113"/>
            <a:ext cx="1804987" cy="2268537"/>
          </a:xfrm>
          <a:prstGeom prst="rect">
            <a:avLst/>
          </a:prstGeom>
          <a:noFill/>
          <a:ln w="9525">
            <a:noFill/>
            <a:miter lim="800000"/>
            <a:headEnd/>
            <a:tailEnd/>
          </a:ln>
        </p:spPr>
      </p:pic>
      <p:sp>
        <p:nvSpPr>
          <p:cNvPr id="48133" name="Text Box 9"/>
          <p:cNvSpPr txBox="1">
            <a:spLocks noChangeArrowheads="1"/>
          </p:cNvSpPr>
          <p:nvPr/>
        </p:nvSpPr>
        <p:spPr bwMode="auto">
          <a:xfrm>
            <a:off x="2016125" y="1990725"/>
            <a:ext cx="2663825" cy="2495550"/>
          </a:xfrm>
          <a:prstGeom prst="rect">
            <a:avLst/>
          </a:prstGeom>
          <a:noFill/>
          <a:ln w="9525" algn="ctr">
            <a:noFill/>
            <a:miter lim="800000"/>
            <a:headEnd/>
            <a:tailEnd/>
          </a:ln>
        </p:spPr>
        <p:txBody>
          <a:bodyPr>
            <a:spAutoFit/>
          </a:bodyPr>
          <a:lstStyle/>
          <a:p>
            <a:pPr algn="l">
              <a:spcAft>
                <a:spcPct val="15000"/>
              </a:spcAft>
              <a:buFontTx/>
              <a:buChar char="•"/>
            </a:pPr>
            <a:r>
              <a:rPr lang="en-US" b="1"/>
              <a:t>Conventional AC</a:t>
            </a:r>
          </a:p>
          <a:p>
            <a:pPr algn="l">
              <a:spcAft>
                <a:spcPct val="15000"/>
              </a:spcAft>
              <a:buFontTx/>
              <a:buChar char="•"/>
            </a:pPr>
            <a:r>
              <a:rPr lang="en-US"/>
              <a:t>Transformer weight requires stiffer mounting bracket</a:t>
            </a:r>
          </a:p>
          <a:p>
            <a:pPr algn="l">
              <a:spcAft>
                <a:spcPct val="15000"/>
              </a:spcAft>
              <a:buFontTx/>
              <a:buChar char="•"/>
            </a:pPr>
            <a:r>
              <a:rPr lang="en-US"/>
              <a:t>Offers faster discharge</a:t>
            </a:r>
          </a:p>
          <a:p>
            <a:pPr algn="l">
              <a:spcAft>
                <a:spcPct val="15000"/>
              </a:spcAft>
              <a:buFontTx/>
              <a:buChar char="•"/>
            </a:pPr>
            <a:r>
              <a:rPr lang="en-US"/>
              <a:t>Use to 12” from product</a:t>
            </a:r>
          </a:p>
          <a:p>
            <a:pPr algn="l">
              <a:spcAft>
                <a:spcPct val="15000"/>
              </a:spcAft>
              <a:buFontTx/>
              <a:buChar char="•"/>
            </a:pPr>
            <a:r>
              <a:rPr lang="en-US"/>
              <a:t>Built in cleaning tool </a:t>
            </a:r>
          </a:p>
          <a:p>
            <a:pPr algn="l">
              <a:spcAft>
                <a:spcPct val="15000"/>
              </a:spcAft>
              <a:buFontTx/>
              <a:buChar char="•"/>
            </a:pPr>
            <a:endParaRPr lang="en-US"/>
          </a:p>
        </p:txBody>
      </p:sp>
      <p:sp>
        <p:nvSpPr>
          <p:cNvPr id="48134" name="Text Box 10"/>
          <p:cNvSpPr txBox="1">
            <a:spLocks noChangeArrowheads="1"/>
          </p:cNvSpPr>
          <p:nvPr/>
        </p:nvSpPr>
        <p:spPr bwMode="auto">
          <a:xfrm>
            <a:off x="6553200" y="1954213"/>
            <a:ext cx="2663825" cy="2495550"/>
          </a:xfrm>
          <a:prstGeom prst="rect">
            <a:avLst/>
          </a:prstGeom>
          <a:noFill/>
          <a:ln w="9525" algn="ctr">
            <a:noFill/>
            <a:miter lim="800000"/>
            <a:headEnd/>
            <a:tailEnd/>
          </a:ln>
        </p:spPr>
        <p:txBody>
          <a:bodyPr>
            <a:spAutoFit/>
          </a:bodyPr>
          <a:lstStyle/>
          <a:p>
            <a:pPr algn="l">
              <a:spcAft>
                <a:spcPct val="15000"/>
              </a:spcAft>
              <a:buFontTx/>
              <a:buChar char="•"/>
            </a:pPr>
            <a:r>
              <a:rPr lang="en-US" b="1"/>
              <a:t>Piezoeletric AC</a:t>
            </a:r>
          </a:p>
          <a:p>
            <a:pPr algn="l">
              <a:spcAft>
                <a:spcPct val="15000"/>
              </a:spcAft>
              <a:buFontTx/>
              <a:buChar char="•"/>
            </a:pPr>
            <a:r>
              <a:rPr lang="en-US"/>
              <a:t>Very light weight</a:t>
            </a:r>
          </a:p>
          <a:p>
            <a:pPr algn="l">
              <a:spcAft>
                <a:spcPct val="15000"/>
              </a:spcAft>
              <a:buFontTx/>
              <a:buChar char="•"/>
            </a:pPr>
            <a:r>
              <a:rPr lang="en-US"/>
              <a:t>High frequency virtually eliminates any swing</a:t>
            </a:r>
          </a:p>
          <a:p>
            <a:pPr algn="l">
              <a:spcAft>
                <a:spcPct val="15000"/>
              </a:spcAft>
              <a:buFontTx/>
              <a:buChar char="•"/>
            </a:pPr>
            <a:r>
              <a:rPr lang="en-US"/>
              <a:t>Use to 6” from product </a:t>
            </a:r>
          </a:p>
          <a:p>
            <a:pPr algn="l">
              <a:spcAft>
                <a:spcPct val="15000"/>
              </a:spcAft>
              <a:buFontTx/>
              <a:buChar char="•"/>
            </a:pPr>
            <a:r>
              <a:rPr lang="en-US"/>
              <a:t>Removable grilles for easy cleaning</a:t>
            </a:r>
          </a:p>
          <a:p>
            <a:pPr algn="l">
              <a:spcAft>
                <a:spcPct val="15000"/>
              </a:spcAft>
              <a:buFontTx/>
              <a:buChar char="•"/>
            </a:pPr>
            <a:endParaRPr lang="en-US"/>
          </a:p>
        </p:txBody>
      </p:sp>
      <p:sp>
        <p:nvSpPr>
          <p:cNvPr id="48135" name="Text Box 11"/>
          <p:cNvSpPr txBox="1">
            <a:spLocks noChangeArrowheads="1"/>
          </p:cNvSpPr>
          <p:nvPr/>
        </p:nvSpPr>
        <p:spPr bwMode="auto">
          <a:xfrm>
            <a:off x="287338" y="4833938"/>
            <a:ext cx="8856662" cy="830262"/>
          </a:xfrm>
          <a:prstGeom prst="rect">
            <a:avLst/>
          </a:prstGeom>
          <a:noFill/>
          <a:ln w="9525" algn="ctr">
            <a:noFill/>
            <a:miter lim="800000"/>
            <a:headEnd/>
            <a:tailEnd/>
          </a:ln>
        </p:spPr>
        <p:txBody>
          <a:bodyPr>
            <a:spAutoFit/>
          </a:bodyPr>
          <a:lstStyle/>
          <a:p>
            <a:pPr>
              <a:buClr>
                <a:srgbClr val="0070C0"/>
              </a:buClr>
              <a:buSzPct val="132000"/>
              <a:buFont typeface="Arial" charset="0"/>
              <a:buChar char="•"/>
            </a:pPr>
            <a:r>
              <a:rPr lang="en-US" sz="2400" b="1"/>
              <a:t>Both offer exceptionally low maintenance, high reliability and automatic voltage balance</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000" dirty="0" smtClean="0">
                <a:latin typeface="Arial Black" pitchFamily="34" charset="0"/>
              </a:rPr>
              <a:t>Maintaining The Ionizers</a:t>
            </a:r>
          </a:p>
        </p:txBody>
      </p:sp>
      <p:sp>
        <p:nvSpPr>
          <p:cNvPr id="49155" name="Rectangle 5"/>
          <p:cNvSpPr>
            <a:spLocks noChangeArrowheads="1"/>
          </p:cNvSpPr>
          <p:nvPr/>
        </p:nvSpPr>
        <p:spPr bwMode="auto">
          <a:xfrm>
            <a:off x="258763" y="1952625"/>
            <a:ext cx="2017712" cy="2438400"/>
          </a:xfrm>
          <a:prstGeom prst="rect">
            <a:avLst/>
          </a:prstGeom>
          <a:solidFill>
            <a:schemeClr val="bg2"/>
          </a:solidFill>
          <a:ln w="9525" algn="ctr">
            <a:solidFill>
              <a:schemeClr val="tx1"/>
            </a:solidFill>
            <a:miter lim="800000"/>
            <a:headEnd/>
            <a:tailEnd/>
          </a:ln>
        </p:spPr>
        <p:txBody>
          <a:bodyPr wrap="none" anchor="ctr"/>
          <a:lstStyle/>
          <a:p>
            <a:endParaRPr lang="en-US"/>
          </a:p>
        </p:txBody>
      </p:sp>
      <p:sp>
        <p:nvSpPr>
          <p:cNvPr id="49156" name="Oval 6"/>
          <p:cNvSpPr>
            <a:spLocks noChangeArrowheads="1"/>
          </p:cNvSpPr>
          <p:nvPr/>
        </p:nvSpPr>
        <p:spPr bwMode="auto">
          <a:xfrm>
            <a:off x="617538" y="2382838"/>
            <a:ext cx="1327150" cy="1376362"/>
          </a:xfrm>
          <a:prstGeom prst="ellipse">
            <a:avLst/>
          </a:prstGeom>
          <a:solidFill>
            <a:schemeClr val="tx1"/>
          </a:solidFill>
          <a:ln w="9525" algn="ctr">
            <a:solidFill>
              <a:schemeClr val="tx1"/>
            </a:solidFill>
            <a:round/>
            <a:headEnd/>
            <a:tailEnd/>
          </a:ln>
        </p:spPr>
        <p:txBody>
          <a:bodyPr wrap="none" anchor="ctr"/>
          <a:lstStyle/>
          <a:p>
            <a:endParaRPr lang="en-US"/>
          </a:p>
        </p:txBody>
      </p:sp>
      <p:grpSp>
        <p:nvGrpSpPr>
          <p:cNvPr id="49157" name="Group 33"/>
          <p:cNvGrpSpPr>
            <a:grpSpLocks/>
          </p:cNvGrpSpPr>
          <p:nvPr/>
        </p:nvGrpSpPr>
        <p:grpSpPr bwMode="auto">
          <a:xfrm>
            <a:off x="541338" y="2062163"/>
            <a:ext cx="1492250" cy="1935162"/>
            <a:chOff x="3444" y="1468"/>
            <a:chExt cx="1223" cy="1531"/>
          </a:xfrm>
        </p:grpSpPr>
        <p:sp>
          <p:nvSpPr>
            <p:cNvPr id="49173" name="Oval 7"/>
            <p:cNvSpPr>
              <a:spLocks noChangeArrowheads="1"/>
            </p:cNvSpPr>
            <p:nvPr/>
          </p:nvSpPr>
          <p:spPr bwMode="auto">
            <a:xfrm>
              <a:off x="3506" y="1683"/>
              <a:ext cx="1089" cy="1089"/>
            </a:xfrm>
            <a:prstGeom prst="ellipse">
              <a:avLst/>
            </a:prstGeom>
            <a:noFill/>
            <a:ln w="57150" algn="ctr">
              <a:solidFill>
                <a:srgbClr val="5F5F5F"/>
              </a:solidFill>
              <a:round/>
              <a:headEnd/>
              <a:tailEnd/>
            </a:ln>
          </p:spPr>
          <p:txBody>
            <a:bodyPr wrap="none" anchor="ctr"/>
            <a:lstStyle/>
            <a:p>
              <a:endParaRPr lang="en-US"/>
            </a:p>
          </p:txBody>
        </p:sp>
        <p:sp>
          <p:nvSpPr>
            <p:cNvPr id="49174" name="Oval 8"/>
            <p:cNvSpPr>
              <a:spLocks noChangeAspect="1" noChangeArrowheads="1"/>
            </p:cNvSpPr>
            <p:nvPr/>
          </p:nvSpPr>
          <p:spPr bwMode="auto">
            <a:xfrm>
              <a:off x="3617" y="1793"/>
              <a:ext cx="869" cy="869"/>
            </a:xfrm>
            <a:prstGeom prst="ellipse">
              <a:avLst/>
            </a:prstGeom>
            <a:noFill/>
            <a:ln w="57150" algn="ctr">
              <a:solidFill>
                <a:srgbClr val="5F5F5F"/>
              </a:solidFill>
              <a:round/>
              <a:headEnd/>
              <a:tailEnd/>
            </a:ln>
          </p:spPr>
          <p:txBody>
            <a:bodyPr wrap="none" anchor="ctr"/>
            <a:lstStyle/>
            <a:p>
              <a:endParaRPr lang="en-US"/>
            </a:p>
          </p:txBody>
        </p:sp>
        <p:sp>
          <p:nvSpPr>
            <p:cNvPr id="49175" name="Oval 9"/>
            <p:cNvSpPr>
              <a:spLocks noChangeAspect="1" noChangeArrowheads="1"/>
            </p:cNvSpPr>
            <p:nvPr/>
          </p:nvSpPr>
          <p:spPr bwMode="auto">
            <a:xfrm>
              <a:off x="3723" y="1899"/>
              <a:ext cx="656" cy="656"/>
            </a:xfrm>
            <a:prstGeom prst="ellipse">
              <a:avLst/>
            </a:prstGeom>
            <a:noFill/>
            <a:ln w="57150" algn="ctr">
              <a:solidFill>
                <a:srgbClr val="5F5F5F"/>
              </a:solidFill>
              <a:round/>
              <a:headEnd/>
              <a:tailEnd/>
            </a:ln>
          </p:spPr>
          <p:txBody>
            <a:bodyPr wrap="none" anchor="ctr"/>
            <a:lstStyle/>
            <a:p>
              <a:endParaRPr lang="en-US"/>
            </a:p>
          </p:txBody>
        </p:sp>
        <p:sp>
          <p:nvSpPr>
            <p:cNvPr id="49176" name="Oval 10"/>
            <p:cNvSpPr>
              <a:spLocks noChangeAspect="1" noChangeArrowheads="1"/>
            </p:cNvSpPr>
            <p:nvPr/>
          </p:nvSpPr>
          <p:spPr bwMode="auto">
            <a:xfrm>
              <a:off x="3832" y="2009"/>
              <a:ext cx="438" cy="438"/>
            </a:xfrm>
            <a:prstGeom prst="ellipse">
              <a:avLst/>
            </a:prstGeom>
            <a:noFill/>
            <a:ln w="57150" algn="ctr">
              <a:solidFill>
                <a:srgbClr val="5F5F5F"/>
              </a:solidFill>
              <a:round/>
              <a:headEnd/>
              <a:tailEnd/>
            </a:ln>
          </p:spPr>
          <p:txBody>
            <a:bodyPr wrap="none" anchor="ctr"/>
            <a:lstStyle/>
            <a:p>
              <a:endParaRPr lang="en-US"/>
            </a:p>
          </p:txBody>
        </p:sp>
        <p:sp>
          <p:nvSpPr>
            <p:cNvPr id="49177" name="Line 11"/>
            <p:cNvSpPr>
              <a:spLocks noChangeShapeType="1"/>
            </p:cNvSpPr>
            <p:nvPr/>
          </p:nvSpPr>
          <p:spPr bwMode="auto">
            <a:xfrm flipV="1">
              <a:off x="3673" y="1593"/>
              <a:ext cx="749" cy="1225"/>
            </a:xfrm>
            <a:prstGeom prst="line">
              <a:avLst/>
            </a:prstGeom>
            <a:noFill/>
            <a:ln w="57150">
              <a:solidFill>
                <a:srgbClr val="5F5F5F"/>
              </a:solidFill>
              <a:round/>
              <a:headEnd/>
              <a:tailEnd/>
            </a:ln>
          </p:spPr>
          <p:txBody>
            <a:bodyPr/>
            <a:lstStyle/>
            <a:p>
              <a:endParaRPr lang="en-US"/>
            </a:p>
          </p:txBody>
        </p:sp>
        <p:sp>
          <p:nvSpPr>
            <p:cNvPr id="49178" name="Line 12"/>
            <p:cNvSpPr>
              <a:spLocks noChangeShapeType="1"/>
            </p:cNvSpPr>
            <p:nvPr/>
          </p:nvSpPr>
          <p:spPr bwMode="auto">
            <a:xfrm>
              <a:off x="3538" y="1661"/>
              <a:ext cx="1089" cy="1179"/>
            </a:xfrm>
            <a:prstGeom prst="line">
              <a:avLst/>
            </a:prstGeom>
            <a:noFill/>
            <a:ln w="57150">
              <a:solidFill>
                <a:srgbClr val="5F5F5F"/>
              </a:solidFill>
              <a:round/>
              <a:headEnd/>
              <a:tailEnd/>
            </a:ln>
          </p:spPr>
          <p:txBody>
            <a:bodyPr/>
            <a:lstStyle/>
            <a:p>
              <a:endParaRPr lang="en-US"/>
            </a:p>
          </p:txBody>
        </p:sp>
        <p:grpSp>
          <p:nvGrpSpPr>
            <p:cNvPr id="49179" name="Group 17"/>
            <p:cNvGrpSpPr>
              <a:grpSpLocks/>
            </p:cNvGrpSpPr>
            <p:nvPr/>
          </p:nvGrpSpPr>
          <p:grpSpPr bwMode="auto">
            <a:xfrm>
              <a:off x="3538" y="2795"/>
              <a:ext cx="182" cy="204"/>
              <a:chOff x="3538" y="2795"/>
              <a:chExt cx="182" cy="204"/>
            </a:xfrm>
          </p:grpSpPr>
          <p:sp>
            <p:nvSpPr>
              <p:cNvPr id="49195" name="Oval 13"/>
              <p:cNvSpPr>
                <a:spLocks noChangeArrowheads="1"/>
              </p:cNvSpPr>
              <p:nvPr/>
            </p:nvSpPr>
            <p:spPr bwMode="auto">
              <a:xfrm>
                <a:off x="3538" y="2795"/>
                <a:ext cx="182" cy="204"/>
              </a:xfrm>
              <a:prstGeom prst="ellipse">
                <a:avLst/>
              </a:prstGeom>
              <a:noFill/>
              <a:ln w="57150" algn="ctr">
                <a:solidFill>
                  <a:srgbClr val="5F5F5F"/>
                </a:solidFill>
                <a:round/>
                <a:headEnd/>
                <a:tailEnd/>
              </a:ln>
            </p:spPr>
            <p:txBody>
              <a:bodyPr wrap="none" anchor="ctr"/>
              <a:lstStyle/>
              <a:p>
                <a:endParaRPr lang="en-US"/>
              </a:p>
            </p:txBody>
          </p:sp>
          <p:sp>
            <p:nvSpPr>
              <p:cNvPr id="49196" name="Oval 14"/>
              <p:cNvSpPr>
                <a:spLocks noChangeArrowheads="1"/>
              </p:cNvSpPr>
              <p:nvPr/>
            </p:nvSpPr>
            <p:spPr bwMode="auto">
              <a:xfrm>
                <a:off x="3550" y="2818"/>
                <a:ext cx="159" cy="159"/>
              </a:xfrm>
              <a:prstGeom prst="ellipse">
                <a:avLst/>
              </a:prstGeom>
              <a:solidFill>
                <a:srgbClr val="333333"/>
              </a:solidFill>
              <a:ln w="9525" algn="ctr">
                <a:noFill/>
                <a:round/>
                <a:headEnd/>
                <a:tailEnd/>
              </a:ln>
            </p:spPr>
            <p:txBody>
              <a:bodyPr wrap="none" anchor="ctr"/>
              <a:lstStyle/>
              <a:p>
                <a:endParaRPr lang="en-US"/>
              </a:p>
            </p:txBody>
          </p:sp>
          <p:sp>
            <p:nvSpPr>
              <p:cNvPr id="49197" name="Line 15"/>
              <p:cNvSpPr>
                <a:spLocks noChangeShapeType="1"/>
              </p:cNvSpPr>
              <p:nvPr/>
            </p:nvSpPr>
            <p:spPr bwMode="auto">
              <a:xfrm>
                <a:off x="3604" y="2864"/>
                <a:ext cx="46" cy="68"/>
              </a:xfrm>
              <a:prstGeom prst="line">
                <a:avLst/>
              </a:prstGeom>
              <a:noFill/>
              <a:ln w="28575">
                <a:solidFill>
                  <a:schemeClr val="tx1"/>
                </a:solidFill>
                <a:round/>
                <a:headEnd/>
                <a:tailEnd/>
              </a:ln>
            </p:spPr>
            <p:txBody>
              <a:bodyPr/>
              <a:lstStyle/>
              <a:p>
                <a:endParaRPr lang="en-US"/>
              </a:p>
            </p:txBody>
          </p:sp>
          <p:sp>
            <p:nvSpPr>
              <p:cNvPr id="49198" name="Line 16"/>
              <p:cNvSpPr>
                <a:spLocks noChangeShapeType="1"/>
              </p:cNvSpPr>
              <p:nvPr/>
            </p:nvSpPr>
            <p:spPr bwMode="auto">
              <a:xfrm flipV="1">
                <a:off x="3602" y="2858"/>
                <a:ext cx="56" cy="72"/>
              </a:xfrm>
              <a:prstGeom prst="line">
                <a:avLst/>
              </a:prstGeom>
              <a:noFill/>
              <a:ln w="38100">
                <a:solidFill>
                  <a:schemeClr val="tx1"/>
                </a:solidFill>
                <a:round/>
                <a:headEnd/>
                <a:tailEnd/>
              </a:ln>
            </p:spPr>
            <p:txBody>
              <a:bodyPr/>
              <a:lstStyle/>
              <a:p>
                <a:endParaRPr lang="en-US"/>
              </a:p>
            </p:txBody>
          </p:sp>
        </p:grpSp>
        <p:grpSp>
          <p:nvGrpSpPr>
            <p:cNvPr id="49180" name="Group 18"/>
            <p:cNvGrpSpPr>
              <a:grpSpLocks/>
            </p:cNvGrpSpPr>
            <p:nvPr/>
          </p:nvGrpSpPr>
          <p:grpSpPr bwMode="auto">
            <a:xfrm>
              <a:off x="4347" y="1468"/>
              <a:ext cx="182" cy="204"/>
              <a:chOff x="3538" y="2795"/>
              <a:chExt cx="182" cy="204"/>
            </a:xfrm>
          </p:grpSpPr>
          <p:sp>
            <p:nvSpPr>
              <p:cNvPr id="49191" name="Oval 19"/>
              <p:cNvSpPr>
                <a:spLocks noChangeArrowheads="1"/>
              </p:cNvSpPr>
              <p:nvPr/>
            </p:nvSpPr>
            <p:spPr bwMode="auto">
              <a:xfrm>
                <a:off x="3538" y="2795"/>
                <a:ext cx="182" cy="204"/>
              </a:xfrm>
              <a:prstGeom prst="ellipse">
                <a:avLst/>
              </a:prstGeom>
              <a:noFill/>
              <a:ln w="57150" algn="ctr">
                <a:solidFill>
                  <a:srgbClr val="5F5F5F"/>
                </a:solidFill>
                <a:round/>
                <a:headEnd/>
                <a:tailEnd/>
              </a:ln>
            </p:spPr>
            <p:txBody>
              <a:bodyPr wrap="none" anchor="ctr"/>
              <a:lstStyle/>
              <a:p>
                <a:endParaRPr lang="en-US"/>
              </a:p>
            </p:txBody>
          </p:sp>
          <p:sp>
            <p:nvSpPr>
              <p:cNvPr id="49192" name="Oval 20"/>
              <p:cNvSpPr>
                <a:spLocks noChangeArrowheads="1"/>
              </p:cNvSpPr>
              <p:nvPr/>
            </p:nvSpPr>
            <p:spPr bwMode="auto">
              <a:xfrm>
                <a:off x="3550" y="2818"/>
                <a:ext cx="159" cy="159"/>
              </a:xfrm>
              <a:prstGeom prst="ellipse">
                <a:avLst/>
              </a:prstGeom>
              <a:solidFill>
                <a:srgbClr val="333333"/>
              </a:solidFill>
              <a:ln w="9525" algn="ctr">
                <a:noFill/>
                <a:round/>
                <a:headEnd/>
                <a:tailEnd/>
              </a:ln>
            </p:spPr>
            <p:txBody>
              <a:bodyPr wrap="none" anchor="ctr"/>
              <a:lstStyle/>
              <a:p>
                <a:endParaRPr lang="en-US"/>
              </a:p>
            </p:txBody>
          </p:sp>
          <p:sp>
            <p:nvSpPr>
              <p:cNvPr id="49193" name="Line 21"/>
              <p:cNvSpPr>
                <a:spLocks noChangeShapeType="1"/>
              </p:cNvSpPr>
              <p:nvPr/>
            </p:nvSpPr>
            <p:spPr bwMode="auto">
              <a:xfrm>
                <a:off x="3604" y="2864"/>
                <a:ext cx="46" cy="68"/>
              </a:xfrm>
              <a:prstGeom prst="line">
                <a:avLst/>
              </a:prstGeom>
              <a:noFill/>
              <a:ln w="28575">
                <a:solidFill>
                  <a:schemeClr val="tx1"/>
                </a:solidFill>
                <a:round/>
                <a:headEnd/>
                <a:tailEnd/>
              </a:ln>
            </p:spPr>
            <p:txBody>
              <a:bodyPr/>
              <a:lstStyle/>
              <a:p>
                <a:endParaRPr lang="en-US"/>
              </a:p>
            </p:txBody>
          </p:sp>
          <p:sp>
            <p:nvSpPr>
              <p:cNvPr id="49194" name="Line 22"/>
              <p:cNvSpPr>
                <a:spLocks noChangeShapeType="1"/>
              </p:cNvSpPr>
              <p:nvPr/>
            </p:nvSpPr>
            <p:spPr bwMode="auto">
              <a:xfrm flipV="1">
                <a:off x="3602" y="2858"/>
                <a:ext cx="56" cy="72"/>
              </a:xfrm>
              <a:prstGeom prst="line">
                <a:avLst/>
              </a:prstGeom>
              <a:noFill/>
              <a:ln w="38100">
                <a:solidFill>
                  <a:schemeClr val="tx1"/>
                </a:solidFill>
                <a:round/>
                <a:headEnd/>
                <a:tailEnd/>
              </a:ln>
            </p:spPr>
            <p:txBody>
              <a:bodyPr/>
              <a:lstStyle/>
              <a:p>
                <a:endParaRPr lang="en-US"/>
              </a:p>
            </p:txBody>
          </p:sp>
        </p:grpSp>
        <p:grpSp>
          <p:nvGrpSpPr>
            <p:cNvPr id="49181" name="Group 23"/>
            <p:cNvGrpSpPr>
              <a:grpSpLocks/>
            </p:cNvGrpSpPr>
            <p:nvPr/>
          </p:nvGrpSpPr>
          <p:grpSpPr bwMode="auto">
            <a:xfrm>
              <a:off x="3444" y="1493"/>
              <a:ext cx="182" cy="204"/>
              <a:chOff x="3538" y="2795"/>
              <a:chExt cx="182" cy="204"/>
            </a:xfrm>
          </p:grpSpPr>
          <p:sp>
            <p:nvSpPr>
              <p:cNvPr id="49187" name="Oval 24"/>
              <p:cNvSpPr>
                <a:spLocks noChangeArrowheads="1"/>
              </p:cNvSpPr>
              <p:nvPr/>
            </p:nvSpPr>
            <p:spPr bwMode="auto">
              <a:xfrm>
                <a:off x="3538" y="2795"/>
                <a:ext cx="182" cy="204"/>
              </a:xfrm>
              <a:prstGeom prst="ellipse">
                <a:avLst/>
              </a:prstGeom>
              <a:noFill/>
              <a:ln w="57150" algn="ctr">
                <a:solidFill>
                  <a:srgbClr val="5F5F5F"/>
                </a:solidFill>
                <a:round/>
                <a:headEnd/>
                <a:tailEnd/>
              </a:ln>
            </p:spPr>
            <p:txBody>
              <a:bodyPr wrap="none" anchor="ctr"/>
              <a:lstStyle/>
              <a:p>
                <a:endParaRPr lang="en-US"/>
              </a:p>
            </p:txBody>
          </p:sp>
          <p:sp>
            <p:nvSpPr>
              <p:cNvPr id="49188" name="Oval 25"/>
              <p:cNvSpPr>
                <a:spLocks noChangeArrowheads="1"/>
              </p:cNvSpPr>
              <p:nvPr/>
            </p:nvSpPr>
            <p:spPr bwMode="auto">
              <a:xfrm>
                <a:off x="3550" y="2818"/>
                <a:ext cx="159" cy="159"/>
              </a:xfrm>
              <a:prstGeom prst="ellipse">
                <a:avLst/>
              </a:prstGeom>
              <a:solidFill>
                <a:srgbClr val="333333"/>
              </a:solidFill>
              <a:ln w="9525" algn="ctr">
                <a:noFill/>
                <a:round/>
                <a:headEnd/>
                <a:tailEnd/>
              </a:ln>
            </p:spPr>
            <p:txBody>
              <a:bodyPr wrap="none" anchor="ctr"/>
              <a:lstStyle/>
              <a:p>
                <a:endParaRPr lang="en-US"/>
              </a:p>
            </p:txBody>
          </p:sp>
          <p:sp>
            <p:nvSpPr>
              <p:cNvPr id="49189" name="Line 26"/>
              <p:cNvSpPr>
                <a:spLocks noChangeShapeType="1"/>
              </p:cNvSpPr>
              <p:nvPr/>
            </p:nvSpPr>
            <p:spPr bwMode="auto">
              <a:xfrm>
                <a:off x="3604" y="2864"/>
                <a:ext cx="46" cy="68"/>
              </a:xfrm>
              <a:prstGeom prst="line">
                <a:avLst/>
              </a:prstGeom>
              <a:noFill/>
              <a:ln w="28575">
                <a:solidFill>
                  <a:schemeClr val="tx1"/>
                </a:solidFill>
                <a:round/>
                <a:headEnd/>
                <a:tailEnd/>
              </a:ln>
            </p:spPr>
            <p:txBody>
              <a:bodyPr/>
              <a:lstStyle/>
              <a:p>
                <a:endParaRPr lang="en-US"/>
              </a:p>
            </p:txBody>
          </p:sp>
          <p:sp>
            <p:nvSpPr>
              <p:cNvPr id="49190" name="Line 27"/>
              <p:cNvSpPr>
                <a:spLocks noChangeShapeType="1"/>
              </p:cNvSpPr>
              <p:nvPr/>
            </p:nvSpPr>
            <p:spPr bwMode="auto">
              <a:xfrm flipV="1">
                <a:off x="3602" y="2858"/>
                <a:ext cx="56" cy="72"/>
              </a:xfrm>
              <a:prstGeom prst="line">
                <a:avLst/>
              </a:prstGeom>
              <a:noFill/>
              <a:ln w="38100">
                <a:solidFill>
                  <a:schemeClr val="tx1"/>
                </a:solidFill>
                <a:round/>
                <a:headEnd/>
                <a:tailEnd/>
              </a:ln>
            </p:spPr>
            <p:txBody>
              <a:bodyPr/>
              <a:lstStyle/>
              <a:p>
                <a:endParaRPr lang="en-US"/>
              </a:p>
            </p:txBody>
          </p:sp>
        </p:grpSp>
        <p:grpSp>
          <p:nvGrpSpPr>
            <p:cNvPr id="49182" name="Group 28"/>
            <p:cNvGrpSpPr>
              <a:grpSpLocks/>
            </p:cNvGrpSpPr>
            <p:nvPr/>
          </p:nvGrpSpPr>
          <p:grpSpPr bwMode="auto">
            <a:xfrm>
              <a:off x="4485" y="2750"/>
              <a:ext cx="182" cy="204"/>
              <a:chOff x="3538" y="2795"/>
              <a:chExt cx="182" cy="204"/>
            </a:xfrm>
          </p:grpSpPr>
          <p:sp>
            <p:nvSpPr>
              <p:cNvPr id="49183" name="Oval 29"/>
              <p:cNvSpPr>
                <a:spLocks noChangeArrowheads="1"/>
              </p:cNvSpPr>
              <p:nvPr/>
            </p:nvSpPr>
            <p:spPr bwMode="auto">
              <a:xfrm>
                <a:off x="3538" y="2795"/>
                <a:ext cx="182" cy="204"/>
              </a:xfrm>
              <a:prstGeom prst="ellipse">
                <a:avLst/>
              </a:prstGeom>
              <a:noFill/>
              <a:ln w="57150" algn="ctr">
                <a:solidFill>
                  <a:srgbClr val="5F5F5F"/>
                </a:solidFill>
                <a:round/>
                <a:headEnd/>
                <a:tailEnd/>
              </a:ln>
            </p:spPr>
            <p:txBody>
              <a:bodyPr wrap="none" anchor="ctr"/>
              <a:lstStyle/>
              <a:p>
                <a:endParaRPr lang="en-US"/>
              </a:p>
            </p:txBody>
          </p:sp>
          <p:sp>
            <p:nvSpPr>
              <p:cNvPr id="49184" name="Oval 30"/>
              <p:cNvSpPr>
                <a:spLocks noChangeArrowheads="1"/>
              </p:cNvSpPr>
              <p:nvPr/>
            </p:nvSpPr>
            <p:spPr bwMode="auto">
              <a:xfrm>
                <a:off x="3550" y="2818"/>
                <a:ext cx="159" cy="159"/>
              </a:xfrm>
              <a:prstGeom prst="ellipse">
                <a:avLst/>
              </a:prstGeom>
              <a:solidFill>
                <a:srgbClr val="333333"/>
              </a:solidFill>
              <a:ln w="9525" algn="ctr">
                <a:noFill/>
                <a:round/>
                <a:headEnd/>
                <a:tailEnd/>
              </a:ln>
            </p:spPr>
            <p:txBody>
              <a:bodyPr wrap="none" anchor="ctr"/>
              <a:lstStyle/>
              <a:p>
                <a:endParaRPr lang="en-US"/>
              </a:p>
            </p:txBody>
          </p:sp>
          <p:sp>
            <p:nvSpPr>
              <p:cNvPr id="49185" name="Line 31"/>
              <p:cNvSpPr>
                <a:spLocks noChangeShapeType="1"/>
              </p:cNvSpPr>
              <p:nvPr/>
            </p:nvSpPr>
            <p:spPr bwMode="auto">
              <a:xfrm>
                <a:off x="3604" y="2864"/>
                <a:ext cx="46" cy="68"/>
              </a:xfrm>
              <a:prstGeom prst="line">
                <a:avLst/>
              </a:prstGeom>
              <a:noFill/>
              <a:ln w="28575">
                <a:solidFill>
                  <a:schemeClr val="tx1"/>
                </a:solidFill>
                <a:round/>
                <a:headEnd/>
                <a:tailEnd/>
              </a:ln>
            </p:spPr>
            <p:txBody>
              <a:bodyPr/>
              <a:lstStyle/>
              <a:p>
                <a:endParaRPr lang="en-US"/>
              </a:p>
            </p:txBody>
          </p:sp>
          <p:sp>
            <p:nvSpPr>
              <p:cNvPr id="49186" name="Line 32"/>
              <p:cNvSpPr>
                <a:spLocks noChangeShapeType="1"/>
              </p:cNvSpPr>
              <p:nvPr/>
            </p:nvSpPr>
            <p:spPr bwMode="auto">
              <a:xfrm flipV="1">
                <a:off x="3602" y="2858"/>
                <a:ext cx="56" cy="72"/>
              </a:xfrm>
              <a:prstGeom prst="line">
                <a:avLst/>
              </a:prstGeom>
              <a:noFill/>
              <a:ln w="38100">
                <a:solidFill>
                  <a:schemeClr val="tx1"/>
                </a:solidFill>
                <a:round/>
                <a:headEnd/>
                <a:tailEnd/>
              </a:ln>
            </p:spPr>
            <p:txBody>
              <a:bodyPr/>
              <a:lstStyle/>
              <a:p>
                <a:endParaRPr lang="en-US"/>
              </a:p>
            </p:txBody>
          </p:sp>
        </p:grpSp>
      </p:grpSp>
      <p:sp>
        <p:nvSpPr>
          <p:cNvPr id="49158" name="Text Box 35"/>
          <p:cNvSpPr txBox="1">
            <a:spLocks noChangeArrowheads="1"/>
          </p:cNvSpPr>
          <p:nvPr/>
        </p:nvSpPr>
        <p:spPr bwMode="auto">
          <a:xfrm>
            <a:off x="104775" y="1382713"/>
            <a:ext cx="2381250" cy="366712"/>
          </a:xfrm>
          <a:prstGeom prst="rect">
            <a:avLst/>
          </a:prstGeom>
          <a:noFill/>
          <a:ln w="9525" algn="ctr">
            <a:noFill/>
            <a:miter lim="800000"/>
            <a:headEnd/>
            <a:tailEnd/>
          </a:ln>
        </p:spPr>
        <p:txBody>
          <a:bodyPr wrap="none">
            <a:spAutoFit/>
          </a:bodyPr>
          <a:lstStyle/>
          <a:p>
            <a:r>
              <a:rPr lang="en-US"/>
              <a:t>Conventional Ionizers</a:t>
            </a:r>
          </a:p>
        </p:txBody>
      </p:sp>
      <p:grpSp>
        <p:nvGrpSpPr>
          <p:cNvPr id="49159" name="Group 49"/>
          <p:cNvGrpSpPr>
            <a:grpSpLocks/>
          </p:cNvGrpSpPr>
          <p:nvPr/>
        </p:nvGrpSpPr>
        <p:grpSpPr bwMode="auto">
          <a:xfrm>
            <a:off x="174625" y="2655888"/>
            <a:ext cx="2203450" cy="2492375"/>
            <a:chOff x="134" y="1673"/>
            <a:chExt cx="1388" cy="1570"/>
          </a:xfrm>
        </p:grpSpPr>
        <p:pic>
          <p:nvPicPr>
            <p:cNvPr id="49171" name="Picture 36" descr="j0441281"/>
            <p:cNvPicPr>
              <a:picLocks noChangeAspect="1" noChangeArrowheads="1"/>
            </p:cNvPicPr>
            <p:nvPr/>
          </p:nvPicPr>
          <p:blipFill>
            <a:blip r:embed="rId2" cstate="print"/>
            <a:srcRect/>
            <a:stretch>
              <a:fillRect/>
            </a:stretch>
          </p:blipFill>
          <p:spPr bwMode="auto">
            <a:xfrm>
              <a:off x="216" y="1673"/>
              <a:ext cx="928" cy="759"/>
            </a:xfrm>
            <a:prstGeom prst="rect">
              <a:avLst/>
            </a:prstGeom>
            <a:noFill/>
            <a:ln w="9525">
              <a:noFill/>
              <a:miter lim="800000"/>
              <a:headEnd/>
              <a:tailEnd/>
            </a:ln>
          </p:spPr>
        </p:pic>
        <p:sp>
          <p:nvSpPr>
            <p:cNvPr id="49172" name="Text Box 37"/>
            <p:cNvSpPr txBox="1">
              <a:spLocks noChangeArrowheads="1"/>
            </p:cNvSpPr>
            <p:nvPr/>
          </p:nvSpPr>
          <p:spPr bwMode="auto">
            <a:xfrm>
              <a:off x="134" y="2839"/>
              <a:ext cx="1388" cy="404"/>
            </a:xfrm>
            <a:prstGeom prst="rect">
              <a:avLst/>
            </a:prstGeom>
            <a:noFill/>
            <a:ln w="9525" algn="ctr">
              <a:noFill/>
              <a:miter lim="800000"/>
              <a:headEnd/>
              <a:tailEnd/>
            </a:ln>
          </p:spPr>
          <p:txBody>
            <a:bodyPr>
              <a:spAutoFit/>
            </a:bodyPr>
            <a:lstStyle/>
            <a:p>
              <a:r>
                <a:rPr lang="en-US"/>
                <a:t>Unscrew grille to clean emitter points</a:t>
              </a:r>
            </a:p>
          </p:txBody>
        </p:sp>
      </p:grpSp>
      <p:pic>
        <p:nvPicPr>
          <p:cNvPr id="49160" name="Picture 38" descr="IN-5110"/>
          <p:cNvPicPr>
            <a:picLocks noChangeAspect="1" noChangeArrowheads="1"/>
          </p:cNvPicPr>
          <p:nvPr/>
        </p:nvPicPr>
        <p:blipFill>
          <a:blip r:embed="rId3" cstate="print"/>
          <a:srcRect l="19633" t="12907" r="24400" b="6985"/>
          <a:stretch>
            <a:fillRect/>
          </a:stretch>
        </p:blipFill>
        <p:spPr bwMode="auto">
          <a:xfrm>
            <a:off x="3751263" y="1700213"/>
            <a:ext cx="1804987" cy="2268537"/>
          </a:xfrm>
          <a:prstGeom prst="rect">
            <a:avLst/>
          </a:prstGeom>
          <a:noFill/>
          <a:ln w="9525">
            <a:noFill/>
            <a:miter lim="800000"/>
            <a:headEnd/>
            <a:tailEnd/>
          </a:ln>
        </p:spPr>
      </p:pic>
      <p:pic>
        <p:nvPicPr>
          <p:cNvPr id="49161" name="Picture 39" descr="BFN-801"/>
          <p:cNvPicPr>
            <a:picLocks noChangeAspect="1" noChangeArrowheads="1"/>
          </p:cNvPicPr>
          <p:nvPr/>
        </p:nvPicPr>
        <p:blipFill>
          <a:blip r:embed="rId4" cstate="print"/>
          <a:srcRect l="11507" t="12100" r="11760" b="6233"/>
          <a:stretch>
            <a:fillRect/>
          </a:stretch>
        </p:blipFill>
        <p:spPr bwMode="auto">
          <a:xfrm>
            <a:off x="6772275" y="1933575"/>
            <a:ext cx="1733550" cy="2341563"/>
          </a:xfrm>
          <a:prstGeom prst="rect">
            <a:avLst/>
          </a:prstGeom>
          <a:noFill/>
          <a:ln w="9525">
            <a:noFill/>
            <a:miter lim="800000"/>
            <a:headEnd/>
            <a:tailEnd/>
          </a:ln>
        </p:spPr>
      </p:pic>
      <p:sp>
        <p:nvSpPr>
          <p:cNvPr id="49162" name="Text Box 42"/>
          <p:cNvSpPr txBox="1">
            <a:spLocks noChangeArrowheads="1"/>
          </p:cNvSpPr>
          <p:nvPr/>
        </p:nvSpPr>
        <p:spPr bwMode="auto">
          <a:xfrm>
            <a:off x="3268663" y="1460500"/>
            <a:ext cx="2635250" cy="366713"/>
          </a:xfrm>
          <a:prstGeom prst="rect">
            <a:avLst/>
          </a:prstGeom>
          <a:noFill/>
          <a:ln w="9525" algn="ctr">
            <a:noFill/>
            <a:miter lim="800000"/>
            <a:headEnd/>
            <a:tailEnd/>
          </a:ln>
        </p:spPr>
        <p:txBody>
          <a:bodyPr wrap="none">
            <a:spAutoFit/>
          </a:bodyPr>
          <a:lstStyle/>
          <a:p>
            <a:r>
              <a:rPr lang="en-US"/>
              <a:t>IN-Series Piezo Ionizers</a:t>
            </a:r>
          </a:p>
        </p:txBody>
      </p:sp>
      <p:sp>
        <p:nvSpPr>
          <p:cNvPr id="49163" name="Text Box 43"/>
          <p:cNvSpPr txBox="1">
            <a:spLocks noChangeArrowheads="1"/>
          </p:cNvSpPr>
          <p:nvPr/>
        </p:nvSpPr>
        <p:spPr bwMode="auto">
          <a:xfrm>
            <a:off x="6477000" y="1449388"/>
            <a:ext cx="2609850" cy="366712"/>
          </a:xfrm>
          <a:prstGeom prst="rect">
            <a:avLst/>
          </a:prstGeom>
          <a:noFill/>
          <a:ln w="9525" algn="ctr">
            <a:noFill/>
            <a:miter lim="800000"/>
            <a:headEnd/>
            <a:tailEnd/>
          </a:ln>
        </p:spPr>
        <p:txBody>
          <a:bodyPr wrap="none">
            <a:spAutoFit/>
          </a:bodyPr>
          <a:lstStyle/>
          <a:p>
            <a:r>
              <a:rPr lang="en-US"/>
              <a:t>BFN-Series AC Ionizers</a:t>
            </a:r>
          </a:p>
        </p:txBody>
      </p:sp>
      <p:grpSp>
        <p:nvGrpSpPr>
          <p:cNvPr id="49164" name="Group 50"/>
          <p:cNvGrpSpPr>
            <a:grpSpLocks/>
          </p:cNvGrpSpPr>
          <p:nvPr/>
        </p:nvGrpSpPr>
        <p:grpSpPr bwMode="auto">
          <a:xfrm>
            <a:off x="3351213" y="2286000"/>
            <a:ext cx="2528887" cy="2863850"/>
            <a:chOff x="2111" y="1440"/>
            <a:chExt cx="1593" cy="1804"/>
          </a:xfrm>
        </p:grpSpPr>
        <p:sp>
          <p:nvSpPr>
            <p:cNvPr id="49168" name="Line 40"/>
            <p:cNvSpPr>
              <a:spLocks noChangeShapeType="1"/>
            </p:cNvSpPr>
            <p:nvPr/>
          </p:nvSpPr>
          <p:spPr bwMode="auto">
            <a:xfrm flipH="1">
              <a:off x="3360" y="1440"/>
              <a:ext cx="344" cy="376"/>
            </a:xfrm>
            <a:prstGeom prst="line">
              <a:avLst/>
            </a:prstGeom>
            <a:noFill/>
            <a:ln w="57150">
              <a:solidFill>
                <a:schemeClr val="tx1"/>
              </a:solidFill>
              <a:round/>
              <a:headEnd/>
              <a:tailEnd type="triangle" w="med" len="med"/>
            </a:ln>
          </p:spPr>
          <p:txBody>
            <a:bodyPr/>
            <a:lstStyle/>
            <a:p>
              <a:endParaRPr lang="en-US"/>
            </a:p>
          </p:txBody>
        </p:sp>
        <p:sp>
          <p:nvSpPr>
            <p:cNvPr id="49169" name="Line 41"/>
            <p:cNvSpPr>
              <a:spLocks noChangeShapeType="1"/>
            </p:cNvSpPr>
            <p:nvPr/>
          </p:nvSpPr>
          <p:spPr bwMode="auto">
            <a:xfrm>
              <a:off x="2177" y="1617"/>
              <a:ext cx="400" cy="240"/>
            </a:xfrm>
            <a:prstGeom prst="line">
              <a:avLst/>
            </a:prstGeom>
            <a:noFill/>
            <a:ln w="57150">
              <a:solidFill>
                <a:schemeClr val="tx1"/>
              </a:solidFill>
              <a:round/>
              <a:headEnd/>
              <a:tailEnd type="triangle" w="med" len="med"/>
            </a:ln>
          </p:spPr>
          <p:txBody>
            <a:bodyPr/>
            <a:lstStyle/>
            <a:p>
              <a:endParaRPr lang="en-US"/>
            </a:p>
          </p:txBody>
        </p:sp>
        <p:sp>
          <p:nvSpPr>
            <p:cNvPr id="49170" name="Text Box 44"/>
            <p:cNvSpPr txBox="1">
              <a:spLocks noChangeArrowheads="1"/>
            </p:cNvSpPr>
            <p:nvPr/>
          </p:nvSpPr>
          <p:spPr bwMode="auto">
            <a:xfrm>
              <a:off x="2111" y="2840"/>
              <a:ext cx="1572" cy="404"/>
            </a:xfrm>
            <a:prstGeom prst="rect">
              <a:avLst/>
            </a:prstGeom>
            <a:noFill/>
            <a:ln w="9525" algn="ctr">
              <a:noFill/>
              <a:miter lim="800000"/>
              <a:headEnd/>
              <a:tailEnd/>
            </a:ln>
          </p:spPr>
          <p:txBody>
            <a:bodyPr>
              <a:spAutoFit/>
            </a:bodyPr>
            <a:lstStyle/>
            <a:p>
              <a:r>
                <a:rPr lang="en-US"/>
                <a:t>Grill pops off with no tools for point cleaning</a:t>
              </a:r>
            </a:p>
          </p:txBody>
        </p:sp>
      </p:grpSp>
      <p:grpSp>
        <p:nvGrpSpPr>
          <p:cNvPr id="49165" name="Group 51"/>
          <p:cNvGrpSpPr>
            <a:grpSpLocks/>
          </p:cNvGrpSpPr>
          <p:nvPr/>
        </p:nvGrpSpPr>
        <p:grpSpPr bwMode="auto">
          <a:xfrm>
            <a:off x="6616700" y="2071688"/>
            <a:ext cx="2495550" cy="3054350"/>
            <a:chOff x="4168" y="1305"/>
            <a:chExt cx="1572" cy="1924"/>
          </a:xfrm>
        </p:grpSpPr>
        <p:sp>
          <p:nvSpPr>
            <p:cNvPr id="49166" name="Text Box 45"/>
            <p:cNvSpPr txBox="1">
              <a:spLocks noChangeArrowheads="1"/>
            </p:cNvSpPr>
            <p:nvPr/>
          </p:nvSpPr>
          <p:spPr bwMode="auto">
            <a:xfrm>
              <a:off x="4168" y="2825"/>
              <a:ext cx="1572" cy="404"/>
            </a:xfrm>
            <a:prstGeom prst="rect">
              <a:avLst/>
            </a:prstGeom>
            <a:noFill/>
            <a:ln w="9525" algn="ctr">
              <a:noFill/>
              <a:miter lim="800000"/>
              <a:headEnd/>
              <a:tailEnd/>
            </a:ln>
          </p:spPr>
          <p:txBody>
            <a:bodyPr>
              <a:spAutoFit/>
            </a:bodyPr>
            <a:lstStyle/>
            <a:p>
              <a:r>
                <a:rPr lang="en-US"/>
                <a:t>Ionizer is cleaned by turning a knob</a:t>
              </a:r>
            </a:p>
          </p:txBody>
        </p:sp>
        <p:sp>
          <p:nvSpPr>
            <p:cNvPr id="49167" name="Line 47"/>
            <p:cNvSpPr>
              <a:spLocks noChangeShapeType="1"/>
            </p:cNvSpPr>
            <p:nvPr/>
          </p:nvSpPr>
          <p:spPr bwMode="auto">
            <a:xfrm flipH="1">
              <a:off x="4825" y="1305"/>
              <a:ext cx="344" cy="376"/>
            </a:xfrm>
            <a:prstGeom prst="line">
              <a:avLst/>
            </a:prstGeom>
            <a:noFill/>
            <a:ln w="76200">
              <a:solidFill>
                <a:srgbClr val="EAEAEA"/>
              </a:solidFill>
              <a:round/>
              <a:headEnd/>
              <a:tailEnd type="triangle" w="med" len="med"/>
            </a:ln>
          </p:spPr>
          <p:txBody>
            <a:bodyPr/>
            <a:lstStyle/>
            <a:p>
              <a:endParaRPr lang="en-US"/>
            </a:p>
          </p:txBody>
        </p:sp>
      </p:gr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1376362"/>
          </a:xfrm>
        </p:spPr>
        <p:txBody>
          <a:bodyPr/>
          <a:lstStyle/>
          <a:p>
            <a:pPr eaLnBrk="1" hangingPunct="1"/>
            <a:r>
              <a:rPr lang="en-US" sz="3000" dirty="0" smtClean="0">
                <a:latin typeface="Arial Black" pitchFamily="34" charset="0"/>
              </a:rPr>
              <a:t>These Bench Top Blowers Work Well in</a:t>
            </a:r>
          </a:p>
        </p:txBody>
      </p:sp>
      <p:sp>
        <p:nvSpPr>
          <p:cNvPr id="50179" name="Rectangle 3"/>
          <p:cNvSpPr>
            <a:spLocks noGrp="1" noChangeArrowheads="1"/>
          </p:cNvSpPr>
          <p:nvPr>
            <p:ph type="body" idx="1"/>
          </p:nvPr>
        </p:nvSpPr>
        <p:spPr>
          <a:xfrm>
            <a:off x="457200" y="1676400"/>
            <a:ext cx="8229600" cy="4525963"/>
          </a:xfrm>
        </p:spPr>
        <p:txBody>
          <a:bodyPr/>
          <a:lstStyle/>
          <a:p>
            <a:pPr eaLnBrk="1" hangingPunct="1"/>
            <a:r>
              <a:rPr lang="en-US" smtClean="0"/>
              <a:t>Workstations</a:t>
            </a:r>
          </a:p>
          <a:p>
            <a:pPr eaLnBrk="1" hangingPunct="1"/>
            <a:r>
              <a:rPr lang="en-US" smtClean="0"/>
              <a:t>Inspection stations and microscopes</a:t>
            </a:r>
          </a:p>
          <a:p>
            <a:pPr eaLnBrk="1" hangingPunct="1"/>
            <a:r>
              <a:rPr lang="en-US" smtClean="0"/>
              <a:t>Automated process steps</a:t>
            </a:r>
          </a:p>
          <a:p>
            <a:pPr eaLnBrk="1" hangingPunct="1">
              <a:buClr>
                <a:srgbClr val="0070C0"/>
              </a:buClr>
              <a:buSzPct val="131000"/>
            </a:pPr>
            <a:r>
              <a:rPr lang="en-US" smtClean="0"/>
              <a:t>Tester stations and Probe stations</a:t>
            </a:r>
          </a:p>
        </p:txBody>
      </p:sp>
      <p:grpSp>
        <p:nvGrpSpPr>
          <p:cNvPr id="50180" name="Group 9"/>
          <p:cNvGrpSpPr>
            <a:grpSpLocks noChangeAspect="1"/>
          </p:cNvGrpSpPr>
          <p:nvPr/>
        </p:nvGrpSpPr>
        <p:grpSpPr bwMode="auto">
          <a:xfrm>
            <a:off x="5332413" y="4954588"/>
            <a:ext cx="3432175" cy="1177925"/>
            <a:chOff x="768" y="2640"/>
            <a:chExt cx="2448" cy="864"/>
          </a:xfrm>
        </p:grpSpPr>
        <p:sp>
          <p:nvSpPr>
            <p:cNvPr id="50185" name="Rectangle 10"/>
            <p:cNvSpPr>
              <a:spLocks noChangeAspect="1" noChangeArrowheads="1"/>
            </p:cNvSpPr>
            <p:nvPr/>
          </p:nvSpPr>
          <p:spPr bwMode="auto">
            <a:xfrm>
              <a:off x="1004" y="2913"/>
              <a:ext cx="100" cy="59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0186" name="Rectangle 11"/>
            <p:cNvSpPr>
              <a:spLocks noChangeAspect="1" noChangeArrowheads="1"/>
            </p:cNvSpPr>
            <p:nvPr/>
          </p:nvSpPr>
          <p:spPr bwMode="auto">
            <a:xfrm>
              <a:off x="2819" y="2913"/>
              <a:ext cx="109" cy="59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0187" name="Rectangle 12"/>
            <p:cNvSpPr>
              <a:spLocks noChangeAspect="1" noChangeArrowheads="1"/>
            </p:cNvSpPr>
            <p:nvPr/>
          </p:nvSpPr>
          <p:spPr bwMode="auto">
            <a:xfrm>
              <a:off x="1363" y="2913"/>
              <a:ext cx="113" cy="20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0188" name="Rectangle 13"/>
            <p:cNvSpPr>
              <a:spLocks noChangeAspect="1" noChangeArrowheads="1"/>
            </p:cNvSpPr>
            <p:nvPr/>
          </p:nvSpPr>
          <p:spPr bwMode="auto">
            <a:xfrm>
              <a:off x="2478" y="2913"/>
              <a:ext cx="114" cy="20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0189" name="AutoShape 14"/>
            <p:cNvSpPr>
              <a:spLocks noChangeAspect="1" noChangeArrowheads="1"/>
            </p:cNvSpPr>
            <p:nvPr/>
          </p:nvSpPr>
          <p:spPr bwMode="auto">
            <a:xfrm rot="10800000">
              <a:off x="768" y="2640"/>
              <a:ext cx="2448" cy="2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21 w 21600"/>
                <a:gd name="T13" fmla="*/ 4102 h 21600"/>
                <a:gd name="T14" fmla="*/ 17479 w 21600"/>
                <a:gd name="T15" fmla="*/ 17498 h 21600"/>
              </a:gdLst>
              <a:ahLst/>
              <a:cxnLst>
                <a:cxn ang="T8">
                  <a:pos x="T0" y="T1"/>
                </a:cxn>
                <a:cxn ang="T9">
                  <a:pos x="T2" y="T3"/>
                </a:cxn>
                <a:cxn ang="T10">
                  <a:pos x="T4" y="T5"/>
                </a:cxn>
                <a:cxn ang="T11">
                  <a:pos x="T6" y="T7"/>
                </a:cxn>
              </a:cxnLst>
              <a:rect l="T12" t="T13" r="T14" b="T15"/>
              <a:pathLst>
                <a:path w="21600" h="21600">
                  <a:moveTo>
                    <a:pt x="0" y="0"/>
                  </a:moveTo>
                  <a:lnTo>
                    <a:pt x="4638" y="21600"/>
                  </a:lnTo>
                  <a:lnTo>
                    <a:pt x="16962" y="21600"/>
                  </a:lnTo>
                  <a:lnTo>
                    <a:pt x="21600" y="0"/>
                  </a:lnTo>
                  <a:close/>
                </a:path>
              </a:pathLst>
            </a:custGeom>
            <a:solidFill>
              <a:schemeClr val="bg2"/>
            </a:solidFill>
            <a:ln w="9525">
              <a:round/>
              <a:headEnd/>
              <a:tailEnd/>
            </a:ln>
            <a:scene3d>
              <a:camera prst="legacyPerspectiveBottom"/>
              <a:lightRig rig="legacyFlat3" dir="t"/>
            </a:scene3d>
            <a:sp3d extrusionH="887400" prstMaterial="legacyMatte">
              <a:bevelT w="13500" h="13500" prst="angle"/>
              <a:bevelB w="13500" h="13500" prst="angle"/>
              <a:extrusionClr>
                <a:schemeClr val="bg2"/>
              </a:extrusionClr>
            </a:sp3d>
          </p:spPr>
          <p:txBody>
            <a:bodyPr>
              <a:flatTx/>
            </a:bodyPr>
            <a:lstStyle/>
            <a:p>
              <a:endParaRPr lang="en-US"/>
            </a:p>
          </p:txBody>
        </p:sp>
      </p:grpSp>
      <p:sp>
        <p:nvSpPr>
          <p:cNvPr id="50181" name="AutoShape 15"/>
          <p:cNvSpPr>
            <a:spLocks noChangeAspect="1" noChangeArrowheads="1"/>
          </p:cNvSpPr>
          <p:nvPr/>
        </p:nvSpPr>
        <p:spPr bwMode="auto">
          <a:xfrm rot="5141283">
            <a:off x="6391275" y="4171950"/>
            <a:ext cx="698500" cy="755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525 w 21600"/>
              <a:gd name="T13" fmla="*/ 6525 h 21600"/>
              <a:gd name="T14" fmla="*/ 15075 w 21600"/>
              <a:gd name="T15" fmla="*/ 15075 h 21600"/>
            </a:gdLst>
            <a:ahLst/>
            <a:cxnLst>
              <a:cxn ang="T8">
                <a:pos x="T0" y="T1"/>
              </a:cxn>
              <a:cxn ang="T9">
                <a:pos x="T2" y="T3"/>
              </a:cxn>
              <a:cxn ang="T10">
                <a:pos x="T4" y="T5"/>
              </a:cxn>
              <a:cxn ang="T11">
                <a:pos x="T6" y="T7"/>
              </a:cxn>
            </a:cxnLst>
            <a:rect l="T12" t="T13" r="T14" b="T15"/>
            <a:pathLst>
              <a:path w="21600" h="21600">
                <a:moveTo>
                  <a:pt x="0" y="0"/>
                </a:moveTo>
                <a:lnTo>
                  <a:pt x="9450" y="21600"/>
                </a:lnTo>
                <a:lnTo>
                  <a:pt x="12150" y="21600"/>
                </a:lnTo>
                <a:lnTo>
                  <a:pt x="21600" y="0"/>
                </a:lnTo>
                <a:close/>
              </a:path>
            </a:pathLst>
          </a:custGeom>
          <a:gradFill rotWithShape="0">
            <a:gsLst>
              <a:gs pos="0">
                <a:srgbClr val="FFCCFF"/>
              </a:gs>
              <a:gs pos="100000">
                <a:schemeClr val="bg1"/>
              </a:gs>
            </a:gsLst>
            <a:lin ang="5400000" scaled="1"/>
          </a:gradFill>
          <a:ln w="9525">
            <a:noFill/>
            <a:miter lim="800000"/>
            <a:headEnd/>
            <a:tailEnd/>
          </a:ln>
        </p:spPr>
        <p:txBody>
          <a:bodyPr wrap="none" anchor="ctr"/>
          <a:lstStyle/>
          <a:p>
            <a:endParaRPr lang="en-US"/>
          </a:p>
        </p:txBody>
      </p:sp>
      <p:sp>
        <p:nvSpPr>
          <p:cNvPr id="50182" name="AutoShape 16"/>
          <p:cNvSpPr>
            <a:spLocks noChangeAspect="1" noChangeArrowheads="1"/>
          </p:cNvSpPr>
          <p:nvPr/>
        </p:nvSpPr>
        <p:spPr bwMode="auto">
          <a:xfrm rot="5190454">
            <a:off x="6442869" y="4145757"/>
            <a:ext cx="698500" cy="792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525 w 21600"/>
              <a:gd name="T13" fmla="*/ 6525 h 21600"/>
              <a:gd name="T14" fmla="*/ 15075 w 21600"/>
              <a:gd name="T15" fmla="*/ 15075 h 21600"/>
            </a:gdLst>
            <a:ahLst/>
            <a:cxnLst>
              <a:cxn ang="T8">
                <a:pos x="T0" y="T1"/>
              </a:cxn>
              <a:cxn ang="T9">
                <a:pos x="T2" y="T3"/>
              </a:cxn>
              <a:cxn ang="T10">
                <a:pos x="T4" y="T5"/>
              </a:cxn>
              <a:cxn ang="T11">
                <a:pos x="T6" y="T7"/>
              </a:cxn>
            </a:cxnLst>
            <a:rect l="T12" t="T13" r="T14" b="T15"/>
            <a:pathLst>
              <a:path w="21600" h="21600">
                <a:moveTo>
                  <a:pt x="0" y="0"/>
                </a:moveTo>
                <a:lnTo>
                  <a:pt x="9450" y="21600"/>
                </a:lnTo>
                <a:lnTo>
                  <a:pt x="12150" y="21600"/>
                </a:lnTo>
                <a:lnTo>
                  <a:pt x="21600" y="0"/>
                </a:lnTo>
                <a:close/>
              </a:path>
            </a:pathLst>
          </a:custGeom>
          <a:gradFill rotWithShape="0">
            <a:gsLst>
              <a:gs pos="0">
                <a:srgbClr val="00FF00"/>
              </a:gs>
              <a:gs pos="100000">
                <a:schemeClr val="bg1"/>
              </a:gs>
            </a:gsLst>
            <a:lin ang="0" scaled="1"/>
          </a:gradFill>
          <a:ln w="9525">
            <a:noFill/>
            <a:miter lim="800000"/>
            <a:headEnd/>
            <a:tailEnd/>
          </a:ln>
        </p:spPr>
        <p:txBody>
          <a:bodyPr wrap="none" anchor="ctr"/>
          <a:lstStyle/>
          <a:p>
            <a:endParaRPr lang="en-US"/>
          </a:p>
        </p:txBody>
      </p:sp>
      <p:pic>
        <p:nvPicPr>
          <p:cNvPr id="50183" name="Picture 17" descr="Untitled-2 copy"/>
          <p:cNvPicPr>
            <a:picLocks noChangeAspect="1" noChangeArrowheads="1"/>
          </p:cNvPicPr>
          <p:nvPr/>
        </p:nvPicPr>
        <p:blipFill>
          <a:blip r:embed="rId2" cstate="print"/>
          <a:srcRect/>
          <a:stretch>
            <a:fillRect/>
          </a:stretch>
        </p:blipFill>
        <p:spPr bwMode="auto">
          <a:xfrm>
            <a:off x="5803900" y="4400550"/>
            <a:ext cx="701675" cy="676275"/>
          </a:xfrm>
          <a:prstGeom prst="rect">
            <a:avLst/>
          </a:prstGeom>
          <a:noFill/>
          <a:ln w="9525">
            <a:noFill/>
            <a:miter lim="800000"/>
            <a:headEnd/>
            <a:tailEnd/>
          </a:ln>
        </p:spPr>
      </p:pic>
      <p:pic>
        <p:nvPicPr>
          <p:cNvPr id="50184" name="Picture 18" descr="microscope"/>
          <p:cNvPicPr>
            <a:picLocks noChangeAspect="1" noChangeArrowheads="1"/>
          </p:cNvPicPr>
          <p:nvPr/>
        </p:nvPicPr>
        <p:blipFill>
          <a:blip r:embed="rId3" cstate="print"/>
          <a:srcRect/>
          <a:stretch>
            <a:fillRect/>
          </a:stretch>
        </p:blipFill>
        <p:spPr bwMode="auto">
          <a:xfrm>
            <a:off x="7323138" y="3924300"/>
            <a:ext cx="862012" cy="12430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800" y="211138"/>
            <a:ext cx="9017000" cy="1143000"/>
          </a:xfrm>
        </p:spPr>
        <p:txBody>
          <a:bodyPr/>
          <a:lstStyle/>
          <a:p>
            <a:pPr eaLnBrk="1" hangingPunct="1"/>
            <a:r>
              <a:rPr lang="en-US" sz="3000" dirty="0" smtClean="0">
                <a:latin typeface="Arial Black" pitchFamily="34" charset="0"/>
              </a:rPr>
              <a:t>Overhead Blowers Have Many Advantages</a:t>
            </a:r>
          </a:p>
        </p:txBody>
      </p:sp>
      <p:sp>
        <p:nvSpPr>
          <p:cNvPr id="51203" name="Rectangle 6"/>
          <p:cNvSpPr>
            <a:spLocks noChangeArrowheads="1"/>
          </p:cNvSpPr>
          <p:nvPr/>
        </p:nvSpPr>
        <p:spPr bwMode="auto">
          <a:xfrm>
            <a:off x="6038850" y="3544888"/>
            <a:ext cx="2876550" cy="2552700"/>
          </a:xfrm>
          <a:prstGeom prst="rect">
            <a:avLst/>
          </a:prstGeom>
          <a:noFill/>
          <a:ln w="9525">
            <a:noFill/>
            <a:miter lim="800000"/>
            <a:headEnd/>
            <a:tailEnd/>
          </a:ln>
        </p:spPr>
        <p:txBody>
          <a:bodyPr/>
          <a:lstStyle/>
          <a:p>
            <a:endParaRPr lang="en-US"/>
          </a:p>
        </p:txBody>
      </p:sp>
      <p:sp>
        <p:nvSpPr>
          <p:cNvPr id="51204" name="Rectangle 7"/>
          <p:cNvSpPr>
            <a:spLocks noChangeArrowheads="1"/>
          </p:cNvSpPr>
          <p:nvPr/>
        </p:nvSpPr>
        <p:spPr bwMode="auto">
          <a:xfrm>
            <a:off x="6038850" y="3544888"/>
            <a:ext cx="2876550" cy="2552700"/>
          </a:xfrm>
          <a:prstGeom prst="rect">
            <a:avLst/>
          </a:prstGeom>
          <a:noFill/>
          <a:ln w="0">
            <a:solidFill>
              <a:srgbClr val="FFFFFF"/>
            </a:solidFill>
            <a:miter lim="800000"/>
            <a:headEnd/>
            <a:tailEnd/>
          </a:ln>
        </p:spPr>
        <p:txBody>
          <a:bodyPr/>
          <a:lstStyle/>
          <a:p>
            <a:endParaRPr lang="en-US"/>
          </a:p>
        </p:txBody>
      </p:sp>
      <p:grpSp>
        <p:nvGrpSpPr>
          <p:cNvPr id="51205" name="Group 8"/>
          <p:cNvGrpSpPr>
            <a:grpSpLocks/>
          </p:cNvGrpSpPr>
          <p:nvPr/>
        </p:nvGrpSpPr>
        <p:grpSpPr bwMode="auto">
          <a:xfrm>
            <a:off x="5559425" y="3521075"/>
            <a:ext cx="3382963" cy="2620963"/>
            <a:chOff x="2825" y="2009"/>
            <a:chExt cx="2731" cy="2147"/>
          </a:xfrm>
        </p:grpSpPr>
        <p:grpSp>
          <p:nvGrpSpPr>
            <p:cNvPr id="51220" name="Group 9"/>
            <p:cNvGrpSpPr>
              <a:grpSpLocks noChangeAspect="1"/>
            </p:cNvGrpSpPr>
            <p:nvPr/>
          </p:nvGrpSpPr>
          <p:grpSpPr bwMode="auto">
            <a:xfrm>
              <a:off x="2825" y="2009"/>
              <a:ext cx="2731" cy="2147"/>
              <a:chOff x="432" y="1104"/>
              <a:chExt cx="3094" cy="2498"/>
            </a:xfrm>
          </p:grpSpPr>
          <p:grpSp>
            <p:nvGrpSpPr>
              <p:cNvPr id="51225" name="Group 10"/>
              <p:cNvGrpSpPr>
                <a:grpSpLocks noChangeAspect="1"/>
              </p:cNvGrpSpPr>
              <p:nvPr/>
            </p:nvGrpSpPr>
            <p:grpSpPr bwMode="auto">
              <a:xfrm>
                <a:off x="433" y="1105"/>
                <a:ext cx="3093" cy="641"/>
                <a:chOff x="528" y="336"/>
                <a:chExt cx="4876" cy="912"/>
              </a:xfrm>
            </p:grpSpPr>
            <p:sp>
              <p:nvSpPr>
                <p:cNvPr id="234507" name="AutoShape 11"/>
                <p:cNvSpPr>
                  <a:spLocks noChangeAspect="1" noChangeArrowheads="1"/>
                </p:cNvSpPr>
                <p:nvPr/>
              </p:nvSpPr>
              <p:spPr bwMode="auto">
                <a:xfrm>
                  <a:off x="529" y="337"/>
                  <a:ext cx="4875" cy="911"/>
                </a:xfrm>
                <a:custGeom>
                  <a:avLst/>
                  <a:gdLst>
                    <a:gd name="G0" fmla="+- 5927 0 0"/>
                    <a:gd name="G1" fmla="+- 21600 0 5927"/>
                    <a:gd name="G2" fmla="*/ 5927 1 2"/>
                    <a:gd name="G3" fmla="+- 21600 0 G2"/>
                    <a:gd name="G4" fmla="+/ 5927 21600 2"/>
                    <a:gd name="G5" fmla="+/ G1 0 2"/>
                    <a:gd name="G6" fmla="*/ 21600 21600 5927"/>
                    <a:gd name="G7" fmla="*/ G6 1 2"/>
                    <a:gd name="G8" fmla="+- 21600 0 G7"/>
                    <a:gd name="G9" fmla="*/ 21600 1 2"/>
                    <a:gd name="G10" fmla="+- 5927 0 G9"/>
                    <a:gd name="G11" fmla="?: G10 G8 0"/>
                    <a:gd name="G12" fmla="?: G10 G7 21600"/>
                    <a:gd name="T0" fmla="*/ 18636 w 21600"/>
                    <a:gd name="T1" fmla="*/ 10800 h 21600"/>
                    <a:gd name="T2" fmla="*/ 10800 w 21600"/>
                    <a:gd name="T3" fmla="*/ 21600 h 21600"/>
                    <a:gd name="T4" fmla="*/ 2964 w 21600"/>
                    <a:gd name="T5" fmla="*/ 10800 h 21600"/>
                    <a:gd name="T6" fmla="*/ 10800 w 21600"/>
                    <a:gd name="T7" fmla="*/ 0 h 21600"/>
                    <a:gd name="T8" fmla="*/ 4764 w 21600"/>
                    <a:gd name="T9" fmla="*/ 4764 h 21600"/>
                    <a:gd name="T10" fmla="*/ 16836 w 21600"/>
                    <a:gd name="T11" fmla="*/ 16836 h 21600"/>
                  </a:gdLst>
                  <a:ahLst/>
                  <a:cxnLst>
                    <a:cxn ang="0">
                      <a:pos x="T0" y="T1"/>
                    </a:cxn>
                    <a:cxn ang="0">
                      <a:pos x="T2" y="T3"/>
                    </a:cxn>
                    <a:cxn ang="0">
                      <a:pos x="T4" y="T5"/>
                    </a:cxn>
                    <a:cxn ang="0">
                      <a:pos x="T6" y="T7"/>
                    </a:cxn>
                  </a:cxnLst>
                  <a:rect l="T8" t="T9" r="T10" b="T11"/>
                  <a:pathLst>
                    <a:path w="21600" h="21600">
                      <a:moveTo>
                        <a:pt x="0" y="0"/>
                      </a:moveTo>
                      <a:lnTo>
                        <a:pt x="5927" y="21600"/>
                      </a:lnTo>
                      <a:lnTo>
                        <a:pt x="15673" y="21600"/>
                      </a:lnTo>
                      <a:lnTo>
                        <a:pt x="21600" y="0"/>
                      </a:lnTo>
                      <a:close/>
                    </a:path>
                  </a:pathLst>
                </a:custGeom>
                <a:gradFill rotWithShape="0">
                  <a:gsLst>
                    <a:gs pos="0">
                      <a:srgbClr val="FFEFD1"/>
                    </a:gs>
                    <a:gs pos="64999">
                      <a:srgbClr val="F0EBD5"/>
                    </a:gs>
                    <a:gs pos="100000">
                      <a:srgbClr val="D1C39F"/>
                    </a:gs>
                  </a:gsLst>
                  <a:path path="shape">
                    <a:fillToRect l="50000" t="50000" r="50000" b="50000"/>
                  </a:path>
                </a:gradFill>
                <a:ln w="28575">
                  <a:noFill/>
                  <a:miter lim="800000"/>
                  <a:headEnd/>
                  <a:tailEnd/>
                </a:ln>
                <a:effectLst>
                  <a:prstShdw prst="shdw13" dist="53882" dir="13500000">
                    <a:srgbClr val="808080"/>
                  </a:prstShdw>
                </a:effectLst>
              </p:spPr>
              <p:txBody>
                <a:bodyPr/>
                <a:lstStyle/>
                <a:p>
                  <a:pPr>
                    <a:defRPr/>
                  </a:pPr>
                  <a:endParaRPr lang="en-US">
                    <a:latin typeface="Arial" pitchFamily="34" charset="0"/>
                  </a:endParaRPr>
                </a:p>
              </p:txBody>
            </p:sp>
            <p:sp>
              <p:nvSpPr>
                <p:cNvPr id="51229" name="Line 12"/>
                <p:cNvSpPr>
                  <a:spLocks noChangeAspect="1" noChangeShapeType="1"/>
                </p:cNvSpPr>
                <p:nvPr/>
              </p:nvSpPr>
              <p:spPr bwMode="auto">
                <a:xfrm>
                  <a:off x="1104" y="336"/>
                  <a:ext cx="1056"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0" name="Line 13"/>
                <p:cNvSpPr>
                  <a:spLocks noChangeAspect="1" noChangeShapeType="1"/>
                </p:cNvSpPr>
                <p:nvPr/>
              </p:nvSpPr>
              <p:spPr bwMode="auto">
                <a:xfrm>
                  <a:off x="2112" y="336"/>
                  <a:ext cx="528"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1" name="Line 14"/>
                <p:cNvSpPr>
                  <a:spLocks noChangeAspect="1" noChangeShapeType="1"/>
                </p:cNvSpPr>
                <p:nvPr/>
              </p:nvSpPr>
              <p:spPr bwMode="auto">
                <a:xfrm>
                  <a:off x="1632" y="336"/>
                  <a:ext cx="768"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2" name="Line 15"/>
                <p:cNvSpPr>
                  <a:spLocks noChangeAspect="1" noChangeShapeType="1"/>
                </p:cNvSpPr>
                <p:nvPr/>
              </p:nvSpPr>
              <p:spPr bwMode="auto">
                <a:xfrm>
                  <a:off x="2448" y="336"/>
                  <a:ext cx="384"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3" name="Line 16"/>
                <p:cNvSpPr>
                  <a:spLocks noChangeAspect="1" noChangeShapeType="1"/>
                </p:cNvSpPr>
                <p:nvPr/>
              </p:nvSpPr>
              <p:spPr bwMode="auto">
                <a:xfrm flipH="1">
                  <a:off x="3216" y="336"/>
                  <a:ext cx="240"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4" name="Line 17"/>
                <p:cNvSpPr>
                  <a:spLocks noChangeAspect="1" noChangeShapeType="1"/>
                </p:cNvSpPr>
                <p:nvPr/>
              </p:nvSpPr>
              <p:spPr bwMode="auto">
                <a:xfrm flipH="1">
                  <a:off x="3408" y="336"/>
                  <a:ext cx="480"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5" name="Line 18"/>
                <p:cNvSpPr>
                  <a:spLocks noChangeAspect="1" noChangeShapeType="1"/>
                </p:cNvSpPr>
                <p:nvPr/>
              </p:nvSpPr>
              <p:spPr bwMode="auto">
                <a:xfrm flipH="1">
                  <a:off x="3648" y="336"/>
                  <a:ext cx="672"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6" name="Line 19"/>
                <p:cNvSpPr>
                  <a:spLocks noChangeAspect="1" noChangeShapeType="1"/>
                </p:cNvSpPr>
                <p:nvPr/>
              </p:nvSpPr>
              <p:spPr bwMode="auto">
                <a:xfrm flipH="1">
                  <a:off x="3888" y="336"/>
                  <a:ext cx="912"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7" name="Line 20"/>
                <p:cNvSpPr>
                  <a:spLocks noChangeAspect="1" noChangeShapeType="1"/>
                </p:cNvSpPr>
                <p:nvPr/>
              </p:nvSpPr>
              <p:spPr bwMode="auto">
                <a:xfrm>
                  <a:off x="2976" y="336"/>
                  <a:ext cx="0"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8" name="Line 21"/>
                <p:cNvSpPr>
                  <a:spLocks noChangeAspect="1" noChangeShapeType="1"/>
                </p:cNvSpPr>
                <p:nvPr/>
              </p:nvSpPr>
              <p:spPr bwMode="auto">
                <a:xfrm>
                  <a:off x="912" y="576"/>
                  <a:ext cx="4080" cy="0"/>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39" name="Line 22"/>
                <p:cNvSpPr>
                  <a:spLocks noChangeAspect="1" noChangeShapeType="1"/>
                </p:cNvSpPr>
                <p:nvPr/>
              </p:nvSpPr>
              <p:spPr bwMode="auto">
                <a:xfrm>
                  <a:off x="1248" y="816"/>
                  <a:ext cx="3408" cy="0"/>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40" name="Line 23"/>
                <p:cNvSpPr>
                  <a:spLocks noChangeAspect="1" noChangeShapeType="1"/>
                </p:cNvSpPr>
                <p:nvPr/>
              </p:nvSpPr>
              <p:spPr bwMode="auto">
                <a:xfrm>
                  <a:off x="1584" y="1056"/>
                  <a:ext cx="2736" cy="0"/>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41" name="Line 24"/>
                <p:cNvSpPr>
                  <a:spLocks noChangeAspect="1" noChangeShapeType="1"/>
                </p:cNvSpPr>
                <p:nvPr/>
              </p:nvSpPr>
              <p:spPr bwMode="auto">
                <a:xfrm>
                  <a:off x="1872" y="1248"/>
                  <a:ext cx="2160" cy="0"/>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42" name="Line 25"/>
                <p:cNvSpPr>
                  <a:spLocks noChangeAspect="1" noChangeShapeType="1"/>
                </p:cNvSpPr>
                <p:nvPr/>
              </p:nvSpPr>
              <p:spPr bwMode="auto">
                <a:xfrm>
                  <a:off x="528" y="336"/>
                  <a:ext cx="1344"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43" name="Line 26"/>
                <p:cNvSpPr>
                  <a:spLocks noChangeAspect="1" noChangeShapeType="1"/>
                </p:cNvSpPr>
                <p:nvPr/>
              </p:nvSpPr>
              <p:spPr bwMode="auto">
                <a:xfrm flipH="1">
                  <a:off x="4032" y="336"/>
                  <a:ext cx="1344" cy="912"/>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sp>
              <p:nvSpPr>
                <p:cNvPr id="51244" name="Line 27"/>
                <p:cNvSpPr>
                  <a:spLocks noChangeAspect="1" noChangeShapeType="1"/>
                </p:cNvSpPr>
                <p:nvPr/>
              </p:nvSpPr>
              <p:spPr bwMode="auto">
                <a:xfrm>
                  <a:off x="528" y="336"/>
                  <a:ext cx="4848" cy="0"/>
                </a:xfrm>
                <a:prstGeom prst="line">
                  <a:avLst/>
                </a:prstGeom>
                <a:noFill/>
                <a:ln w="28575">
                  <a:solidFill>
                    <a:schemeClr val="tx1"/>
                  </a:solidFill>
                  <a:round/>
                  <a:headEnd/>
                  <a:tailEnd/>
                </a:ln>
                <a:effectLst>
                  <a:prstShdw prst="shdw13" dist="53882" dir="13500000">
                    <a:srgbClr val="808080"/>
                  </a:prstShdw>
                </a:effectLst>
              </p:spPr>
              <p:txBody>
                <a:bodyPr wrap="none" anchor="ctr"/>
                <a:lstStyle/>
                <a:p>
                  <a:endParaRPr lang="en-US"/>
                </a:p>
              </p:txBody>
            </p:sp>
          </p:grpSp>
          <p:sp>
            <p:nvSpPr>
              <p:cNvPr id="51226" name="AutoShape 28"/>
              <p:cNvSpPr>
                <a:spLocks noChangeAspect="1" noChangeArrowheads="1"/>
              </p:cNvSpPr>
              <p:nvPr/>
            </p:nvSpPr>
            <p:spPr bwMode="auto">
              <a:xfrm rot="5395272">
                <a:off x="1848" y="1941"/>
                <a:ext cx="2498" cy="8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6 w 21600"/>
                  <a:gd name="T13" fmla="*/ 4488 h 21600"/>
                  <a:gd name="T14" fmla="*/ 17104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D1C39F"/>
                  </a:gs>
                  <a:gs pos="17500">
                    <a:srgbClr val="F0EBD5"/>
                  </a:gs>
                  <a:gs pos="50000">
                    <a:srgbClr val="FFEFD1"/>
                  </a:gs>
                  <a:gs pos="82500">
                    <a:srgbClr val="F0EBD5"/>
                  </a:gs>
                  <a:gs pos="100000">
                    <a:srgbClr val="D1C39F"/>
                  </a:gs>
                </a:gsLst>
                <a:lin ang="0" scaled="1"/>
              </a:gradFill>
              <a:ln w="9525">
                <a:noFill/>
                <a:miter lim="800000"/>
                <a:headEnd/>
                <a:tailEnd/>
              </a:ln>
            </p:spPr>
            <p:txBody>
              <a:bodyPr/>
              <a:lstStyle/>
              <a:p>
                <a:endParaRPr lang="en-US"/>
              </a:p>
            </p:txBody>
          </p:sp>
          <p:sp>
            <p:nvSpPr>
              <p:cNvPr id="51227" name="AutoShape 29"/>
              <p:cNvSpPr>
                <a:spLocks noChangeAspect="1" noChangeArrowheads="1"/>
              </p:cNvSpPr>
              <p:nvPr/>
            </p:nvSpPr>
            <p:spPr bwMode="auto">
              <a:xfrm rot="-5404728">
                <a:off x="-390" y="1926"/>
                <a:ext cx="2498" cy="8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6" y="21600"/>
                    </a:lnTo>
                    <a:lnTo>
                      <a:pt x="15984" y="21600"/>
                    </a:lnTo>
                    <a:lnTo>
                      <a:pt x="21600" y="0"/>
                    </a:lnTo>
                    <a:close/>
                  </a:path>
                </a:pathLst>
              </a:custGeom>
              <a:gradFill rotWithShape="0">
                <a:gsLst>
                  <a:gs pos="0">
                    <a:srgbClr val="D1C39F"/>
                  </a:gs>
                  <a:gs pos="17500">
                    <a:srgbClr val="F0EBD5"/>
                  </a:gs>
                  <a:gs pos="50000">
                    <a:srgbClr val="FFEFD1"/>
                  </a:gs>
                  <a:gs pos="82500">
                    <a:srgbClr val="F0EBD5"/>
                  </a:gs>
                  <a:gs pos="100000">
                    <a:srgbClr val="D1C39F"/>
                  </a:gs>
                </a:gsLst>
                <a:lin ang="0" scaled="1"/>
              </a:gradFill>
              <a:ln w="9525">
                <a:noFill/>
                <a:miter lim="800000"/>
                <a:headEnd/>
                <a:tailEnd/>
              </a:ln>
            </p:spPr>
            <p:txBody>
              <a:bodyPr/>
              <a:lstStyle/>
              <a:p>
                <a:endParaRPr lang="en-US"/>
              </a:p>
            </p:txBody>
          </p:sp>
        </p:grpSp>
        <p:grpSp>
          <p:nvGrpSpPr>
            <p:cNvPr id="51221" name="Group 30"/>
            <p:cNvGrpSpPr>
              <a:grpSpLocks noChangeAspect="1"/>
            </p:cNvGrpSpPr>
            <p:nvPr/>
          </p:nvGrpSpPr>
          <p:grpSpPr bwMode="auto">
            <a:xfrm>
              <a:off x="3291" y="2339"/>
              <a:ext cx="1780" cy="1486"/>
              <a:chOff x="960" y="1488"/>
              <a:chExt cx="2016" cy="1728"/>
            </a:xfrm>
          </p:grpSpPr>
          <p:sp>
            <p:nvSpPr>
              <p:cNvPr id="51222" name="Rectangle 31"/>
              <p:cNvSpPr>
                <a:spLocks noChangeAspect="1" noChangeArrowheads="1"/>
              </p:cNvSpPr>
              <p:nvPr/>
            </p:nvSpPr>
            <p:spPr bwMode="auto">
              <a:xfrm>
                <a:off x="960" y="1488"/>
                <a:ext cx="2016" cy="96"/>
              </a:xfrm>
              <a:prstGeom prst="rect">
                <a:avLst/>
              </a:prstGeom>
              <a:solidFill>
                <a:srgbClr val="CC9900"/>
              </a:solidFill>
              <a:ln w="9525">
                <a:miter lim="800000"/>
                <a:headEnd/>
                <a:tailEnd/>
              </a:ln>
              <a:scene3d>
                <a:camera prst="legacyPerspectiveBottom"/>
                <a:lightRig rig="legacyFlat3" dir="t"/>
              </a:scene3d>
              <a:sp3d extrusionH="430200" prstMaterial="legacyMatte">
                <a:bevelT w="13500" h="13500" prst="angle"/>
                <a:bevelB w="13500" h="13500" prst="angle"/>
                <a:extrusionClr>
                  <a:srgbClr val="CC9900"/>
                </a:extrusionClr>
              </a:sp3d>
            </p:spPr>
            <p:txBody>
              <a:bodyPr>
                <a:flatTx/>
              </a:bodyPr>
              <a:lstStyle/>
              <a:p>
                <a:endParaRPr lang="en-US"/>
              </a:p>
            </p:txBody>
          </p:sp>
          <p:sp>
            <p:nvSpPr>
              <p:cNvPr id="51223" name="Rectangle 32"/>
              <p:cNvSpPr>
                <a:spLocks noChangeAspect="1" noChangeArrowheads="1"/>
              </p:cNvSpPr>
              <p:nvPr/>
            </p:nvSpPr>
            <p:spPr bwMode="auto">
              <a:xfrm>
                <a:off x="2880" y="1584"/>
                <a:ext cx="96" cy="1632"/>
              </a:xfrm>
              <a:prstGeom prst="rect">
                <a:avLst/>
              </a:prstGeom>
              <a:solidFill>
                <a:srgbClr val="CC9900"/>
              </a:solidFill>
              <a:ln w="9525">
                <a:miter lim="800000"/>
                <a:headEnd/>
                <a:tailEnd/>
              </a:ln>
              <a:scene3d>
                <a:camera prst="legacyPerspectiveBottom"/>
                <a:lightRig rig="legacyFlat3" dir="t"/>
              </a:scene3d>
              <a:sp3d prstMaterial="legacyMatte">
                <a:bevelT w="13500" h="13500" prst="angle"/>
                <a:bevelB w="13500" h="13500" prst="angle"/>
                <a:extrusionClr>
                  <a:srgbClr val="CC9900"/>
                </a:extrusionClr>
              </a:sp3d>
            </p:spPr>
            <p:txBody>
              <a:bodyPr>
                <a:flatTx/>
              </a:bodyPr>
              <a:lstStyle/>
              <a:p>
                <a:endParaRPr lang="en-US"/>
              </a:p>
            </p:txBody>
          </p:sp>
          <p:sp>
            <p:nvSpPr>
              <p:cNvPr id="51224" name="Rectangle 33"/>
              <p:cNvSpPr>
                <a:spLocks noChangeAspect="1" noChangeArrowheads="1"/>
              </p:cNvSpPr>
              <p:nvPr/>
            </p:nvSpPr>
            <p:spPr bwMode="auto">
              <a:xfrm>
                <a:off x="960" y="1584"/>
                <a:ext cx="96" cy="1632"/>
              </a:xfrm>
              <a:prstGeom prst="rect">
                <a:avLst/>
              </a:prstGeom>
              <a:solidFill>
                <a:srgbClr val="CC9900"/>
              </a:solidFill>
              <a:ln w="9525">
                <a:miter lim="800000"/>
                <a:headEnd/>
                <a:tailEnd/>
              </a:ln>
              <a:scene3d>
                <a:camera prst="legacyPerspectiveBottom"/>
                <a:lightRig rig="legacyFlat3" dir="t"/>
              </a:scene3d>
              <a:sp3d prstMaterial="legacyMatte">
                <a:bevelT w="13500" h="13500" prst="angle"/>
                <a:bevelB w="13500" h="13500" prst="angle"/>
                <a:extrusionClr>
                  <a:srgbClr val="CC9900"/>
                </a:extrusionClr>
              </a:sp3d>
            </p:spPr>
            <p:txBody>
              <a:bodyPr>
                <a:flatTx/>
              </a:bodyPr>
              <a:lstStyle/>
              <a:p>
                <a:endParaRPr lang="en-US"/>
              </a:p>
            </p:txBody>
          </p:sp>
        </p:grpSp>
      </p:grpSp>
      <p:grpSp>
        <p:nvGrpSpPr>
          <p:cNvPr id="51206" name="Group 34"/>
          <p:cNvGrpSpPr>
            <a:grpSpLocks noChangeAspect="1"/>
          </p:cNvGrpSpPr>
          <p:nvPr/>
        </p:nvGrpSpPr>
        <p:grpSpPr bwMode="auto">
          <a:xfrm>
            <a:off x="5926138" y="5133975"/>
            <a:ext cx="2678112" cy="904875"/>
            <a:chOff x="768" y="2640"/>
            <a:chExt cx="2448" cy="864"/>
          </a:xfrm>
        </p:grpSpPr>
        <p:sp>
          <p:nvSpPr>
            <p:cNvPr id="51215" name="Rectangle 35"/>
            <p:cNvSpPr>
              <a:spLocks noChangeAspect="1" noChangeArrowheads="1"/>
            </p:cNvSpPr>
            <p:nvPr/>
          </p:nvSpPr>
          <p:spPr bwMode="auto">
            <a:xfrm>
              <a:off x="1004" y="2913"/>
              <a:ext cx="100" cy="59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1216" name="Rectangle 36"/>
            <p:cNvSpPr>
              <a:spLocks noChangeAspect="1" noChangeArrowheads="1"/>
            </p:cNvSpPr>
            <p:nvPr/>
          </p:nvSpPr>
          <p:spPr bwMode="auto">
            <a:xfrm>
              <a:off x="2819" y="2913"/>
              <a:ext cx="109" cy="59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1217" name="Rectangle 37"/>
            <p:cNvSpPr>
              <a:spLocks noChangeAspect="1" noChangeArrowheads="1"/>
            </p:cNvSpPr>
            <p:nvPr/>
          </p:nvSpPr>
          <p:spPr bwMode="auto">
            <a:xfrm>
              <a:off x="1363" y="2913"/>
              <a:ext cx="113" cy="20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1218" name="Rectangle 38"/>
            <p:cNvSpPr>
              <a:spLocks noChangeAspect="1" noChangeArrowheads="1"/>
            </p:cNvSpPr>
            <p:nvPr/>
          </p:nvSpPr>
          <p:spPr bwMode="auto">
            <a:xfrm>
              <a:off x="2478" y="2913"/>
              <a:ext cx="114" cy="201"/>
            </a:xfrm>
            <a:prstGeom prst="rect">
              <a:avLst/>
            </a:prstGeom>
            <a:solidFill>
              <a:schemeClr val="bg2"/>
            </a:solidFill>
            <a:ln w="9525">
              <a:miter lim="800000"/>
              <a:headEnd/>
              <a:tailEnd/>
            </a:ln>
            <a:scene3d>
              <a:camera prst="legacyPerspectiveBottom"/>
              <a:lightRig rig="legacyFlat3" dir="t"/>
            </a:scene3d>
            <a:sp3d prstMaterial="legacyMatte">
              <a:bevelT w="13500" h="13500" prst="angle"/>
              <a:bevelB w="13500" h="13500" prst="angle"/>
              <a:extrusionClr>
                <a:schemeClr val="bg2"/>
              </a:extrusionClr>
            </a:sp3d>
          </p:spPr>
          <p:txBody>
            <a:bodyPr>
              <a:flatTx/>
            </a:bodyPr>
            <a:lstStyle/>
            <a:p>
              <a:endParaRPr lang="en-US"/>
            </a:p>
          </p:txBody>
        </p:sp>
        <p:sp>
          <p:nvSpPr>
            <p:cNvPr id="51219" name="AutoShape 39"/>
            <p:cNvSpPr>
              <a:spLocks noChangeAspect="1" noChangeArrowheads="1"/>
            </p:cNvSpPr>
            <p:nvPr/>
          </p:nvSpPr>
          <p:spPr bwMode="auto">
            <a:xfrm rot="10800000">
              <a:off x="768" y="2640"/>
              <a:ext cx="2448" cy="2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21 w 21600"/>
                <a:gd name="T13" fmla="*/ 4102 h 21600"/>
                <a:gd name="T14" fmla="*/ 17479 w 21600"/>
                <a:gd name="T15" fmla="*/ 17498 h 21600"/>
              </a:gdLst>
              <a:ahLst/>
              <a:cxnLst>
                <a:cxn ang="T8">
                  <a:pos x="T0" y="T1"/>
                </a:cxn>
                <a:cxn ang="T9">
                  <a:pos x="T2" y="T3"/>
                </a:cxn>
                <a:cxn ang="T10">
                  <a:pos x="T4" y="T5"/>
                </a:cxn>
                <a:cxn ang="T11">
                  <a:pos x="T6" y="T7"/>
                </a:cxn>
              </a:cxnLst>
              <a:rect l="T12" t="T13" r="T14" b="T15"/>
              <a:pathLst>
                <a:path w="21600" h="21600">
                  <a:moveTo>
                    <a:pt x="0" y="0"/>
                  </a:moveTo>
                  <a:lnTo>
                    <a:pt x="4638" y="21600"/>
                  </a:lnTo>
                  <a:lnTo>
                    <a:pt x="16962" y="21600"/>
                  </a:lnTo>
                  <a:lnTo>
                    <a:pt x="21600" y="0"/>
                  </a:lnTo>
                  <a:close/>
                </a:path>
              </a:pathLst>
            </a:custGeom>
            <a:solidFill>
              <a:schemeClr val="bg2"/>
            </a:solidFill>
            <a:ln w="9525">
              <a:round/>
              <a:headEnd/>
              <a:tailEnd/>
            </a:ln>
            <a:scene3d>
              <a:camera prst="legacyPerspectiveBottom"/>
              <a:lightRig rig="legacyFlat3" dir="t"/>
            </a:scene3d>
            <a:sp3d extrusionH="887400" prstMaterial="legacyMatte">
              <a:bevelT w="13500" h="13500" prst="angle"/>
              <a:bevelB w="13500" h="13500" prst="angle"/>
              <a:extrusionClr>
                <a:schemeClr val="bg2"/>
              </a:extrusionClr>
            </a:sp3d>
          </p:spPr>
          <p:txBody>
            <a:bodyPr>
              <a:flatTx/>
            </a:bodyPr>
            <a:lstStyle/>
            <a:p>
              <a:endParaRPr lang="en-US"/>
            </a:p>
          </p:txBody>
        </p:sp>
      </p:grpSp>
      <p:pic>
        <p:nvPicPr>
          <p:cNvPr id="51207" name="Picture 44" descr="benchtop"/>
          <p:cNvPicPr>
            <a:picLocks noChangeAspect="1" noChangeArrowheads="1"/>
          </p:cNvPicPr>
          <p:nvPr/>
        </p:nvPicPr>
        <p:blipFill>
          <a:blip r:embed="rId2" cstate="print"/>
          <a:srcRect/>
          <a:stretch>
            <a:fillRect/>
          </a:stretch>
        </p:blipFill>
        <p:spPr bwMode="auto">
          <a:xfrm>
            <a:off x="6245225" y="3906838"/>
            <a:ext cx="1992313" cy="376237"/>
          </a:xfrm>
          <a:prstGeom prst="rect">
            <a:avLst/>
          </a:prstGeom>
          <a:noFill/>
          <a:ln w="9525">
            <a:noFill/>
            <a:miter lim="800000"/>
            <a:headEnd/>
            <a:tailEnd/>
          </a:ln>
        </p:spPr>
      </p:pic>
      <p:grpSp>
        <p:nvGrpSpPr>
          <p:cNvPr id="51208" name="Group 40"/>
          <p:cNvGrpSpPr>
            <a:grpSpLocks noChangeAspect="1"/>
          </p:cNvGrpSpPr>
          <p:nvPr/>
        </p:nvGrpSpPr>
        <p:grpSpPr bwMode="auto">
          <a:xfrm>
            <a:off x="6108700" y="4168775"/>
            <a:ext cx="2054225" cy="850900"/>
            <a:chOff x="1296" y="1296"/>
            <a:chExt cx="3120" cy="1296"/>
          </a:xfrm>
        </p:grpSpPr>
        <p:sp>
          <p:nvSpPr>
            <p:cNvPr id="51212" name="AutoShape 41"/>
            <p:cNvSpPr>
              <a:spLocks noChangeAspect="1" noChangeArrowheads="1"/>
            </p:cNvSpPr>
            <p:nvPr/>
          </p:nvSpPr>
          <p:spPr bwMode="auto">
            <a:xfrm rot="10800000">
              <a:off x="1296" y="1296"/>
              <a:ext cx="1008"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514 w 21600"/>
                <a:gd name="T13" fmla="*/ 6517 h 21600"/>
                <a:gd name="T14" fmla="*/ 15064 w 21600"/>
                <a:gd name="T15" fmla="*/ 15067 h 21600"/>
              </a:gdLst>
              <a:ahLst/>
              <a:cxnLst>
                <a:cxn ang="T8">
                  <a:pos x="T0" y="T1"/>
                </a:cxn>
                <a:cxn ang="T9">
                  <a:pos x="T2" y="T3"/>
                </a:cxn>
                <a:cxn ang="T10">
                  <a:pos x="T4" y="T5"/>
                </a:cxn>
                <a:cxn ang="T11">
                  <a:pos x="T6" y="T7"/>
                </a:cxn>
              </a:cxnLst>
              <a:rect l="T12" t="T13" r="T14" b="T15"/>
              <a:pathLst>
                <a:path w="21600" h="21600">
                  <a:moveTo>
                    <a:pt x="0" y="0"/>
                  </a:moveTo>
                  <a:lnTo>
                    <a:pt x="9450" y="21600"/>
                  </a:lnTo>
                  <a:lnTo>
                    <a:pt x="12150" y="21600"/>
                  </a:lnTo>
                  <a:lnTo>
                    <a:pt x="21600" y="0"/>
                  </a:lnTo>
                  <a:close/>
                </a:path>
              </a:pathLst>
            </a:custGeom>
            <a:gradFill rotWithShape="0">
              <a:gsLst>
                <a:gs pos="0">
                  <a:srgbClr val="FFCCFF"/>
                </a:gs>
                <a:gs pos="100000">
                  <a:schemeClr val="bg1"/>
                </a:gs>
              </a:gsLst>
              <a:lin ang="5400000" scaled="1"/>
            </a:gradFill>
            <a:ln w="9525">
              <a:noFill/>
              <a:miter lim="800000"/>
              <a:headEnd/>
              <a:tailEnd/>
            </a:ln>
          </p:spPr>
          <p:txBody>
            <a:bodyPr wrap="none" anchor="ctr"/>
            <a:lstStyle/>
            <a:p>
              <a:endParaRPr lang="en-US"/>
            </a:p>
          </p:txBody>
        </p:sp>
        <p:sp>
          <p:nvSpPr>
            <p:cNvPr id="51213" name="AutoShape 42"/>
            <p:cNvSpPr>
              <a:spLocks noChangeAspect="1" noChangeArrowheads="1"/>
            </p:cNvSpPr>
            <p:nvPr/>
          </p:nvSpPr>
          <p:spPr bwMode="auto">
            <a:xfrm rot="10800000">
              <a:off x="2352" y="1296"/>
              <a:ext cx="1008"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514 w 21600"/>
                <a:gd name="T13" fmla="*/ 6517 h 21600"/>
                <a:gd name="T14" fmla="*/ 15064 w 21600"/>
                <a:gd name="T15" fmla="*/ 15067 h 21600"/>
              </a:gdLst>
              <a:ahLst/>
              <a:cxnLst>
                <a:cxn ang="T8">
                  <a:pos x="T0" y="T1"/>
                </a:cxn>
                <a:cxn ang="T9">
                  <a:pos x="T2" y="T3"/>
                </a:cxn>
                <a:cxn ang="T10">
                  <a:pos x="T4" y="T5"/>
                </a:cxn>
                <a:cxn ang="T11">
                  <a:pos x="T6" y="T7"/>
                </a:cxn>
              </a:cxnLst>
              <a:rect l="T12" t="T13" r="T14" b="T15"/>
              <a:pathLst>
                <a:path w="21600" h="21600">
                  <a:moveTo>
                    <a:pt x="0" y="0"/>
                  </a:moveTo>
                  <a:lnTo>
                    <a:pt x="9450" y="21600"/>
                  </a:lnTo>
                  <a:lnTo>
                    <a:pt x="12150" y="21600"/>
                  </a:lnTo>
                  <a:lnTo>
                    <a:pt x="21600" y="0"/>
                  </a:lnTo>
                  <a:close/>
                </a:path>
              </a:pathLst>
            </a:custGeom>
            <a:gradFill rotWithShape="0">
              <a:gsLst>
                <a:gs pos="0">
                  <a:srgbClr val="FFCCFF"/>
                </a:gs>
                <a:gs pos="100000">
                  <a:schemeClr val="bg1"/>
                </a:gs>
              </a:gsLst>
              <a:lin ang="5400000" scaled="1"/>
            </a:gradFill>
            <a:ln w="9525">
              <a:noFill/>
              <a:miter lim="800000"/>
              <a:headEnd/>
              <a:tailEnd/>
            </a:ln>
          </p:spPr>
          <p:txBody>
            <a:bodyPr wrap="none" anchor="ctr"/>
            <a:lstStyle/>
            <a:p>
              <a:endParaRPr lang="en-US"/>
            </a:p>
          </p:txBody>
        </p:sp>
        <p:sp>
          <p:nvSpPr>
            <p:cNvPr id="51214" name="AutoShape 43"/>
            <p:cNvSpPr>
              <a:spLocks noChangeAspect="1" noChangeArrowheads="1"/>
            </p:cNvSpPr>
            <p:nvPr/>
          </p:nvSpPr>
          <p:spPr bwMode="auto">
            <a:xfrm rot="10800000">
              <a:off x="3408" y="1296"/>
              <a:ext cx="1008"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514 w 21600"/>
                <a:gd name="T13" fmla="*/ 6517 h 21600"/>
                <a:gd name="T14" fmla="*/ 15064 w 21600"/>
                <a:gd name="T15" fmla="*/ 15067 h 21600"/>
              </a:gdLst>
              <a:ahLst/>
              <a:cxnLst>
                <a:cxn ang="T8">
                  <a:pos x="T0" y="T1"/>
                </a:cxn>
                <a:cxn ang="T9">
                  <a:pos x="T2" y="T3"/>
                </a:cxn>
                <a:cxn ang="T10">
                  <a:pos x="T4" y="T5"/>
                </a:cxn>
                <a:cxn ang="T11">
                  <a:pos x="T6" y="T7"/>
                </a:cxn>
              </a:cxnLst>
              <a:rect l="T12" t="T13" r="T14" b="T15"/>
              <a:pathLst>
                <a:path w="21600" h="21600">
                  <a:moveTo>
                    <a:pt x="0" y="0"/>
                  </a:moveTo>
                  <a:lnTo>
                    <a:pt x="9450" y="21600"/>
                  </a:lnTo>
                  <a:lnTo>
                    <a:pt x="12150" y="21600"/>
                  </a:lnTo>
                  <a:lnTo>
                    <a:pt x="21600" y="0"/>
                  </a:lnTo>
                  <a:close/>
                </a:path>
              </a:pathLst>
            </a:custGeom>
            <a:gradFill rotWithShape="0">
              <a:gsLst>
                <a:gs pos="0">
                  <a:srgbClr val="FFCCFF"/>
                </a:gs>
                <a:gs pos="100000">
                  <a:schemeClr val="bg1"/>
                </a:gs>
              </a:gsLst>
              <a:lin ang="5400000" scaled="1"/>
            </a:gradFill>
            <a:ln w="9525">
              <a:noFill/>
              <a:miter lim="800000"/>
              <a:headEnd/>
              <a:tailEnd/>
            </a:ln>
          </p:spPr>
          <p:txBody>
            <a:bodyPr wrap="none" anchor="ctr"/>
            <a:lstStyle/>
            <a:p>
              <a:endParaRPr lang="en-US"/>
            </a:p>
          </p:txBody>
        </p:sp>
      </p:grpSp>
      <p:pic>
        <p:nvPicPr>
          <p:cNvPr id="51209" name="Picture 45" descr="Ionizing Blower4"/>
          <p:cNvPicPr>
            <a:picLocks noChangeAspect="1" noChangeArrowheads="1"/>
          </p:cNvPicPr>
          <p:nvPr/>
        </p:nvPicPr>
        <p:blipFill>
          <a:blip r:embed="rId3" cstate="print"/>
          <a:srcRect/>
          <a:stretch>
            <a:fillRect/>
          </a:stretch>
        </p:blipFill>
        <p:spPr bwMode="auto">
          <a:xfrm>
            <a:off x="6005513" y="3816350"/>
            <a:ext cx="2187575" cy="349250"/>
          </a:xfrm>
          <a:prstGeom prst="rect">
            <a:avLst/>
          </a:prstGeom>
          <a:noFill/>
          <a:ln w="9525">
            <a:noFill/>
            <a:miter lim="800000"/>
            <a:headEnd/>
            <a:tailEnd/>
          </a:ln>
        </p:spPr>
      </p:pic>
      <p:sp>
        <p:nvSpPr>
          <p:cNvPr id="51210" name="Rectangle 46"/>
          <p:cNvSpPr>
            <a:spLocks noChangeArrowheads="1"/>
          </p:cNvSpPr>
          <p:nvPr/>
        </p:nvSpPr>
        <p:spPr bwMode="auto">
          <a:xfrm>
            <a:off x="292100" y="1320800"/>
            <a:ext cx="7962900" cy="1371600"/>
          </a:xfrm>
          <a:prstGeom prst="rect">
            <a:avLst/>
          </a:prstGeom>
          <a:noFill/>
          <a:ln w="9525" algn="ctr">
            <a:noFill/>
            <a:miter lim="800000"/>
            <a:headEnd/>
            <a:tailEnd/>
          </a:ln>
        </p:spPr>
        <p:txBody>
          <a:bodyPr>
            <a:spAutoFit/>
          </a:bodyPr>
          <a:lstStyle/>
          <a:p>
            <a:pPr lvl="1" algn="l">
              <a:spcAft>
                <a:spcPct val="25000"/>
              </a:spcAft>
              <a:buFont typeface="Wingdings" pitchFamily="2" charset="2"/>
              <a:buChar char="ü"/>
            </a:pPr>
            <a:r>
              <a:rPr lang="en-US" sz="2400"/>
              <a:t>Covers Volume or large Area</a:t>
            </a:r>
          </a:p>
          <a:p>
            <a:pPr lvl="1" algn="l">
              <a:spcAft>
                <a:spcPct val="25000"/>
              </a:spcAft>
              <a:buFont typeface="Wingdings" pitchFamily="2" charset="2"/>
              <a:buChar char="ü"/>
            </a:pPr>
            <a:r>
              <a:rPr lang="en-US" sz="2400"/>
              <a:t>Eliminates Dry Eyes – operators prefer overheads!</a:t>
            </a:r>
          </a:p>
          <a:p>
            <a:pPr lvl="1" algn="l">
              <a:spcAft>
                <a:spcPct val="25000"/>
              </a:spcAft>
              <a:buFont typeface="Wingdings" pitchFamily="2" charset="2"/>
              <a:buChar char="ü"/>
            </a:pPr>
            <a:r>
              <a:rPr lang="en-US" sz="2400"/>
              <a:t>Not blocked by Obstacles on the Work Surface</a:t>
            </a:r>
          </a:p>
        </p:txBody>
      </p:sp>
      <p:sp>
        <p:nvSpPr>
          <p:cNvPr id="51211" name="Text Box 48"/>
          <p:cNvSpPr txBox="1">
            <a:spLocks noChangeArrowheads="1"/>
          </p:cNvSpPr>
          <p:nvPr/>
        </p:nvSpPr>
        <p:spPr bwMode="auto">
          <a:xfrm>
            <a:off x="228600" y="3187700"/>
            <a:ext cx="5130800" cy="2032000"/>
          </a:xfrm>
          <a:prstGeom prst="rect">
            <a:avLst/>
          </a:prstGeom>
          <a:noFill/>
          <a:ln w="9525" algn="ctr">
            <a:noFill/>
            <a:miter lim="800000"/>
            <a:headEnd/>
            <a:tailEnd/>
          </a:ln>
        </p:spPr>
        <p:txBody>
          <a:bodyPr>
            <a:spAutoFit/>
          </a:bodyPr>
          <a:lstStyle/>
          <a:p>
            <a:pPr algn="l">
              <a:buFontTx/>
              <a:buChar char="•"/>
            </a:pPr>
            <a:r>
              <a:rPr lang="en-US"/>
              <a:t>BFN AC Ionizer includes cleaning knob </a:t>
            </a:r>
          </a:p>
          <a:p>
            <a:pPr algn="l"/>
            <a:r>
              <a:rPr lang="en-US"/>
              <a:t>  and illumination lights</a:t>
            </a:r>
          </a:p>
          <a:p>
            <a:pPr algn="l">
              <a:buFontTx/>
              <a:buChar char="•"/>
            </a:pPr>
            <a:r>
              <a:rPr lang="en-US"/>
              <a:t>Available as 2 fan and 3 fan units</a:t>
            </a:r>
          </a:p>
          <a:p>
            <a:pPr algn="l">
              <a:buFontTx/>
              <a:buChar char="•"/>
            </a:pPr>
            <a:r>
              <a:rPr lang="en-US"/>
              <a:t>IN Series Piezo Ionizer includes Available as</a:t>
            </a:r>
          </a:p>
          <a:p>
            <a:pPr algn="l"/>
            <a:r>
              <a:rPr lang="en-US"/>
              <a:t>   A 2 fan unit.  </a:t>
            </a:r>
          </a:p>
          <a:p>
            <a:pPr algn="l">
              <a:buFontTx/>
              <a:buChar char="•"/>
            </a:pPr>
            <a:r>
              <a:rPr lang="en-US"/>
              <a:t>Snap-off grills for easy cleaning</a:t>
            </a:r>
          </a:p>
          <a:p>
            <a:pPr algn="l">
              <a:buClr>
                <a:srgbClr val="0070C0"/>
              </a:buClr>
              <a:buSzPct val="131000"/>
              <a:buFontTx/>
              <a:buChar char="•"/>
            </a:pPr>
            <a:r>
              <a:rPr lang="en-US"/>
              <a:t>Exceptionally light for easy mounting</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z="3000" dirty="0" smtClean="0">
                <a:latin typeface="Arial Black" pitchFamily="34" charset="0"/>
              </a:rPr>
              <a:t>Blow Off Gun to Clean and </a:t>
            </a:r>
            <a:br>
              <a:rPr lang="en-US" sz="3000" dirty="0" smtClean="0">
                <a:latin typeface="Arial Black" pitchFamily="34" charset="0"/>
              </a:rPr>
            </a:br>
            <a:r>
              <a:rPr lang="en-US" sz="3000" dirty="0" smtClean="0">
                <a:latin typeface="Arial Black" pitchFamily="34" charset="0"/>
              </a:rPr>
              <a:t>Discharge a Surface</a:t>
            </a:r>
          </a:p>
        </p:txBody>
      </p:sp>
      <p:sp>
        <p:nvSpPr>
          <p:cNvPr id="52227" name="Rectangle 7"/>
          <p:cNvSpPr>
            <a:spLocks noGrp="1" noChangeArrowheads="1"/>
          </p:cNvSpPr>
          <p:nvPr>
            <p:ph type="body" idx="1"/>
          </p:nvPr>
        </p:nvSpPr>
        <p:spPr>
          <a:xfrm>
            <a:off x="4902200" y="1460500"/>
            <a:ext cx="4254500" cy="4525963"/>
          </a:xfrm>
        </p:spPr>
        <p:txBody>
          <a:bodyPr/>
          <a:lstStyle/>
          <a:p>
            <a:pPr eaLnBrk="1" hangingPunct="1">
              <a:lnSpc>
                <a:spcPct val="90000"/>
              </a:lnSpc>
            </a:pPr>
            <a:r>
              <a:rPr lang="en-US" sz="2400" smtClean="0"/>
              <a:t>Blow away stubborn contaminants by discharging them first</a:t>
            </a:r>
          </a:p>
          <a:p>
            <a:pPr eaLnBrk="1" hangingPunct="1">
              <a:lnSpc>
                <a:spcPct val="90000"/>
              </a:lnSpc>
            </a:pPr>
            <a:r>
              <a:rPr lang="en-US" sz="2400" smtClean="0"/>
              <a:t>Ergonomic shapoe for easy use</a:t>
            </a:r>
          </a:p>
          <a:p>
            <a:pPr eaLnBrk="1" hangingPunct="1">
              <a:lnSpc>
                <a:spcPct val="90000"/>
              </a:lnSpc>
            </a:pPr>
            <a:r>
              <a:rPr lang="en-US" sz="2400" smtClean="0"/>
              <a:t>Extremely fast discharge</a:t>
            </a:r>
          </a:p>
          <a:p>
            <a:pPr eaLnBrk="1" hangingPunct="1">
              <a:lnSpc>
                <a:spcPct val="90000"/>
              </a:lnSpc>
            </a:pPr>
            <a:r>
              <a:rPr lang="en-US" sz="2400" smtClean="0"/>
              <a:t>Integral power and air cable</a:t>
            </a:r>
          </a:p>
          <a:p>
            <a:pPr eaLnBrk="1" hangingPunct="1">
              <a:lnSpc>
                <a:spcPct val="90000"/>
              </a:lnSpc>
            </a:pPr>
            <a:r>
              <a:rPr lang="en-US" sz="2400" smtClean="0"/>
              <a:t>Extremely loing time between cleanings</a:t>
            </a:r>
          </a:p>
          <a:p>
            <a:pPr eaLnBrk="1" hangingPunct="1">
              <a:lnSpc>
                <a:spcPct val="90000"/>
              </a:lnSpc>
              <a:buClr>
                <a:srgbClr val="0070C0"/>
              </a:buClr>
              <a:buSzPct val="132000"/>
            </a:pPr>
            <a:r>
              <a:rPr lang="en-US" sz="2400" smtClean="0"/>
              <a:t>Inherently balanced/.  No adjustment required</a:t>
            </a:r>
          </a:p>
          <a:p>
            <a:pPr eaLnBrk="1" hangingPunct="1">
              <a:lnSpc>
                <a:spcPct val="90000"/>
              </a:lnSpc>
            </a:pPr>
            <a:endParaRPr lang="en-US" sz="2400" smtClean="0"/>
          </a:p>
        </p:txBody>
      </p:sp>
      <p:pic>
        <p:nvPicPr>
          <p:cNvPr id="52228" name="Picture 6" descr="Ionizer_Gun_IN6430-Magic"/>
          <p:cNvPicPr>
            <a:picLocks noChangeAspect="1" noChangeArrowheads="1"/>
          </p:cNvPicPr>
          <p:nvPr/>
        </p:nvPicPr>
        <p:blipFill>
          <a:blip r:embed="rId2" cstate="print"/>
          <a:srcRect/>
          <a:stretch>
            <a:fillRect/>
          </a:stretch>
        </p:blipFill>
        <p:spPr bwMode="auto">
          <a:xfrm>
            <a:off x="76200" y="2028825"/>
            <a:ext cx="4843463" cy="3321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7588" y="1704975"/>
            <a:ext cx="3048000" cy="854075"/>
          </a:xfrm>
          <a:prstGeom prst="rect">
            <a:avLst/>
          </a:prstGeom>
          <a:noFill/>
          <a:ln w="25400">
            <a:noFill/>
            <a:miter lim="800000"/>
            <a:headEnd/>
            <a:tailEnd/>
          </a:ln>
        </p:spPr>
        <p:txBody>
          <a:bodyPr lIns="85251" tIns="42625" rIns="85251" bIns="42625">
            <a:spAutoFit/>
          </a:bodyPr>
          <a:lstStyle/>
          <a:p>
            <a:pPr algn="l" defTabSz="852488" eaLnBrk="0" hangingPunct="0">
              <a:lnSpc>
                <a:spcPct val="90000"/>
              </a:lnSpc>
            </a:pPr>
            <a:r>
              <a:rPr lang="en-US" altLang="en-US" sz="2800" b="1">
                <a:ea typeface="PMingLiU" pitchFamily="18" charset="-120"/>
              </a:rPr>
              <a:t>Overhead </a:t>
            </a:r>
          </a:p>
          <a:p>
            <a:pPr algn="l" defTabSz="852488" eaLnBrk="0" hangingPunct="0">
              <a:lnSpc>
                <a:spcPct val="90000"/>
              </a:lnSpc>
            </a:pPr>
            <a:r>
              <a:rPr lang="en-US" altLang="en-US" sz="2800" b="1">
                <a:ea typeface="PMingLiU" pitchFamily="18" charset="-120"/>
              </a:rPr>
              <a:t>Ionizing Blower</a:t>
            </a:r>
            <a:endParaRPr lang="en-US" altLang="en-US" b="1">
              <a:ea typeface="PMingLiU" pitchFamily="18" charset="-120"/>
            </a:endParaRPr>
          </a:p>
        </p:txBody>
      </p:sp>
      <p:sp>
        <p:nvSpPr>
          <p:cNvPr id="53251" name="Text Box 3"/>
          <p:cNvSpPr txBox="1">
            <a:spLocks noChangeArrowheads="1"/>
          </p:cNvSpPr>
          <p:nvPr/>
        </p:nvSpPr>
        <p:spPr bwMode="auto">
          <a:xfrm>
            <a:off x="5640388" y="2847975"/>
            <a:ext cx="3294062" cy="2124075"/>
          </a:xfrm>
          <a:prstGeom prst="rect">
            <a:avLst/>
          </a:prstGeom>
          <a:noFill/>
          <a:ln w="9525">
            <a:noFill/>
            <a:miter lim="800000"/>
            <a:headEnd/>
            <a:tailEnd/>
          </a:ln>
        </p:spPr>
        <p:txBody>
          <a:bodyPr lIns="91431" tIns="45716" rIns="91431" bIns="45716">
            <a:spAutoFit/>
          </a:bodyPr>
          <a:lstStyle/>
          <a:p>
            <a:pPr marL="223838" indent="-223838" algn="l" eaLnBrk="0" hangingPunct="0">
              <a:spcAft>
                <a:spcPct val="100000"/>
              </a:spcAft>
              <a:buClr>
                <a:srgbClr val="663300"/>
              </a:buClr>
              <a:buFontTx/>
              <a:buChar char="•"/>
            </a:pPr>
            <a:r>
              <a:rPr lang="zh-TW" altLang="en-US" sz="2200" b="1">
                <a:solidFill>
                  <a:srgbClr val="CC6600"/>
                </a:solidFill>
                <a:ea typeface="PMingLiU" pitchFamily="18" charset="-120"/>
              </a:rPr>
              <a:t> </a:t>
            </a:r>
            <a:r>
              <a:rPr lang="en-US" altLang="en-US" sz="2200" b="1">
                <a:ea typeface="PMingLiU" pitchFamily="18" charset="-120"/>
              </a:rPr>
              <a:t>Wide Area Coverage</a:t>
            </a:r>
          </a:p>
          <a:p>
            <a:pPr marL="223838" indent="-223838" algn="l" eaLnBrk="0" hangingPunct="0">
              <a:spcAft>
                <a:spcPct val="100000"/>
              </a:spcAft>
              <a:buClr>
                <a:srgbClr val="663300"/>
              </a:buClr>
              <a:buFontTx/>
              <a:buChar char="•"/>
            </a:pPr>
            <a:r>
              <a:rPr lang="en-US" altLang="en-US" sz="2200" b="1">
                <a:ea typeface="PMingLiU" pitchFamily="18" charset="-120"/>
              </a:rPr>
              <a:t> Fast Discharge Time</a:t>
            </a:r>
          </a:p>
          <a:p>
            <a:pPr marL="223838" indent="-223838" algn="l" eaLnBrk="0" hangingPunct="0">
              <a:spcAft>
                <a:spcPct val="100000"/>
              </a:spcAft>
              <a:buClr>
                <a:srgbClr val="0070C0"/>
              </a:buClr>
              <a:buSzPct val="133000"/>
              <a:buFontTx/>
              <a:buChar char="•"/>
            </a:pPr>
            <a:r>
              <a:rPr lang="en-US" altLang="zh-TW" sz="2200" b="1">
                <a:ea typeface="PMingLiU" pitchFamily="18" charset="-120"/>
              </a:rPr>
              <a:t>Does not blow in operator’s eyes</a:t>
            </a:r>
            <a:endParaRPr lang="en-US" altLang="zh-TW" sz="2400">
              <a:latin typeface="Times New Roman" pitchFamily="18" charset="0"/>
              <a:ea typeface="PMingLiU" pitchFamily="18" charset="-120"/>
            </a:endParaRPr>
          </a:p>
        </p:txBody>
      </p:sp>
      <p:sp>
        <p:nvSpPr>
          <p:cNvPr id="53252" name="Rectangle 4"/>
          <p:cNvSpPr>
            <a:spLocks noChangeArrowheads="1"/>
          </p:cNvSpPr>
          <p:nvPr/>
        </p:nvSpPr>
        <p:spPr bwMode="auto">
          <a:xfrm>
            <a:off x="1079500" y="225425"/>
            <a:ext cx="7632700" cy="549275"/>
          </a:xfrm>
          <a:prstGeom prst="rect">
            <a:avLst/>
          </a:prstGeom>
          <a:noFill/>
          <a:ln w="9525">
            <a:noFill/>
            <a:miter lim="800000"/>
            <a:headEnd/>
            <a:tailEnd/>
          </a:ln>
        </p:spPr>
        <p:txBody>
          <a:bodyPr lIns="91431" tIns="45716" rIns="91431" bIns="45716">
            <a:spAutoFit/>
          </a:bodyPr>
          <a:lstStyle/>
          <a:p>
            <a:pPr algn="l" eaLnBrk="0" hangingPunct="0">
              <a:spcBef>
                <a:spcPct val="50000"/>
              </a:spcBef>
            </a:pPr>
            <a:r>
              <a:rPr lang="en-US" altLang="zh-TW" sz="3000">
                <a:solidFill>
                  <a:schemeClr val="tx2"/>
                </a:solidFill>
                <a:latin typeface="Arial Black" pitchFamily="34" charset="0"/>
                <a:ea typeface="PMingLiU" pitchFamily="18" charset="-120"/>
              </a:rPr>
              <a:t>Ionization in Manual Assembly</a:t>
            </a:r>
          </a:p>
        </p:txBody>
      </p:sp>
      <p:pic>
        <p:nvPicPr>
          <p:cNvPr id="53253" name="Picture 5"/>
          <p:cNvPicPr>
            <a:picLocks noChangeAspect="1" noChangeArrowheads="1"/>
          </p:cNvPicPr>
          <p:nvPr/>
        </p:nvPicPr>
        <p:blipFill>
          <a:blip r:embed="rId3" cstate="print"/>
          <a:srcRect/>
          <a:stretch>
            <a:fillRect/>
          </a:stretch>
        </p:blipFill>
        <p:spPr bwMode="auto">
          <a:xfrm>
            <a:off x="611188" y="1628775"/>
            <a:ext cx="4648200" cy="3846513"/>
          </a:xfrm>
          <a:prstGeom prst="rect">
            <a:avLst/>
          </a:prstGeom>
          <a:noFill/>
          <a:ln w="9525">
            <a:noFill/>
            <a:miter lim="800000"/>
            <a:headEnd/>
            <a:tailEnd/>
          </a:ln>
        </p:spPr>
      </p:pic>
      <p:sp>
        <p:nvSpPr>
          <p:cNvPr id="53254" name="Line 6"/>
          <p:cNvSpPr>
            <a:spLocks noChangeShapeType="1"/>
          </p:cNvSpPr>
          <p:nvPr/>
        </p:nvSpPr>
        <p:spPr bwMode="auto">
          <a:xfrm flipH="1">
            <a:off x="4830763" y="2085975"/>
            <a:ext cx="1266825" cy="207963"/>
          </a:xfrm>
          <a:prstGeom prst="line">
            <a:avLst/>
          </a:prstGeom>
          <a:noFill/>
          <a:ln w="38100">
            <a:solidFill>
              <a:srgbClr val="FF3300"/>
            </a:solidFill>
            <a:round/>
            <a:headEnd/>
            <a:tailEnd type="triangle" w="med" len="med"/>
          </a:ln>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90563" y="6227763"/>
            <a:ext cx="1868487" cy="490537"/>
          </a:xfrm>
          <a:prstGeom prst="rect">
            <a:avLst/>
          </a:prstGeom>
          <a:noFill/>
          <a:ln w="9525">
            <a:noFill/>
            <a:miter lim="800000"/>
            <a:headEnd/>
            <a:tailEnd/>
          </a:ln>
        </p:spPr>
        <p:txBody>
          <a:bodyPr wrap="none" anchor="ctr"/>
          <a:lstStyle/>
          <a:p>
            <a:endParaRPr lang="en-US"/>
          </a:p>
        </p:txBody>
      </p:sp>
      <p:sp>
        <p:nvSpPr>
          <p:cNvPr id="54275" name="Rectangle 3"/>
          <p:cNvSpPr>
            <a:spLocks noChangeArrowheads="1"/>
          </p:cNvSpPr>
          <p:nvPr/>
        </p:nvSpPr>
        <p:spPr bwMode="auto">
          <a:xfrm>
            <a:off x="3133725" y="6227763"/>
            <a:ext cx="2876550" cy="490537"/>
          </a:xfrm>
          <a:prstGeom prst="rect">
            <a:avLst/>
          </a:prstGeom>
          <a:noFill/>
          <a:ln w="9525">
            <a:noFill/>
            <a:miter lim="800000"/>
            <a:headEnd/>
            <a:tailEnd/>
          </a:ln>
        </p:spPr>
        <p:txBody>
          <a:bodyPr wrap="none" anchor="ctr"/>
          <a:lstStyle/>
          <a:p>
            <a:endParaRPr lang="en-US"/>
          </a:p>
        </p:txBody>
      </p:sp>
      <p:sp>
        <p:nvSpPr>
          <p:cNvPr id="54276" name="Rectangle 4"/>
          <p:cNvSpPr>
            <a:spLocks noChangeArrowheads="1"/>
          </p:cNvSpPr>
          <p:nvPr/>
        </p:nvSpPr>
        <p:spPr bwMode="auto">
          <a:xfrm>
            <a:off x="690563" y="6227763"/>
            <a:ext cx="1868487" cy="490537"/>
          </a:xfrm>
          <a:prstGeom prst="rect">
            <a:avLst/>
          </a:prstGeom>
          <a:noFill/>
          <a:ln w="9525">
            <a:noFill/>
            <a:miter lim="800000"/>
            <a:headEnd/>
            <a:tailEnd/>
          </a:ln>
        </p:spPr>
        <p:txBody>
          <a:bodyPr wrap="none" anchor="ctr"/>
          <a:lstStyle/>
          <a:p>
            <a:endParaRPr lang="en-US"/>
          </a:p>
        </p:txBody>
      </p:sp>
      <p:sp>
        <p:nvSpPr>
          <p:cNvPr id="54277" name="Rectangle 5"/>
          <p:cNvSpPr>
            <a:spLocks noChangeArrowheads="1"/>
          </p:cNvSpPr>
          <p:nvPr/>
        </p:nvSpPr>
        <p:spPr bwMode="auto">
          <a:xfrm>
            <a:off x="3133725" y="6227763"/>
            <a:ext cx="2876550" cy="490537"/>
          </a:xfrm>
          <a:prstGeom prst="rect">
            <a:avLst/>
          </a:prstGeom>
          <a:noFill/>
          <a:ln w="9525">
            <a:noFill/>
            <a:miter lim="800000"/>
            <a:headEnd/>
            <a:tailEnd/>
          </a:ln>
        </p:spPr>
        <p:txBody>
          <a:bodyPr wrap="none" anchor="ctr"/>
          <a:lstStyle/>
          <a:p>
            <a:endParaRPr lang="en-US"/>
          </a:p>
        </p:txBody>
      </p:sp>
      <p:sp>
        <p:nvSpPr>
          <p:cNvPr id="54278" name="Rectangle 6"/>
          <p:cNvSpPr>
            <a:spLocks noGrp="1" noChangeArrowheads="1"/>
          </p:cNvSpPr>
          <p:nvPr>
            <p:ph type="title"/>
          </p:nvPr>
        </p:nvSpPr>
        <p:spPr>
          <a:xfrm>
            <a:off x="776288" y="330200"/>
            <a:ext cx="7408862" cy="493725"/>
          </a:xfrm>
          <a:noFill/>
        </p:spPr>
        <p:txBody>
          <a:bodyPr lIns="39688" tIns="15875" rIns="39688" bIns="15875" anchor="t">
            <a:spAutoFit/>
          </a:bodyPr>
          <a:lstStyle/>
          <a:p>
            <a:pPr defTabSz="650875" eaLnBrk="1" hangingPunct="1"/>
            <a:r>
              <a:rPr lang="en-US" sz="3000" dirty="0" smtClean="0">
                <a:latin typeface="Arial Black" pitchFamily="34" charset="0"/>
              </a:rPr>
              <a:t>Air Nozzles</a:t>
            </a:r>
          </a:p>
        </p:txBody>
      </p:sp>
      <p:sp>
        <p:nvSpPr>
          <p:cNvPr id="54279" name="Rectangle 9"/>
          <p:cNvSpPr>
            <a:spLocks noGrp="1" noChangeArrowheads="1"/>
          </p:cNvSpPr>
          <p:nvPr>
            <p:ph type="body" idx="1"/>
          </p:nvPr>
        </p:nvSpPr>
        <p:spPr>
          <a:xfrm>
            <a:off x="1357313" y="1087438"/>
            <a:ext cx="7608887" cy="1762125"/>
          </a:xfrm>
        </p:spPr>
        <p:txBody>
          <a:bodyPr/>
          <a:lstStyle/>
          <a:p>
            <a:pPr eaLnBrk="1" hangingPunct="1"/>
            <a:r>
              <a:rPr lang="en-US" sz="2800" smtClean="0"/>
              <a:t>Gas Useful in Confined Spaces</a:t>
            </a:r>
          </a:p>
          <a:p>
            <a:pPr eaLnBrk="1" hangingPunct="1"/>
            <a:r>
              <a:rPr lang="en-US" sz="2800" smtClean="0"/>
              <a:t>Distance to Product: 5-50 cm</a:t>
            </a:r>
          </a:p>
          <a:p>
            <a:pPr eaLnBrk="1" hangingPunct="1">
              <a:buSzPct val="134000"/>
            </a:pPr>
            <a:r>
              <a:rPr lang="en-US" sz="2800" smtClean="0"/>
              <a:t>Discharge time: 0.5-20 sec typical</a:t>
            </a:r>
          </a:p>
        </p:txBody>
      </p:sp>
      <p:pic>
        <p:nvPicPr>
          <p:cNvPr id="54280" name="Picture 11" descr="IN3420-Noozles-Larger"/>
          <p:cNvPicPr>
            <a:picLocks noChangeAspect="1" noChangeArrowheads="1"/>
          </p:cNvPicPr>
          <p:nvPr/>
        </p:nvPicPr>
        <p:blipFill>
          <a:blip r:embed="rId3" cstate="print"/>
          <a:srcRect/>
          <a:stretch>
            <a:fillRect/>
          </a:stretch>
        </p:blipFill>
        <p:spPr bwMode="auto">
          <a:xfrm>
            <a:off x="228600" y="2705100"/>
            <a:ext cx="3074988" cy="2870200"/>
          </a:xfrm>
          <a:prstGeom prst="rect">
            <a:avLst/>
          </a:prstGeom>
          <a:noFill/>
          <a:ln w="9525">
            <a:noFill/>
            <a:miter lim="800000"/>
            <a:headEnd/>
            <a:tailEnd/>
          </a:ln>
        </p:spPr>
      </p:pic>
      <p:sp>
        <p:nvSpPr>
          <p:cNvPr id="54281" name="Text Box 12"/>
          <p:cNvSpPr txBox="1">
            <a:spLocks noChangeArrowheads="1"/>
          </p:cNvSpPr>
          <p:nvPr/>
        </p:nvSpPr>
        <p:spPr bwMode="auto">
          <a:xfrm>
            <a:off x="2324100" y="5510213"/>
            <a:ext cx="6819900" cy="646112"/>
          </a:xfrm>
          <a:prstGeom prst="rect">
            <a:avLst/>
          </a:prstGeom>
          <a:noFill/>
          <a:ln w="9525" algn="ctr">
            <a:noFill/>
            <a:miter lim="800000"/>
            <a:headEnd/>
            <a:tailEnd/>
          </a:ln>
        </p:spPr>
        <p:txBody>
          <a:bodyPr>
            <a:spAutoFit/>
          </a:bodyPr>
          <a:lstStyle/>
          <a:p>
            <a:r>
              <a:rPr lang="en-US"/>
              <a:t>Nozzles can use interchangeable tips such as manifold, or bendable to deliver then ionization to the exact location required</a:t>
            </a:r>
          </a:p>
        </p:txBody>
      </p:sp>
      <p:pic>
        <p:nvPicPr>
          <p:cNvPr id="54282" name="Picture 9" descr="nozzle-with-various-tips.png"/>
          <p:cNvPicPr>
            <a:picLocks noChangeAspect="1"/>
          </p:cNvPicPr>
          <p:nvPr/>
        </p:nvPicPr>
        <p:blipFill>
          <a:blip r:embed="rId4" cstate="print"/>
          <a:srcRect/>
          <a:stretch>
            <a:fillRect/>
          </a:stretch>
        </p:blipFill>
        <p:spPr bwMode="auto">
          <a:xfrm>
            <a:off x="5105400" y="2825750"/>
            <a:ext cx="2565400" cy="26971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50838"/>
            <a:ext cx="8229600" cy="1143000"/>
          </a:xfrm>
        </p:spPr>
        <p:txBody>
          <a:bodyPr/>
          <a:lstStyle/>
          <a:p>
            <a:pPr eaLnBrk="1" hangingPunct="1"/>
            <a:r>
              <a:rPr lang="en-US" sz="3000" dirty="0" smtClean="0">
                <a:latin typeface="Arial Black" pitchFamily="34" charset="0"/>
              </a:rPr>
              <a:t>Unique Air Nozzle Ionizer </a:t>
            </a:r>
            <a:br>
              <a:rPr lang="en-US" sz="3000" dirty="0" smtClean="0">
                <a:latin typeface="Arial Black" pitchFamily="34" charset="0"/>
              </a:rPr>
            </a:br>
            <a:r>
              <a:rPr lang="en-US" sz="3000" dirty="0" smtClean="0">
                <a:latin typeface="Arial Black" pitchFamily="34" charset="0"/>
              </a:rPr>
              <a:t>for Directed Flow</a:t>
            </a:r>
          </a:p>
        </p:txBody>
      </p:sp>
      <p:sp>
        <p:nvSpPr>
          <p:cNvPr id="55299" name="Content Placeholder 8"/>
          <p:cNvSpPr>
            <a:spLocks noGrp="1"/>
          </p:cNvSpPr>
          <p:nvPr>
            <p:ph sz="quarter" idx="4"/>
          </p:nvPr>
        </p:nvSpPr>
        <p:spPr>
          <a:xfrm>
            <a:off x="4114800" y="1968500"/>
            <a:ext cx="4584700" cy="3340100"/>
          </a:xfrm>
        </p:spPr>
        <p:txBody>
          <a:bodyPr/>
          <a:lstStyle/>
          <a:p>
            <a:pPr eaLnBrk="1" hangingPunct="1"/>
            <a:r>
              <a:rPr lang="en-US" smtClean="0"/>
              <a:t>Delivers the ions to a precise location</a:t>
            </a:r>
          </a:p>
          <a:p>
            <a:pPr eaLnBrk="1" hangingPunct="1"/>
            <a:r>
              <a:rPr lang="en-US" smtClean="0"/>
              <a:t>Ideal for manual assembly of small subassemblies</a:t>
            </a:r>
          </a:p>
          <a:p>
            <a:pPr eaLnBrk="1" hangingPunct="1"/>
            <a:r>
              <a:rPr lang="en-US" smtClean="0"/>
              <a:t>Foot switch for hands free operation</a:t>
            </a:r>
          </a:p>
        </p:txBody>
      </p:sp>
      <p:pic>
        <p:nvPicPr>
          <p:cNvPr id="55300" name="Picture 2" descr="http://www.transforming-technologies.com/images/ionizers/large/ptec/IN4000.jpg"/>
          <p:cNvPicPr>
            <a:picLocks noChangeAspect="1" noChangeArrowheads="1"/>
          </p:cNvPicPr>
          <p:nvPr/>
        </p:nvPicPr>
        <p:blipFill>
          <a:blip r:embed="rId2" cstate="print"/>
          <a:srcRect/>
          <a:stretch>
            <a:fillRect/>
          </a:stretch>
        </p:blipFill>
        <p:spPr bwMode="auto">
          <a:xfrm>
            <a:off x="304800" y="1524000"/>
            <a:ext cx="3549650" cy="4165600"/>
          </a:xfrm>
          <a:prstGeom prst="rect">
            <a:avLst/>
          </a:prstGeom>
          <a:noFill/>
          <a:ln w="9525">
            <a:noFill/>
            <a:miter lim="800000"/>
            <a:headEnd/>
            <a:tailEnd/>
          </a:ln>
        </p:spPr>
      </p:pic>
      <p:sp>
        <p:nvSpPr>
          <p:cNvPr id="55301" name="TextBox 4"/>
          <p:cNvSpPr txBox="1">
            <a:spLocks noChangeArrowheads="1"/>
          </p:cNvSpPr>
          <p:nvPr/>
        </p:nvSpPr>
        <p:spPr bwMode="auto">
          <a:xfrm>
            <a:off x="711200" y="5626100"/>
            <a:ext cx="2654300" cy="369888"/>
          </a:xfrm>
          <a:prstGeom prst="rect">
            <a:avLst/>
          </a:prstGeom>
          <a:noFill/>
          <a:ln w="9525">
            <a:noFill/>
            <a:miter lim="800000"/>
            <a:headEnd/>
            <a:tailEnd/>
          </a:ln>
        </p:spPr>
        <p:txBody>
          <a:bodyPr>
            <a:spAutoFit/>
          </a:bodyPr>
          <a:lstStyle/>
          <a:p>
            <a:r>
              <a:rPr lang="en-US"/>
              <a:t>IN4000</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1331913" y="1592263"/>
            <a:ext cx="6624637" cy="2411412"/>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Measuring Ionizer</a:t>
            </a:r>
          </a:p>
          <a:p>
            <a:r>
              <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rPr>
              <a:t>Performance</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4500" y="490538"/>
            <a:ext cx="8229600" cy="1143000"/>
          </a:xfrm>
        </p:spPr>
        <p:txBody>
          <a:bodyPr/>
          <a:lstStyle/>
          <a:p>
            <a:pPr eaLnBrk="1" hangingPunct="1"/>
            <a:r>
              <a:rPr lang="en-US" sz="3000" dirty="0" smtClean="0">
                <a:latin typeface="Arial Black" pitchFamily="34" charset="0"/>
              </a:rPr>
              <a:t>Static Charge from Contact and </a:t>
            </a:r>
            <a:br>
              <a:rPr lang="en-US" sz="3000" dirty="0" smtClean="0">
                <a:latin typeface="Arial Black" pitchFamily="34" charset="0"/>
              </a:rPr>
            </a:br>
            <a:r>
              <a:rPr lang="en-US" sz="3000" dirty="0" smtClean="0">
                <a:latin typeface="Arial Black" pitchFamily="34" charset="0"/>
              </a:rPr>
              <a:t>Separation of Dissimilar Objects</a:t>
            </a:r>
          </a:p>
        </p:txBody>
      </p:sp>
      <p:sp>
        <p:nvSpPr>
          <p:cNvPr id="21507" name="Text Box 8"/>
          <p:cNvSpPr txBox="1">
            <a:spLocks noChangeArrowheads="1"/>
          </p:cNvSpPr>
          <p:nvPr/>
        </p:nvSpPr>
        <p:spPr bwMode="auto">
          <a:xfrm>
            <a:off x="395288" y="5033963"/>
            <a:ext cx="8793162" cy="457200"/>
          </a:xfrm>
          <a:prstGeom prst="rect">
            <a:avLst/>
          </a:prstGeom>
          <a:noFill/>
          <a:ln w="9525">
            <a:noFill/>
            <a:miter lim="800000"/>
            <a:headEnd/>
            <a:tailEnd/>
          </a:ln>
        </p:spPr>
        <p:txBody>
          <a:bodyPr wrap="none">
            <a:spAutoFit/>
          </a:bodyPr>
          <a:lstStyle/>
          <a:p>
            <a:pPr algn="l"/>
            <a:r>
              <a:rPr lang="en-US" sz="2400">
                <a:latin typeface="Times New Roman" pitchFamily="18" charset="0"/>
              </a:rPr>
              <a:t>One Object is Positively Charged and the Other is Negatively Charged</a:t>
            </a:r>
          </a:p>
        </p:txBody>
      </p:sp>
      <p:sp>
        <p:nvSpPr>
          <p:cNvPr id="21508" name="Text Box 9"/>
          <p:cNvSpPr txBox="1">
            <a:spLocks noChangeArrowheads="1"/>
          </p:cNvSpPr>
          <p:nvPr/>
        </p:nvSpPr>
        <p:spPr bwMode="auto">
          <a:xfrm>
            <a:off x="3760788" y="5534025"/>
            <a:ext cx="5157787" cy="461963"/>
          </a:xfrm>
          <a:prstGeom prst="rect">
            <a:avLst/>
          </a:prstGeom>
          <a:noFill/>
          <a:ln w="9525">
            <a:noFill/>
            <a:miter lim="800000"/>
            <a:headEnd/>
            <a:tailEnd/>
          </a:ln>
        </p:spPr>
        <p:txBody>
          <a:bodyPr wrap="none">
            <a:spAutoFit/>
          </a:bodyPr>
          <a:lstStyle/>
          <a:p>
            <a:pPr algn="l">
              <a:buClr>
                <a:srgbClr val="0070C0"/>
              </a:buClr>
              <a:buFont typeface="Arial" charset="0"/>
              <a:buChar char="•"/>
            </a:pPr>
            <a:r>
              <a:rPr lang="en-US" sz="2400" b="1">
                <a:latin typeface="Times New Roman" pitchFamily="18" charset="0"/>
              </a:rPr>
              <a:t>Contact and Separation is the Recipe</a:t>
            </a:r>
          </a:p>
        </p:txBody>
      </p:sp>
      <p:pic>
        <p:nvPicPr>
          <p:cNvPr id="21509" name="Picture 10"/>
          <p:cNvPicPr>
            <a:picLocks noChangeAspect="1" noChangeArrowheads="1"/>
          </p:cNvPicPr>
          <p:nvPr/>
        </p:nvPicPr>
        <p:blipFill>
          <a:blip r:embed="rId2" cstate="print"/>
          <a:srcRect/>
          <a:stretch>
            <a:fillRect/>
          </a:stretch>
        </p:blipFill>
        <p:spPr bwMode="auto">
          <a:xfrm>
            <a:off x="1360488" y="1784350"/>
            <a:ext cx="5819775" cy="3409950"/>
          </a:xfrm>
          <a:prstGeom prst="rect">
            <a:avLst/>
          </a:prstGeom>
          <a:noFill/>
          <a:ln w="9525" algn="ctr">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sz="quarter"/>
          </p:nvPr>
        </p:nvSpPr>
        <p:spPr>
          <a:xfrm>
            <a:off x="661988" y="381000"/>
            <a:ext cx="7899400" cy="1143000"/>
          </a:xfrm>
        </p:spPr>
        <p:txBody>
          <a:bodyPr/>
          <a:lstStyle/>
          <a:p>
            <a:pPr eaLnBrk="1" hangingPunct="1"/>
            <a:r>
              <a:rPr lang="en-US" sz="3000" dirty="0" smtClean="0">
                <a:latin typeface="Arial Black" pitchFamily="34" charset="0"/>
              </a:rPr>
              <a:t>Ionizers Require Cleaning and Some Also Require Adjustment</a:t>
            </a:r>
          </a:p>
        </p:txBody>
      </p:sp>
      <p:graphicFrame>
        <p:nvGraphicFramePr>
          <p:cNvPr id="3074" name="Object 3"/>
          <p:cNvGraphicFramePr>
            <a:graphicFrameLocks noChangeAspect="1"/>
          </p:cNvGraphicFramePr>
          <p:nvPr>
            <p:ph sz="quarter" idx="1"/>
          </p:nvPr>
        </p:nvGraphicFramePr>
        <p:xfrm>
          <a:off x="2681288" y="2230438"/>
          <a:ext cx="3997325" cy="3167062"/>
        </p:xfrm>
        <a:graphic>
          <a:graphicData uri="http://schemas.openxmlformats.org/presentationml/2006/ole">
            <p:oleObj spid="_x0000_s3074" name="SPW 8.0 Graph" r:id="rId4" imgW="5585760" imgH="4426560" progId="">
              <p:embed/>
            </p:oleObj>
          </a:graphicData>
        </a:graphic>
      </p:graphicFrame>
      <p:pic>
        <p:nvPicPr>
          <p:cNvPr id="3076" name="Picture 4"/>
          <p:cNvPicPr>
            <a:picLocks noGrp="1" noChangeAspect="1" noChangeArrowheads="1"/>
          </p:cNvPicPr>
          <p:nvPr>
            <p:ph sz="quarter" idx="4"/>
          </p:nvPr>
        </p:nvPicPr>
        <p:blipFill>
          <a:blip r:embed="rId5" cstate="print"/>
          <a:srcRect/>
          <a:stretch>
            <a:fillRect/>
          </a:stretch>
        </p:blipFill>
        <p:spPr>
          <a:xfrm>
            <a:off x="6877050" y="2593975"/>
            <a:ext cx="2057400" cy="1771650"/>
          </a:xfrm>
        </p:spPr>
      </p:pic>
      <p:pic>
        <p:nvPicPr>
          <p:cNvPr id="3077" name="Picture 7" descr="288B-Magic-But"/>
          <p:cNvPicPr>
            <a:picLocks noChangeAspect="1" noChangeArrowheads="1"/>
          </p:cNvPicPr>
          <p:nvPr/>
        </p:nvPicPr>
        <p:blipFill>
          <a:blip r:embed="rId6" cstate="print"/>
          <a:srcRect/>
          <a:stretch>
            <a:fillRect/>
          </a:stretch>
        </p:blipFill>
        <p:spPr bwMode="auto">
          <a:xfrm>
            <a:off x="727075" y="3810000"/>
            <a:ext cx="1463675" cy="1320800"/>
          </a:xfrm>
          <a:prstGeom prst="rect">
            <a:avLst/>
          </a:prstGeom>
          <a:noFill/>
          <a:ln w="9525">
            <a:noFill/>
            <a:miter lim="800000"/>
            <a:headEnd/>
            <a:tailEnd/>
          </a:ln>
        </p:spPr>
      </p:pic>
      <p:pic>
        <p:nvPicPr>
          <p:cNvPr id="3078" name="Picture 9" descr="IN-5110"/>
          <p:cNvPicPr>
            <a:picLocks noChangeAspect="1" noChangeArrowheads="1"/>
          </p:cNvPicPr>
          <p:nvPr/>
        </p:nvPicPr>
        <p:blipFill>
          <a:blip r:embed="rId7" cstate="print"/>
          <a:srcRect l="6985" t="19633" r="12907" b="24400"/>
          <a:stretch>
            <a:fillRect/>
          </a:stretch>
        </p:blipFill>
        <p:spPr bwMode="auto">
          <a:xfrm>
            <a:off x="903288" y="1944688"/>
            <a:ext cx="1277937" cy="1017587"/>
          </a:xfrm>
          <a:prstGeom prst="rect">
            <a:avLst/>
          </a:prstGeom>
          <a:noFill/>
          <a:ln w="9525">
            <a:noFill/>
            <a:miter lim="800000"/>
            <a:headEnd/>
            <a:tailEnd/>
          </a:ln>
        </p:spPr>
      </p:pic>
      <p:sp>
        <p:nvSpPr>
          <p:cNvPr id="3079" name="Line 10"/>
          <p:cNvSpPr>
            <a:spLocks noChangeShapeType="1"/>
          </p:cNvSpPr>
          <p:nvPr/>
        </p:nvSpPr>
        <p:spPr bwMode="auto">
          <a:xfrm flipH="1">
            <a:off x="1308100" y="2870200"/>
            <a:ext cx="279400" cy="774700"/>
          </a:xfrm>
          <a:prstGeom prst="line">
            <a:avLst/>
          </a:prstGeom>
          <a:noFill/>
          <a:ln w="9525">
            <a:solidFill>
              <a:schemeClr val="tx1"/>
            </a:solidFill>
            <a:round/>
            <a:headEnd/>
            <a:tailEnd type="triangle" w="med" len="med"/>
          </a:ln>
        </p:spPr>
        <p:txBody>
          <a:bodyPr/>
          <a:lstStyle/>
          <a:p>
            <a:endParaRPr lang="en-US"/>
          </a:p>
        </p:txBody>
      </p:sp>
      <p:sp>
        <p:nvSpPr>
          <p:cNvPr id="3080" name="Line 11"/>
          <p:cNvSpPr>
            <a:spLocks noChangeShapeType="1"/>
          </p:cNvSpPr>
          <p:nvPr/>
        </p:nvSpPr>
        <p:spPr bwMode="auto">
          <a:xfrm>
            <a:off x="1866900" y="2933700"/>
            <a:ext cx="165100" cy="685800"/>
          </a:xfrm>
          <a:prstGeom prst="line">
            <a:avLst/>
          </a:prstGeom>
          <a:noFill/>
          <a:ln w="9525">
            <a:solidFill>
              <a:schemeClr val="tx1"/>
            </a:solidFill>
            <a:round/>
            <a:headEnd/>
            <a:tailEnd type="triangle" w="med" len="med"/>
          </a:ln>
        </p:spPr>
        <p:txBody>
          <a:bodyPr/>
          <a:lstStyle/>
          <a:p>
            <a:endParaRPr lang="en-US"/>
          </a:p>
        </p:txBody>
      </p:sp>
      <p:sp>
        <p:nvSpPr>
          <p:cNvPr id="3081" name="Line 12"/>
          <p:cNvSpPr>
            <a:spLocks noChangeShapeType="1"/>
          </p:cNvSpPr>
          <p:nvPr/>
        </p:nvSpPr>
        <p:spPr bwMode="auto">
          <a:xfrm flipH="1">
            <a:off x="1689100" y="2971800"/>
            <a:ext cx="12700" cy="711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47738" y="322263"/>
            <a:ext cx="7021512" cy="684212"/>
          </a:xfrm>
        </p:spPr>
        <p:txBody>
          <a:bodyPr/>
          <a:lstStyle/>
          <a:p>
            <a:pPr eaLnBrk="1" hangingPunct="1"/>
            <a:r>
              <a:rPr lang="en-US" sz="3000" dirty="0" smtClean="0">
                <a:latin typeface="Arial Black" pitchFamily="34" charset="0"/>
              </a:rPr>
              <a:t>Summary</a:t>
            </a:r>
          </a:p>
        </p:txBody>
      </p:sp>
      <p:sp>
        <p:nvSpPr>
          <p:cNvPr id="57347" name="Rectangle 3"/>
          <p:cNvSpPr>
            <a:spLocks noGrp="1" noChangeArrowheads="1"/>
          </p:cNvSpPr>
          <p:nvPr>
            <p:ph type="body" idx="1"/>
          </p:nvPr>
        </p:nvSpPr>
        <p:spPr>
          <a:xfrm>
            <a:off x="931863" y="1127125"/>
            <a:ext cx="7869237" cy="4953000"/>
          </a:xfrm>
        </p:spPr>
        <p:txBody>
          <a:bodyPr/>
          <a:lstStyle/>
          <a:p>
            <a:pPr eaLnBrk="1" hangingPunct="1">
              <a:lnSpc>
                <a:spcPct val="80000"/>
              </a:lnSpc>
            </a:pPr>
            <a:r>
              <a:rPr lang="en-US" sz="2800" smtClean="0"/>
              <a:t>Contact and Separation</a:t>
            </a:r>
          </a:p>
          <a:p>
            <a:pPr eaLnBrk="1" hangingPunct="1">
              <a:lnSpc>
                <a:spcPct val="80000"/>
              </a:lnSpc>
            </a:pPr>
            <a:r>
              <a:rPr lang="en-US" sz="2800" smtClean="0"/>
              <a:t>It’s the Insulators</a:t>
            </a:r>
          </a:p>
          <a:p>
            <a:pPr eaLnBrk="1" hangingPunct="1">
              <a:lnSpc>
                <a:spcPct val="80000"/>
              </a:lnSpc>
            </a:pPr>
            <a:r>
              <a:rPr lang="en-US" sz="2800" smtClean="0"/>
              <a:t>Choice of dissipative and conducting materials</a:t>
            </a:r>
          </a:p>
          <a:p>
            <a:pPr eaLnBrk="1" hangingPunct="1">
              <a:lnSpc>
                <a:spcPct val="80000"/>
              </a:lnSpc>
            </a:pPr>
            <a:r>
              <a:rPr lang="en-US" sz="2800" smtClean="0"/>
              <a:t>Grounding</a:t>
            </a:r>
          </a:p>
          <a:p>
            <a:pPr eaLnBrk="1" hangingPunct="1">
              <a:lnSpc>
                <a:spcPct val="80000"/>
              </a:lnSpc>
            </a:pPr>
            <a:r>
              <a:rPr lang="en-US" sz="2800" smtClean="0"/>
              <a:t>Ionizers</a:t>
            </a:r>
          </a:p>
          <a:p>
            <a:pPr eaLnBrk="1" hangingPunct="1">
              <a:lnSpc>
                <a:spcPct val="80000"/>
              </a:lnSpc>
            </a:pPr>
            <a:r>
              <a:rPr lang="en-US" sz="2800" smtClean="0"/>
              <a:t>Personnel issues</a:t>
            </a:r>
          </a:p>
          <a:p>
            <a:pPr lvl="1" eaLnBrk="1" hangingPunct="1">
              <a:lnSpc>
                <a:spcPct val="80000"/>
              </a:lnSpc>
              <a:buFontTx/>
              <a:buChar char="•"/>
            </a:pPr>
            <a:r>
              <a:rPr lang="en-US" sz="2400" smtClean="0"/>
              <a:t>Apparel</a:t>
            </a:r>
          </a:p>
          <a:p>
            <a:pPr lvl="1" eaLnBrk="1" hangingPunct="1">
              <a:lnSpc>
                <a:spcPct val="80000"/>
              </a:lnSpc>
              <a:buFontTx/>
              <a:buChar char="•"/>
            </a:pPr>
            <a:r>
              <a:rPr lang="en-US" sz="2400" smtClean="0"/>
              <a:t>Grounding appliances</a:t>
            </a:r>
          </a:p>
          <a:p>
            <a:pPr eaLnBrk="1" hangingPunct="1">
              <a:lnSpc>
                <a:spcPct val="80000"/>
              </a:lnSpc>
            </a:pPr>
            <a:r>
              <a:rPr lang="en-US" sz="2800" smtClean="0"/>
              <a:t>Tools</a:t>
            </a:r>
          </a:p>
          <a:p>
            <a:pPr lvl="1" eaLnBrk="1" hangingPunct="1">
              <a:lnSpc>
                <a:spcPct val="80000"/>
              </a:lnSpc>
              <a:buFontTx/>
              <a:buChar char="•"/>
            </a:pPr>
            <a:r>
              <a:rPr lang="en-US" sz="2400" smtClean="0"/>
              <a:t>Grounding</a:t>
            </a:r>
          </a:p>
          <a:p>
            <a:pPr lvl="1" eaLnBrk="1" hangingPunct="1">
              <a:lnSpc>
                <a:spcPct val="80000"/>
              </a:lnSpc>
              <a:buFontTx/>
              <a:buChar char="•"/>
            </a:pPr>
            <a:r>
              <a:rPr lang="en-US" sz="2400" smtClean="0"/>
              <a:t>Material choice</a:t>
            </a:r>
          </a:p>
          <a:p>
            <a:pPr eaLnBrk="1" hangingPunct="1">
              <a:lnSpc>
                <a:spcPct val="80000"/>
              </a:lnSpc>
              <a:buSzPct val="133000"/>
            </a:pPr>
            <a:r>
              <a:rPr lang="en-US" sz="2800" smtClean="0"/>
              <a:t>Education</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subTitle" idx="1"/>
          </p:nvPr>
        </p:nvSpPr>
        <p:spPr/>
        <p:txBody>
          <a:bodyPr/>
          <a:lstStyle/>
          <a:p>
            <a:pPr eaLnBrk="1" hangingPunct="1"/>
            <a:endParaRPr lang="en-US" smtClean="0"/>
          </a:p>
        </p:txBody>
      </p:sp>
      <p:sp>
        <p:nvSpPr>
          <p:cNvPr id="4" name="WordArt 2"/>
          <p:cNvSpPr>
            <a:spLocks noChangeArrowheads="1" noChangeShapeType="1" noTextEdit="1"/>
          </p:cNvSpPr>
          <p:nvPr/>
        </p:nvSpPr>
        <p:spPr bwMode="auto">
          <a:xfrm>
            <a:off x="1270000" y="1917700"/>
            <a:ext cx="6699250" cy="1987550"/>
          </a:xfrm>
          <a:prstGeom prst="rect">
            <a:avLst/>
          </a:prstGeom>
        </p:spPr>
        <p:txBody>
          <a:bodyPr wrap="none" fromWordArt="1">
            <a:prstTxWarp prst="textPlain">
              <a:avLst>
                <a:gd name="adj" fmla="val 50000"/>
              </a:avLst>
            </a:prstTxWarp>
          </a:bodyPr>
          <a:lstStyle/>
          <a:p>
            <a:r>
              <a:rPr lang="en-US" sz="3600" kern="10" dirty="0" smtClean="0">
                <a:ln w="9525">
                  <a:solidFill>
                    <a:srgbClr val="000000"/>
                  </a:solidFill>
                  <a:round/>
                  <a:headEnd/>
                  <a:tailEnd/>
                </a:ln>
                <a:solidFill>
                  <a:srgbClr val="377F85"/>
                </a:solidFill>
                <a:effectLst>
                  <a:outerShdw dist="35921" dir="2700000" algn="ctr" rotWithShape="0">
                    <a:schemeClr val="accent1"/>
                  </a:outerShdw>
                </a:effectLst>
                <a:latin typeface="Arial Black"/>
              </a:rPr>
              <a:t>Class Zero Control</a:t>
            </a:r>
            <a:endParaRPr lang="en-US" sz="3600" kern="10" dirty="0">
              <a:ln w="9525">
                <a:solidFill>
                  <a:srgbClr val="000000"/>
                </a:solidFill>
                <a:round/>
                <a:headEnd/>
                <a:tailEnd/>
              </a:ln>
              <a:solidFill>
                <a:srgbClr val="377F85"/>
              </a:solidFill>
              <a:effectLst>
                <a:outerShdw dist="35921" dir="2700000" algn="ctr" rotWithShape="0">
                  <a:schemeClr val="accent1"/>
                </a:outerShdw>
              </a:effectLst>
              <a:latin typeface="Arial Black"/>
            </a:endParaRPr>
          </a:p>
        </p:txBody>
      </p:sp>
      <p:sp>
        <p:nvSpPr>
          <p:cNvPr id="5" name="Title 4"/>
          <p:cNvSpPr>
            <a:spLocks noGrp="1"/>
          </p:cNvSpPr>
          <p:nvPr>
            <p:ph type="ctrTitle"/>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88938"/>
            <a:ext cx="8229600" cy="1143000"/>
          </a:xfrm>
        </p:spPr>
        <p:txBody>
          <a:bodyPr/>
          <a:lstStyle/>
          <a:p>
            <a:pPr eaLnBrk="1" hangingPunct="1"/>
            <a:r>
              <a:rPr lang="en-US" sz="3000" dirty="0" smtClean="0">
                <a:latin typeface="Arial Black" pitchFamily="34" charset="0"/>
              </a:rPr>
              <a:t>Modern High Tech Products Are Extremely Sensitive To ESD</a:t>
            </a:r>
          </a:p>
        </p:txBody>
      </p:sp>
      <p:graphicFrame>
        <p:nvGraphicFramePr>
          <p:cNvPr id="37" name="Chart 36"/>
          <p:cNvGraphicFramePr/>
          <p:nvPr/>
        </p:nvGraphicFramePr>
        <p:xfrm>
          <a:off x="2057400" y="1701800"/>
          <a:ext cx="54229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000" dirty="0" smtClean="0">
                <a:latin typeface="Arial Black" pitchFamily="34" charset="0"/>
              </a:rPr>
              <a:t>Conclusion</a:t>
            </a:r>
          </a:p>
        </p:txBody>
      </p:sp>
      <p:sp>
        <p:nvSpPr>
          <p:cNvPr id="60419" name="Rectangle 3"/>
          <p:cNvSpPr>
            <a:spLocks noGrp="1" noChangeArrowheads="1"/>
          </p:cNvSpPr>
          <p:nvPr>
            <p:ph type="body" idx="1"/>
          </p:nvPr>
        </p:nvSpPr>
        <p:spPr>
          <a:xfrm>
            <a:off x="985838" y="1368425"/>
            <a:ext cx="7908925" cy="3621088"/>
          </a:xfrm>
        </p:spPr>
        <p:txBody>
          <a:bodyPr/>
          <a:lstStyle/>
          <a:p>
            <a:pPr marL="177800" indent="-177800" eaLnBrk="1" hangingPunct="1"/>
            <a:r>
              <a:rPr lang="en-US" sz="2400" smtClean="0"/>
              <a:t>Static charge is a normal consequence of any component handling process.</a:t>
            </a:r>
          </a:p>
          <a:p>
            <a:pPr marL="177800" indent="-177800" eaLnBrk="1" hangingPunct="1"/>
            <a:r>
              <a:rPr lang="en-US" sz="2400" smtClean="0"/>
              <a:t> The ESD hazard to ICs continues to increase as devices become more complex</a:t>
            </a:r>
          </a:p>
          <a:p>
            <a:pPr marL="177800" indent="-177800" eaLnBrk="1" hangingPunct="1"/>
            <a:r>
              <a:rPr lang="en-US" sz="2400" smtClean="0"/>
              <a:t>Grounding and ionization are the static control methods employed to eliminate static charge</a:t>
            </a:r>
          </a:p>
          <a:p>
            <a:pPr marL="177800" indent="-177800" eaLnBrk="1" hangingPunct="1"/>
            <a:r>
              <a:rPr lang="en-US" sz="2400" smtClean="0"/>
              <a:t>Ionizer maintenance is an important issue and must be considered when selecting an ionizer.</a:t>
            </a:r>
          </a:p>
          <a:p>
            <a:pPr marL="177800" indent="-177800" eaLnBrk="1" hangingPunct="1"/>
            <a:r>
              <a:rPr lang="en-US" sz="2400" smtClean="0"/>
              <a:t> Customers now require control of static charge levels to 100 volts or less. </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7" name="Group 2"/>
          <p:cNvGrpSpPr>
            <a:grpSpLocks noChangeAspect="1"/>
          </p:cNvGrpSpPr>
          <p:nvPr/>
        </p:nvGrpSpPr>
        <p:grpSpPr bwMode="auto">
          <a:xfrm rot="2076454">
            <a:off x="3455988" y="3105150"/>
            <a:ext cx="931862" cy="560388"/>
            <a:chOff x="816" y="2112"/>
            <a:chExt cx="2544" cy="949"/>
          </a:xfrm>
        </p:grpSpPr>
        <p:grpSp>
          <p:nvGrpSpPr>
            <p:cNvPr id="1081" name="Group 3"/>
            <p:cNvGrpSpPr>
              <a:grpSpLocks noChangeAspect="1"/>
            </p:cNvGrpSpPr>
            <p:nvPr/>
          </p:nvGrpSpPr>
          <p:grpSpPr bwMode="auto">
            <a:xfrm>
              <a:off x="1482" y="2112"/>
              <a:ext cx="1872" cy="334"/>
              <a:chOff x="816" y="2697"/>
              <a:chExt cx="1925" cy="334"/>
            </a:xfrm>
          </p:grpSpPr>
          <p:sp>
            <p:nvSpPr>
              <p:cNvPr id="1104" name="Freeform 4"/>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5" name="Freeform 5"/>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6" name="Freeform 6"/>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7" name="Freeform 7"/>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8" name="Freeform 8"/>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9" name="Freeform 9"/>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0" name="Freeform 10"/>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1" name="Freeform 11"/>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2" name="Freeform 12"/>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3" name="Freeform 13"/>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4" name="Freeform 14"/>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5" name="Freeform 15"/>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6" name="Freeform 16"/>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7" name="Freeform 17"/>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8" name="Freeform 18"/>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19" name="Freeform 19"/>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20" name="Freeform 20"/>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21" name="Freeform 21"/>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grpSp>
          <p:nvGrpSpPr>
            <p:cNvPr id="1082" name="Group 22"/>
            <p:cNvGrpSpPr>
              <a:grpSpLocks noChangeAspect="1"/>
            </p:cNvGrpSpPr>
            <p:nvPr/>
          </p:nvGrpSpPr>
          <p:grpSpPr bwMode="auto">
            <a:xfrm>
              <a:off x="816" y="2727"/>
              <a:ext cx="1872" cy="334"/>
              <a:chOff x="816" y="2697"/>
              <a:chExt cx="1925" cy="334"/>
            </a:xfrm>
          </p:grpSpPr>
          <p:sp>
            <p:nvSpPr>
              <p:cNvPr id="1086" name="Freeform 23"/>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87" name="Freeform 24"/>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88" name="Freeform 25"/>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89" name="Freeform 26"/>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0" name="Freeform 27"/>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1" name="Freeform 28"/>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2" name="Freeform 29"/>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3" name="Freeform 30"/>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4" name="Freeform 31"/>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5" name="Freeform 32"/>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6" name="Freeform 33"/>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7" name="Freeform 34"/>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8" name="Freeform 35"/>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099" name="Freeform 36"/>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0" name="Freeform 37"/>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1" name="Freeform 38"/>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2" name="Freeform 39"/>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1103" name="Freeform 40"/>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sp>
          <p:nvSpPr>
            <p:cNvPr id="1083" name="AutoShape 41"/>
            <p:cNvSpPr>
              <a:spLocks noChangeAspect="1" noChangeArrowheads="1"/>
            </p:cNvSpPr>
            <p:nvPr/>
          </p:nvSpPr>
          <p:spPr bwMode="auto">
            <a:xfrm>
              <a:off x="816" y="2112"/>
              <a:ext cx="2544" cy="384"/>
            </a:xfrm>
            <a:prstGeom prst="parallelogram">
              <a:avLst>
                <a:gd name="adj" fmla="val 165625"/>
              </a:avLst>
            </a:prstGeom>
            <a:solidFill>
              <a:srgbClr val="D1D1D1"/>
            </a:solidFill>
            <a:ln w="9525">
              <a:noFill/>
              <a:miter lim="800000"/>
              <a:headEnd/>
              <a:tailEnd/>
            </a:ln>
          </p:spPr>
          <p:txBody>
            <a:bodyPr wrap="none" anchor="ctr"/>
            <a:lstStyle/>
            <a:p>
              <a:endParaRPr lang="en-US"/>
            </a:p>
          </p:txBody>
        </p:sp>
        <p:sp>
          <p:nvSpPr>
            <p:cNvPr id="1084" name="Freeform 42"/>
            <p:cNvSpPr>
              <a:spLocks noChangeAspect="1"/>
            </p:cNvSpPr>
            <p:nvPr/>
          </p:nvSpPr>
          <p:spPr bwMode="auto">
            <a:xfrm>
              <a:off x="2688" y="2112"/>
              <a:ext cx="672" cy="624"/>
            </a:xfrm>
            <a:custGeom>
              <a:avLst/>
              <a:gdLst>
                <a:gd name="T0" fmla="*/ 0 w 672"/>
                <a:gd name="T1" fmla="*/ 624 h 624"/>
                <a:gd name="T2" fmla="*/ 671 w 672"/>
                <a:gd name="T3" fmla="*/ 187 h 624"/>
                <a:gd name="T4" fmla="*/ 672 w 672"/>
                <a:gd name="T5" fmla="*/ 0 h 624"/>
                <a:gd name="T6" fmla="*/ 0 w 672"/>
                <a:gd name="T7" fmla="*/ 384 h 624"/>
                <a:gd name="T8" fmla="*/ 0 w 672"/>
                <a:gd name="T9" fmla="*/ 576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624"/>
                  </a:moveTo>
                  <a:lnTo>
                    <a:pt x="671" y="187"/>
                  </a:lnTo>
                  <a:lnTo>
                    <a:pt x="672" y="0"/>
                  </a:lnTo>
                  <a:lnTo>
                    <a:pt x="0" y="384"/>
                  </a:lnTo>
                  <a:lnTo>
                    <a:pt x="0" y="576"/>
                  </a:lnTo>
                </a:path>
              </a:pathLst>
            </a:custGeom>
            <a:solidFill>
              <a:srgbClr val="808080"/>
            </a:solidFill>
            <a:ln w="9525" cap="flat" cmpd="sng">
              <a:noFill/>
              <a:prstDash val="solid"/>
              <a:round/>
              <a:headEnd type="none" w="med" len="med"/>
              <a:tailEnd type="none" w="med" len="med"/>
            </a:ln>
          </p:spPr>
          <p:txBody>
            <a:bodyPr wrap="none" anchor="ctr"/>
            <a:lstStyle/>
            <a:p>
              <a:endParaRPr lang="en-US"/>
            </a:p>
          </p:txBody>
        </p:sp>
        <p:sp>
          <p:nvSpPr>
            <p:cNvPr id="1085" name="Rectangle 43"/>
            <p:cNvSpPr>
              <a:spLocks noChangeAspect="1" noChangeArrowheads="1"/>
            </p:cNvSpPr>
            <p:nvPr/>
          </p:nvSpPr>
          <p:spPr bwMode="auto">
            <a:xfrm>
              <a:off x="816" y="2496"/>
              <a:ext cx="1872" cy="240"/>
            </a:xfrm>
            <a:prstGeom prst="rect">
              <a:avLst/>
            </a:prstGeom>
            <a:solidFill>
              <a:srgbClr val="C0C0C0"/>
            </a:solidFill>
            <a:ln w="9525">
              <a:noFill/>
              <a:miter lim="800000"/>
              <a:headEnd/>
              <a:tailEnd/>
            </a:ln>
          </p:spPr>
          <p:txBody>
            <a:bodyPr wrap="none" anchor="ctr"/>
            <a:lstStyle/>
            <a:p>
              <a:endParaRPr lang="en-US"/>
            </a:p>
          </p:txBody>
        </p:sp>
      </p:grpSp>
      <p:sp>
        <p:nvSpPr>
          <p:cNvPr id="1028" name="Rectangle 44"/>
          <p:cNvSpPr>
            <a:spLocks noGrp="1" noChangeArrowheads="1"/>
          </p:cNvSpPr>
          <p:nvPr>
            <p:ph type="title"/>
          </p:nvPr>
        </p:nvSpPr>
        <p:spPr>
          <a:xfrm>
            <a:off x="-163513" y="274638"/>
            <a:ext cx="9525001" cy="1143000"/>
          </a:xfrm>
        </p:spPr>
        <p:txBody>
          <a:bodyPr/>
          <a:lstStyle/>
          <a:p>
            <a:pPr eaLnBrk="1" hangingPunct="1"/>
            <a:r>
              <a:rPr lang="en-US" sz="3000" dirty="0" smtClean="0">
                <a:latin typeface="Arial Black" pitchFamily="34" charset="0"/>
              </a:rPr>
              <a:t>Moving Over Rollers or Sliding Through </a:t>
            </a:r>
            <a:br>
              <a:rPr lang="en-US" sz="3000" dirty="0" smtClean="0">
                <a:latin typeface="Arial Black" pitchFamily="34" charset="0"/>
              </a:rPr>
            </a:br>
            <a:r>
              <a:rPr lang="en-US" sz="3000" dirty="0" smtClean="0">
                <a:latin typeface="Arial Black" pitchFamily="34" charset="0"/>
              </a:rPr>
              <a:t>Tubes is contact and separation</a:t>
            </a:r>
          </a:p>
        </p:txBody>
      </p:sp>
      <p:sp>
        <p:nvSpPr>
          <p:cNvPr id="1029" name="Text Box 45"/>
          <p:cNvSpPr txBox="1">
            <a:spLocks noChangeArrowheads="1"/>
          </p:cNvSpPr>
          <p:nvPr/>
        </p:nvSpPr>
        <p:spPr bwMode="auto">
          <a:xfrm>
            <a:off x="2406650" y="5546725"/>
            <a:ext cx="4021138" cy="523875"/>
          </a:xfrm>
          <a:prstGeom prst="rect">
            <a:avLst/>
          </a:prstGeom>
          <a:noFill/>
          <a:ln w="9525" algn="ctr">
            <a:noFill/>
            <a:miter lim="800000"/>
            <a:headEnd/>
            <a:tailEnd/>
          </a:ln>
        </p:spPr>
        <p:txBody>
          <a:bodyPr wrap="none">
            <a:spAutoFit/>
          </a:bodyPr>
          <a:lstStyle/>
          <a:p>
            <a:pPr eaLnBrk="0" hangingPunct="0">
              <a:buClr>
                <a:srgbClr val="0070C0"/>
              </a:buClr>
              <a:buFont typeface="Arial" charset="0"/>
              <a:buChar char="•"/>
            </a:pPr>
            <a:r>
              <a:rPr lang="en-US" sz="2800"/>
              <a:t>Contact and</a:t>
            </a:r>
            <a:r>
              <a:rPr lang="en-US" sz="2800">
                <a:latin typeface="Times New Roman" pitchFamily="18" charset="0"/>
              </a:rPr>
              <a:t> </a:t>
            </a:r>
            <a:r>
              <a:rPr lang="en-US" sz="2800"/>
              <a:t>separation</a:t>
            </a:r>
          </a:p>
        </p:txBody>
      </p:sp>
      <p:pic>
        <p:nvPicPr>
          <p:cNvPr id="1030" name="Picture 46" descr="rollerccw"/>
          <p:cNvPicPr>
            <a:picLocks noChangeAspect="1" noChangeArrowheads="1" noCrop="1"/>
          </p:cNvPicPr>
          <p:nvPr/>
        </p:nvPicPr>
        <p:blipFill>
          <a:blip r:embed="rId5" cstate="print"/>
          <a:srcRect/>
          <a:stretch>
            <a:fillRect/>
          </a:stretch>
        </p:blipFill>
        <p:spPr bwMode="auto">
          <a:xfrm>
            <a:off x="2306638" y="1903413"/>
            <a:ext cx="612775" cy="741362"/>
          </a:xfrm>
          <a:prstGeom prst="rect">
            <a:avLst/>
          </a:prstGeom>
          <a:noFill/>
          <a:ln w="9525">
            <a:noFill/>
            <a:miter lim="800000"/>
            <a:headEnd/>
            <a:tailEnd/>
          </a:ln>
        </p:spPr>
      </p:pic>
      <p:pic>
        <p:nvPicPr>
          <p:cNvPr id="1031" name="Picture 47" descr="rollerccw"/>
          <p:cNvPicPr>
            <a:picLocks noChangeAspect="1" noChangeArrowheads="1" noCrop="1"/>
          </p:cNvPicPr>
          <p:nvPr/>
        </p:nvPicPr>
        <p:blipFill>
          <a:blip r:embed="rId5" cstate="print"/>
          <a:srcRect/>
          <a:stretch>
            <a:fillRect/>
          </a:stretch>
        </p:blipFill>
        <p:spPr bwMode="auto">
          <a:xfrm>
            <a:off x="536575" y="1908175"/>
            <a:ext cx="612775" cy="741363"/>
          </a:xfrm>
          <a:prstGeom prst="rect">
            <a:avLst/>
          </a:prstGeom>
          <a:noFill/>
          <a:ln w="9525">
            <a:noFill/>
            <a:miter lim="800000"/>
            <a:headEnd/>
            <a:tailEnd/>
          </a:ln>
        </p:spPr>
      </p:pic>
      <p:pic>
        <p:nvPicPr>
          <p:cNvPr id="1032" name="Picture 48" descr="rollerccw"/>
          <p:cNvPicPr>
            <a:picLocks noGrp="1" noChangeAspect="1" noChangeArrowheads="1" noCrop="1"/>
          </p:cNvPicPr>
          <p:nvPr>
            <p:ph sz="half" idx="1"/>
          </p:nvPr>
        </p:nvPicPr>
        <p:blipFill>
          <a:blip r:embed="rId5" cstate="print"/>
          <a:srcRect/>
          <a:stretch>
            <a:fillRect/>
          </a:stretch>
        </p:blipFill>
        <p:spPr>
          <a:xfrm>
            <a:off x="265113" y="3228975"/>
            <a:ext cx="598487" cy="750888"/>
          </a:xfrm>
          <a:noFill/>
        </p:spPr>
      </p:pic>
      <p:pic>
        <p:nvPicPr>
          <p:cNvPr id="1033" name="Picture 49" descr="roller1"/>
          <p:cNvPicPr>
            <a:picLocks noChangeAspect="1" noChangeArrowheads="1" noCrop="1"/>
          </p:cNvPicPr>
          <p:nvPr/>
        </p:nvPicPr>
        <p:blipFill>
          <a:blip r:embed="rId6" cstate="print"/>
          <a:srcRect/>
          <a:stretch>
            <a:fillRect/>
          </a:stretch>
        </p:blipFill>
        <p:spPr bwMode="auto">
          <a:xfrm>
            <a:off x="1801813" y="3128963"/>
            <a:ext cx="612775" cy="741362"/>
          </a:xfrm>
          <a:prstGeom prst="rect">
            <a:avLst/>
          </a:prstGeom>
          <a:noFill/>
          <a:ln w="9525">
            <a:noFill/>
            <a:miter lim="800000"/>
            <a:headEnd/>
            <a:tailEnd/>
          </a:ln>
        </p:spPr>
      </p:pic>
      <p:sp>
        <p:nvSpPr>
          <p:cNvPr id="1034" name="Freeform 50"/>
          <p:cNvSpPr>
            <a:spLocks/>
          </p:cNvSpPr>
          <p:nvPr/>
        </p:nvSpPr>
        <p:spPr bwMode="auto">
          <a:xfrm>
            <a:off x="487363" y="2333625"/>
            <a:ext cx="400050" cy="1087438"/>
          </a:xfrm>
          <a:custGeom>
            <a:avLst/>
            <a:gdLst>
              <a:gd name="T0" fmla="*/ 2147483647 w 685"/>
              <a:gd name="T1" fmla="*/ 2147483647 h 1538"/>
              <a:gd name="T2" fmla="*/ 2147483647 w 685"/>
              <a:gd name="T3" fmla="*/ 2147483647 h 1538"/>
              <a:gd name="T4" fmla="*/ 2147483647 w 685"/>
              <a:gd name="T5" fmla="*/ 0 h 1538"/>
              <a:gd name="T6" fmla="*/ 2147483647 w 685"/>
              <a:gd name="T7" fmla="*/ 2147483647 h 1538"/>
              <a:gd name="T8" fmla="*/ 0 w 685"/>
              <a:gd name="T9" fmla="*/ 2147483647 h 1538"/>
              <a:gd name="T10" fmla="*/ 0 60000 65536"/>
              <a:gd name="T11" fmla="*/ 0 60000 65536"/>
              <a:gd name="T12" fmla="*/ 0 60000 65536"/>
              <a:gd name="T13" fmla="*/ 0 60000 65536"/>
              <a:gd name="T14" fmla="*/ 0 60000 65536"/>
              <a:gd name="T15" fmla="*/ 0 w 685"/>
              <a:gd name="T16" fmla="*/ 0 h 1538"/>
              <a:gd name="T17" fmla="*/ 685 w 685"/>
              <a:gd name="T18" fmla="*/ 1538 h 1538"/>
            </a:gdLst>
            <a:ahLst/>
            <a:cxnLst>
              <a:cxn ang="T10">
                <a:pos x="T0" y="T1"/>
              </a:cxn>
              <a:cxn ang="T11">
                <a:pos x="T2" y="T3"/>
              </a:cxn>
              <a:cxn ang="T12">
                <a:pos x="T4" y="T5"/>
              </a:cxn>
              <a:cxn ang="T13">
                <a:pos x="T6" y="T7"/>
              </a:cxn>
              <a:cxn ang="T14">
                <a:pos x="T8" y="T9"/>
              </a:cxn>
            </a:cxnLst>
            <a:rect l="T15" t="T16" r="T17" b="T18"/>
            <a:pathLst>
              <a:path w="685" h="1538">
                <a:moveTo>
                  <a:pt x="219" y="37"/>
                </a:moveTo>
                <a:lnTo>
                  <a:pt x="475" y="192"/>
                </a:lnTo>
                <a:lnTo>
                  <a:pt x="685" y="0"/>
                </a:lnTo>
                <a:lnTo>
                  <a:pt x="432" y="1214"/>
                </a:lnTo>
                <a:lnTo>
                  <a:pt x="0" y="1538"/>
                </a:lnTo>
              </a:path>
            </a:pathLst>
          </a:custGeom>
          <a:solidFill>
            <a:srgbClr val="E6E373">
              <a:alpha val="50195"/>
            </a:srgbClr>
          </a:solidFill>
          <a:ln w="9525" cap="flat" cmpd="sng">
            <a:noFill/>
            <a:prstDash val="solid"/>
            <a:round/>
            <a:headEnd/>
            <a:tailEnd/>
          </a:ln>
        </p:spPr>
        <p:txBody>
          <a:bodyPr wrap="none" anchor="ctr"/>
          <a:lstStyle/>
          <a:p>
            <a:endParaRPr lang="en-US"/>
          </a:p>
        </p:txBody>
      </p:sp>
      <p:sp>
        <p:nvSpPr>
          <p:cNvPr id="1035" name="Freeform 51"/>
          <p:cNvSpPr>
            <a:spLocks/>
          </p:cNvSpPr>
          <p:nvPr/>
        </p:nvSpPr>
        <p:spPr bwMode="auto">
          <a:xfrm>
            <a:off x="690563" y="1985963"/>
            <a:ext cx="2525712" cy="212725"/>
          </a:xfrm>
          <a:custGeom>
            <a:avLst/>
            <a:gdLst>
              <a:gd name="T0" fmla="*/ 2147483647 w 4324"/>
              <a:gd name="T1" fmla="*/ 2147483647 h 301"/>
              <a:gd name="T2" fmla="*/ 2147483647 w 4324"/>
              <a:gd name="T3" fmla="*/ 2147483647 h 301"/>
              <a:gd name="T4" fmla="*/ 0 w 4324"/>
              <a:gd name="T5" fmla="*/ 2147483647 h 301"/>
              <a:gd name="T6" fmla="*/ 2147483647 w 4324"/>
              <a:gd name="T7" fmla="*/ 0 h 301"/>
              <a:gd name="T8" fmla="*/ 2147483647 w 4324"/>
              <a:gd name="T9" fmla="*/ 2147483647 h 301"/>
              <a:gd name="T10" fmla="*/ 0 60000 65536"/>
              <a:gd name="T11" fmla="*/ 0 60000 65536"/>
              <a:gd name="T12" fmla="*/ 0 60000 65536"/>
              <a:gd name="T13" fmla="*/ 0 60000 65536"/>
              <a:gd name="T14" fmla="*/ 0 60000 65536"/>
              <a:gd name="T15" fmla="*/ 0 w 4324"/>
              <a:gd name="T16" fmla="*/ 0 h 301"/>
              <a:gd name="T17" fmla="*/ 4324 w 4324"/>
              <a:gd name="T18" fmla="*/ 301 h 301"/>
            </a:gdLst>
            <a:ahLst/>
            <a:cxnLst>
              <a:cxn ang="T10">
                <a:pos x="T0" y="T1"/>
              </a:cxn>
              <a:cxn ang="T11">
                <a:pos x="T2" y="T3"/>
              </a:cxn>
              <a:cxn ang="T12">
                <a:pos x="T4" y="T5"/>
              </a:cxn>
              <a:cxn ang="T13">
                <a:pos x="T6" y="T7"/>
              </a:cxn>
              <a:cxn ang="T14">
                <a:pos x="T8" y="T9"/>
              </a:cxn>
            </a:cxnLst>
            <a:rect l="T15" t="T16" r="T17" b="T18"/>
            <a:pathLst>
              <a:path w="4324" h="301">
                <a:moveTo>
                  <a:pt x="4324" y="30"/>
                </a:moveTo>
                <a:lnTo>
                  <a:pt x="3867" y="270"/>
                </a:lnTo>
                <a:lnTo>
                  <a:pt x="0" y="301"/>
                </a:lnTo>
                <a:lnTo>
                  <a:pt x="338" y="0"/>
                </a:lnTo>
                <a:lnTo>
                  <a:pt x="4324" y="30"/>
                </a:lnTo>
                <a:close/>
              </a:path>
            </a:pathLst>
          </a:custGeom>
          <a:solidFill>
            <a:srgbClr val="E6E373">
              <a:alpha val="50195"/>
            </a:srgbClr>
          </a:solidFill>
          <a:ln w="9525" cap="flat" cmpd="sng">
            <a:noFill/>
            <a:prstDash val="solid"/>
            <a:round/>
            <a:headEnd/>
            <a:tailEnd/>
          </a:ln>
        </p:spPr>
        <p:txBody>
          <a:bodyPr wrap="none" anchor="ctr"/>
          <a:lstStyle/>
          <a:p>
            <a:endParaRPr lang="en-US"/>
          </a:p>
        </p:txBody>
      </p:sp>
      <p:sp>
        <p:nvSpPr>
          <p:cNvPr id="1036" name="Freeform 52"/>
          <p:cNvSpPr>
            <a:spLocks/>
          </p:cNvSpPr>
          <p:nvPr/>
        </p:nvSpPr>
        <p:spPr bwMode="auto">
          <a:xfrm>
            <a:off x="657225" y="3232150"/>
            <a:ext cx="1533525" cy="393700"/>
          </a:xfrm>
          <a:custGeom>
            <a:avLst/>
            <a:gdLst>
              <a:gd name="T0" fmla="*/ 2147483647 w 2395"/>
              <a:gd name="T1" fmla="*/ 0 h 558"/>
              <a:gd name="T2" fmla="*/ 2147483647 w 2395"/>
              <a:gd name="T3" fmla="*/ 2147483647 h 558"/>
              <a:gd name="T4" fmla="*/ 0 w 2395"/>
              <a:gd name="T5" fmla="*/ 2147483647 h 558"/>
              <a:gd name="T6" fmla="*/ 2147483647 w 2395"/>
              <a:gd name="T7" fmla="*/ 2147483647 h 558"/>
              <a:gd name="T8" fmla="*/ 2147483647 w 2395"/>
              <a:gd name="T9" fmla="*/ 0 h 558"/>
              <a:gd name="T10" fmla="*/ 0 60000 65536"/>
              <a:gd name="T11" fmla="*/ 0 60000 65536"/>
              <a:gd name="T12" fmla="*/ 0 60000 65536"/>
              <a:gd name="T13" fmla="*/ 0 60000 65536"/>
              <a:gd name="T14" fmla="*/ 0 60000 65536"/>
              <a:gd name="T15" fmla="*/ 0 w 2395"/>
              <a:gd name="T16" fmla="*/ 0 h 558"/>
              <a:gd name="T17" fmla="*/ 2395 w 2395"/>
              <a:gd name="T18" fmla="*/ 558 h 558"/>
            </a:gdLst>
            <a:ahLst/>
            <a:cxnLst>
              <a:cxn ang="T10">
                <a:pos x="T0" y="T1"/>
              </a:cxn>
              <a:cxn ang="T11">
                <a:pos x="T2" y="T3"/>
              </a:cxn>
              <a:cxn ang="T12">
                <a:pos x="T4" y="T5"/>
              </a:cxn>
              <a:cxn ang="T13">
                <a:pos x="T6" y="T7"/>
              </a:cxn>
              <a:cxn ang="T14">
                <a:pos x="T8" y="T9"/>
              </a:cxn>
            </a:cxnLst>
            <a:rect l="T15" t="T16" r="T17" b="T18"/>
            <a:pathLst>
              <a:path w="2395" h="558">
                <a:moveTo>
                  <a:pt x="2395" y="0"/>
                </a:moveTo>
                <a:lnTo>
                  <a:pt x="2066" y="238"/>
                </a:lnTo>
                <a:lnTo>
                  <a:pt x="0" y="558"/>
                </a:lnTo>
                <a:lnTo>
                  <a:pt x="238" y="183"/>
                </a:lnTo>
                <a:lnTo>
                  <a:pt x="2395" y="0"/>
                </a:lnTo>
                <a:close/>
              </a:path>
            </a:pathLst>
          </a:custGeom>
          <a:solidFill>
            <a:srgbClr val="E6E373">
              <a:alpha val="50195"/>
            </a:srgbClr>
          </a:solidFill>
          <a:ln w="9525" cap="flat" cmpd="sng">
            <a:noFill/>
            <a:prstDash val="solid"/>
            <a:round/>
            <a:headEnd/>
            <a:tailEnd/>
          </a:ln>
        </p:spPr>
        <p:txBody>
          <a:bodyPr wrap="none" anchor="ctr"/>
          <a:lstStyle/>
          <a:p>
            <a:endParaRPr lang="en-US"/>
          </a:p>
        </p:txBody>
      </p:sp>
      <p:sp>
        <p:nvSpPr>
          <p:cNvPr id="1037" name="Freeform 53"/>
          <p:cNvSpPr>
            <a:spLocks/>
          </p:cNvSpPr>
          <p:nvPr/>
        </p:nvSpPr>
        <p:spPr bwMode="auto">
          <a:xfrm>
            <a:off x="2160588" y="3341688"/>
            <a:ext cx="138112" cy="1189037"/>
          </a:xfrm>
          <a:custGeom>
            <a:avLst/>
            <a:gdLst>
              <a:gd name="T0" fmla="*/ 2147483647 w 275"/>
              <a:gd name="T1" fmla="*/ 0 h 1682"/>
              <a:gd name="T2" fmla="*/ 2147483647 w 275"/>
              <a:gd name="T3" fmla="*/ 2147483647 h 1682"/>
              <a:gd name="T4" fmla="*/ 2147483647 w 275"/>
              <a:gd name="T5" fmla="*/ 2147483647 h 1682"/>
              <a:gd name="T6" fmla="*/ 0 w 275"/>
              <a:gd name="T7" fmla="*/ 2147483647 h 1682"/>
              <a:gd name="T8" fmla="*/ 0 w 275"/>
              <a:gd name="T9" fmla="*/ 2147483647 h 1682"/>
              <a:gd name="T10" fmla="*/ 0 60000 65536"/>
              <a:gd name="T11" fmla="*/ 0 60000 65536"/>
              <a:gd name="T12" fmla="*/ 0 60000 65536"/>
              <a:gd name="T13" fmla="*/ 0 60000 65536"/>
              <a:gd name="T14" fmla="*/ 0 60000 65536"/>
              <a:gd name="T15" fmla="*/ 0 w 275"/>
              <a:gd name="T16" fmla="*/ 0 h 1682"/>
              <a:gd name="T17" fmla="*/ 275 w 275"/>
              <a:gd name="T18" fmla="*/ 1682 h 1682"/>
            </a:gdLst>
            <a:ahLst/>
            <a:cxnLst>
              <a:cxn ang="T10">
                <a:pos x="T0" y="T1"/>
              </a:cxn>
              <a:cxn ang="T11">
                <a:pos x="T2" y="T3"/>
              </a:cxn>
              <a:cxn ang="T12">
                <a:pos x="T4" y="T5"/>
              </a:cxn>
              <a:cxn ang="T13">
                <a:pos x="T6" y="T7"/>
              </a:cxn>
              <a:cxn ang="T14">
                <a:pos x="T8" y="T9"/>
              </a:cxn>
            </a:cxnLst>
            <a:rect l="T15" t="T16" r="T17" b="T18"/>
            <a:pathLst>
              <a:path w="275" h="1682">
                <a:moveTo>
                  <a:pt x="256" y="0"/>
                </a:moveTo>
                <a:lnTo>
                  <a:pt x="275" y="931"/>
                </a:lnTo>
                <a:lnTo>
                  <a:pt x="274" y="1654"/>
                </a:lnTo>
                <a:lnTo>
                  <a:pt x="0" y="1682"/>
                </a:lnTo>
                <a:lnTo>
                  <a:pt x="0" y="265"/>
                </a:lnTo>
              </a:path>
            </a:pathLst>
          </a:custGeom>
          <a:solidFill>
            <a:srgbClr val="E6E373">
              <a:alpha val="50195"/>
            </a:srgbClr>
          </a:solidFill>
          <a:ln w="9525" cap="flat" cmpd="sng">
            <a:noFill/>
            <a:prstDash val="solid"/>
            <a:round/>
            <a:headEnd/>
            <a:tailEnd/>
          </a:ln>
        </p:spPr>
        <p:txBody>
          <a:bodyPr wrap="none" anchor="ctr"/>
          <a:lstStyle/>
          <a:p>
            <a:endParaRPr lang="en-US"/>
          </a:p>
        </p:txBody>
      </p:sp>
      <p:sp>
        <p:nvSpPr>
          <p:cNvPr id="1038" name="Freeform 97"/>
          <p:cNvSpPr>
            <a:spLocks/>
          </p:cNvSpPr>
          <p:nvPr/>
        </p:nvSpPr>
        <p:spPr bwMode="auto">
          <a:xfrm>
            <a:off x="3743325" y="3716338"/>
            <a:ext cx="4500563" cy="2449512"/>
          </a:xfrm>
          <a:custGeom>
            <a:avLst/>
            <a:gdLst>
              <a:gd name="T0" fmla="*/ 0 w 4582"/>
              <a:gd name="T1" fmla="*/ 2147483647 h 3073"/>
              <a:gd name="T2" fmla="*/ 2147483647 w 4582"/>
              <a:gd name="T3" fmla="*/ 0 h 3073"/>
              <a:gd name="T4" fmla="*/ 2147483647 w 4582"/>
              <a:gd name="T5" fmla="*/ 2147483647 h 3073"/>
              <a:gd name="T6" fmla="*/ 2147483647 w 4582"/>
              <a:gd name="T7" fmla="*/ 2147483647 h 3073"/>
              <a:gd name="T8" fmla="*/ 0 w 4582"/>
              <a:gd name="T9" fmla="*/ 2147483647 h 3073"/>
              <a:gd name="T10" fmla="*/ 0 60000 65536"/>
              <a:gd name="T11" fmla="*/ 0 60000 65536"/>
              <a:gd name="T12" fmla="*/ 0 60000 65536"/>
              <a:gd name="T13" fmla="*/ 0 60000 65536"/>
              <a:gd name="T14" fmla="*/ 0 60000 65536"/>
              <a:gd name="T15" fmla="*/ 0 w 4582"/>
              <a:gd name="T16" fmla="*/ 0 h 3073"/>
              <a:gd name="T17" fmla="*/ 4582 w 4582"/>
              <a:gd name="T18" fmla="*/ 3073 h 3073"/>
            </a:gdLst>
            <a:ahLst/>
            <a:cxnLst>
              <a:cxn ang="T10">
                <a:pos x="T0" y="T1"/>
              </a:cxn>
              <a:cxn ang="T11">
                <a:pos x="T2" y="T3"/>
              </a:cxn>
              <a:cxn ang="T12">
                <a:pos x="T4" y="T5"/>
              </a:cxn>
              <a:cxn ang="T13">
                <a:pos x="T6" y="T7"/>
              </a:cxn>
              <a:cxn ang="T14">
                <a:pos x="T8" y="T9"/>
              </a:cxn>
            </a:cxnLst>
            <a:rect l="T15" t="T16" r="T17" b="T18"/>
            <a:pathLst>
              <a:path w="4582" h="3073">
                <a:moveTo>
                  <a:pt x="0" y="27"/>
                </a:moveTo>
                <a:lnTo>
                  <a:pt x="1073" y="0"/>
                </a:lnTo>
                <a:lnTo>
                  <a:pt x="4582" y="2727"/>
                </a:lnTo>
                <a:lnTo>
                  <a:pt x="4082" y="3073"/>
                </a:lnTo>
                <a:lnTo>
                  <a:pt x="0" y="27"/>
                </a:lnTo>
                <a:close/>
              </a:path>
            </a:pathLst>
          </a:custGeom>
          <a:solidFill>
            <a:srgbClr val="C0C0C0">
              <a:alpha val="50195"/>
            </a:srgbClr>
          </a:solidFill>
          <a:ln w="9525" cap="flat" cmpd="sng">
            <a:solidFill>
              <a:srgbClr val="ADADAD"/>
            </a:solidFill>
            <a:prstDash val="solid"/>
            <a:round/>
            <a:headEnd/>
            <a:tailEnd/>
          </a:ln>
        </p:spPr>
        <p:txBody>
          <a:bodyPr wrap="none" anchor="ctr"/>
          <a:lstStyle/>
          <a:p>
            <a:endParaRPr lang="en-US"/>
          </a:p>
        </p:txBody>
      </p:sp>
      <p:grpSp>
        <p:nvGrpSpPr>
          <p:cNvPr id="1039" name="Group 100"/>
          <p:cNvGrpSpPr>
            <a:grpSpLocks/>
          </p:cNvGrpSpPr>
          <p:nvPr/>
        </p:nvGrpSpPr>
        <p:grpSpPr bwMode="auto">
          <a:xfrm>
            <a:off x="7573963" y="5481638"/>
            <a:ext cx="1084262" cy="561975"/>
            <a:chOff x="4875" y="3725"/>
            <a:chExt cx="683" cy="354"/>
          </a:xfrm>
        </p:grpSpPr>
        <p:grpSp>
          <p:nvGrpSpPr>
            <p:cNvPr id="1040" name="Group 56"/>
            <p:cNvGrpSpPr>
              <a:grpSpLocks noChangeAspect="1"/>
            </p:cNvGrpSpPr>
            <p:nvPr/>
          </p:nvGrpSpPr>
          <p:grpSpPr bwMode="auto">
            <a:xfrm rot="14196">
              <a:off x="5055" y="3725"/>
              <a:ext cx="501" cy="125"/>
              <a:chOff x="816" y="2697"/>
              <a:chExt cx="1925" cy="334"/>
            </a:xfrm>
          </p:grpSpPr>
          <p:sp>
            <p:nvSpPr>
              <p:cNvPr id="1063" name="Freeform 57"/>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4" name="Freeform 58"/>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5" name="Freeform 59"/>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6" name="Freeform 60"/>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7" name="Freeform 61"/>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8" name="Freeform 62"/>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9" name="Freeform 63"/>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0" name="Freeform 64"/>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1" name="Freeform 65"/>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2" name="Freeform 66"/>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3" name="Freeform 67"/>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4" name="Freeform 68"/>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5" name="Freeform 69"/>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6" name="Freeform 70"/>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7" name="Freeform 71"/>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8" name="Freeform 72"/>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79" name="Freeform 73"/>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80" name="Freeform 74"/>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grpSp>
        <p:grpSp>
          <p:nvGrpSpPr>
            <p:cNvPr id="1041" name="Group 75"/>
            <p:cNvGrpSpPr>
              <a:grpSpLocks noChangeAspect="1"/>
            </p:cNvGrpSpPr>
            <p:nvPr/>
          </p:nvGrpSpPr>
          <p:grpSpPr bwMode="auto">
            <a:xfrm rot="14196">
              <a:off x="4875" y="3954"/>
              <a:ext cx="502" cy="125"/>
              <a:chOff x="816" y="2697"/>
              <a:chExt cx="1925" cy="334"/>
            </a:xfrm>
          </p:grpSpPr>
          <p:sp>
            <p:nvSpPr>
              <p:cNvPr id="1045" name="Freeform 76"/>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46" name="Freeform 77"/>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47" name="Freeform 78"/>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48" name="Freeform 79"/>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49" name="Freeform 80"/>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0" name="Freeform 81"/>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1" name="Freeform 82"/>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2" name="Freeform 83"/>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3" name="Freeform 84"/>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4" name="Freeform 85"/>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5" name="Freeform 86"/>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6" name="Freeform 87"/>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7" name="Freeform 88"/>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8" name="Freeform 89"/>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59" name="Freeform 90"/>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0" name="Freeform 91"/>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1" name="Freeform 92"/>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062" name="Freeform 93"/>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solidFill>
                <a:srgbClr val="EE2D06">
                  <a:alpha val="50195"/>
                </a:srgbClr>
              </a:solidFill>
              <a:ln w="9525" cap="flat" cmpd="sng">
                <a:solidFill>
                  <a:schemeClr val="tx1"/>
                </a:solidFill>
                <a:prstDash val="solid"/>
                <a:round/>
                <a:headEnd type="none" w="med" len="med"/>
                <a:tailEnd type="none" w="med" len="med"/>
              </a:ln>
            </p:spPr>
            <p:txBody>
              <a:bodyPr wrap="none" anchor="ctr"/>
              <a:lstStyle/>
              <a:p>
                <a:endParaRPr lang="en-US"/>
              </a:p>
            </p:txBody>
          </p:sp>
        </p:grpSp>
        <p:sp>
          <p:nvSpPr>
            <p:cNvPr id="1042" name="AutoShape 94"/>
            <p:cNvSpPr>
              <a:spLocks noChangeAspect="1" noChangeArrowheads="1"/>
            </p:cNvSpPr>
            <p:nvPr/>
          </p:nvSpPr>
          <p:spPr bwMode="auto">
            <a:xfrm rot="14196">
              <a:off x="4876" y="3725"/>
              <a:ext cx="682" cy="144"/>
            </a:xfrm>
            <a:prstGeom prst="parallelogram">
              <a:avLst>
                <a:gd name="adj" fmla="val 118403"/>
              </a:avLst>
            </a:prstGeom>
            <a:solidFill>
              <a:srgbClr val="EE2D06"/>
            </a:solidFill>
            <a:ln w="9525">
              <a:noFill/>
              <a:miter lim="800000"/>
              <a:headEnd/>
              <a:tailEnd/>
            </a:ln>
          </p:spPr>
          <p:txBody>
            <a:bodyPr wrap="none" anchor="ctr"/>
            <a:lstStyle/>
            <a:p>
              <a:endParaRPr lang="en-US"/>
            </a:p>
          </p:txBody>
        </p:sp>
        <p:sp>
          <p:nvSpPr>
            <p:cNvPr id="1043" name="Freeform 95"/>
            <p:cNvSpPr>
              <a:spLocks noChangeAspect="1"/>
            </p:cNvSpPr>
            <p:nvPr/>
          </p:nvSpPr>
          <p:spPr bwMode="auto">
            <a:xfrm rot="14196">
              <a:off x="5378" y="3726"/>
              <a:ext cx="180" cy="233"/>
            </a:xfrm>
            <a:custGeom>
              <a:avLst/>
              <a:gdLst>
                <a:gd name="T0" fmla="*/ 0 w 672"/>
                <a:gd name="T1" fmla="*/ 4 h 624"/>
                <a:gd name="T2" fmla="*/ 1 w 672"/>
                <a:gd name="T3" fmla="*/ 1 h 624"/>
                <a:gd name="T4" fmla="*/ 1 w 672"/>
                <a:gd name="T5" fmla="*/ 0 h 624"/>
                <a:gd name="T6" fmla="*/ 0 w 672"/>
                <a:gd name="T7" fmla="*/ 3 h 624"/>
                <a:gd name="T8" fmla="*/ 0 w 672"/>
                <a:gd name="T9" fmla="*/ 4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624"/>
                  </a:moveTo>
                  <a:lnTo>
                    <a:pt x="671" y="187"/>
                  </a:lnTo>
                  <a:lnTo>
                    <a:pt x="672" y="0"/>
                  </a:lnTo>
                  <a:lnTo>
                    <a:pt x="0" y="384"/>
                  </a:lnTo>
                  <a:lnTo>
                    <a:pt x="0" y="576"/>
                  </a:lnTo>
                </a:path>
              </a:pathLst>
            </a:custGeom>
            <a:solidFill>
              <a:srgbClr val="EE2D06"/>
            </a:solidFill>
            <a:ln w="9525" cap="flat" cmpd="sng">
              <a:noFill/>
              <a:prstDash val="solid"/>
              <a:round/>
              <a:headEnd type="none" w="med" len="med"/>
              <a:tailEnd type="none" w="med" len="med"/>
            </a:ln>
          </p:spPr>
          <p:txBody>
            <a:bodyPr wrap="none" anchor="ctr"/>
            <a:lstStyle/>
            <a:p>
              <a:endParaRPr lang="en-US"/>
            </a:p>
          </p:txBody>
        </p:sp>
        <p:sp>
          <p:nvSpPr>
            <p:cNvPr id="1044" name="Rectangle 96"/>
            <p:cNvSpPr>
              <a:spLocks noChangeAspect="1" noChangeArrowheads="1"/>
            </p:cNvSpPr>
            <p:nvPr/>
          </p:nvSpPr>
          <p:spPr bwMode="auto">
            <a:xfrm rot="14196">
              <a:off x="4875" y="3868"/>
              <a:ext cx="502" cy="89"/>
            </a:xfrm>
            <a:prstGeom prst="rect">
              <a:avLst/>
            </a:prstGeom>
            <a:solidFill>
              <a:srgbClr val="EE2D06"/>
            </a:solidFill>
            <a:ln w="9525">
              <a:noFill/>
              <a:miter lim="800000"/>
              <a:headEnd/>
              <a:tailEnd/>
            </a:ln>
          </p:spPr>
          <p:txBody>
            <a:bodyPr wrap="none" anchor="ctr"/>
            <a:lstStyle/>
            <a:p>
              <a:endParaRPr lang="en-US"/>
            </a:p>
          </p:txBody>
        </p:sp>
      </p:grpSp>
    </p:spTree>
    <p:controls>
      <p:control spid="1026" name="ShockwaveFlash1" r:id="rId2" imgW="3975081" imgH="2128700"/>
    </p:controls>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000" dirty="0" smtClean="0">
                <a:latin typeface="Arial Black" pitchFamily="34" charset="0"/>
              </a:rPr>
              <a:t>Wet Cleaning – a Major Process</a:t>
            </a:r>
          </a:p>
        </p:txBody>
      </p:sp>
      <p:grpSp>
        <p:nvGrpSpPr>
          <p:cNvPr id="22531" name="Group 3"/>
          <p:cNvGrpSpPr>
            <a:grpSpLocks noChangeAspect="1"/>
          </p:cNvGrpSpPr>
          <p:nvPr/>
        </p:nvGrpSpPr>
        <p:grpSpPr bwMode="auto">
          <a:xfrm rot="2076454">
            <a:off x="4054475" y="1712913"/>
            <a:ext cx="931863" cy="560387"/>
            <a:chOff x="816" y="2112"/>
            <a:chExt cx="2544" cy="949"/>
          </a:xfrm>
        </p:grpSpPr>
        <p:grpSp>
          <p:nvGrpSpPr>
            <p:cNvPr id="22577" name="Group 4"/>
            <p:cNvGrpSpPr>
              <a:grpSpLocks noChangeAspect="1"/>
            </p:cNvGrpSpPr>
            <p:nvPr/>
          </p:nvGrpSpPr>
          <p:grpSpPr bwMode="auto">
            <a:xfrm>
              <a:off x="1482" y="2112"/>
              <a:ext cx="1872" cy="334"/>
              <a:chOff x="816" y="2697"/>
              <a:chExt cx="1925" cy="334"/>
            </a:xfrm>
          </p:grpSpPr>
          <p:sp>
            <p:nvSpPr>
              <p:cNvPr id="22600" name="Freeform 5"/>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1" name="Freeform 6"/>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2" name="Freeform 7"/>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3" name="Freeform 8"/>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4" name="Freeform 9"/>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5" name="Freeform 10"/>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6" name="Freeform 11"/>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7" name="Freeform 12"/>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8" name="Freeform 13"/>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09" name="Freeform 14"/>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0" name="Freeform 15"/>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1" name="Freeform 16"/>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2" name="Freeform 17"/>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3" name="Freeform 18"/>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4" name="Freeform 19"/>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5" name="Freeform 20"/>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6" name="Freeform 21"/>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617" name="Freeform 22"/>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grpSp>
          <p:nvGrpSpPr>
            <p:cNvPr id="22578" name="Group 23"/>
            <p:cNvGrpSpPr>
              <a:grpSpLocks noChangeAspect="1"/>
            </p:cNvGrpSpPr>
            <p:nvPr/>
          </p:nvGrpSpPr>
          <p:grpSpPr bwMode="auto">
            <a:xfrm>
              <a:off x="816" y="2727"/>
              <a:ext cx="1872" cy="334"/>
              <a:chOff x="816" y="2697"/>
              <a:chExt cx="1925" cy="334"/>
            </a:xfrm>
          </p:grpSpPr>
          <p:sp>
            <p:nvSpPr>
              <p:cNvPr id="22582" name="Freeform 24"/>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3" name="Freeform 25"/>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4" name="Freeform 26"/>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5" name="Freeform 27"/>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6" name="Freeform 28"/>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7" name="Freeform 29"/>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8" name="Freeform 30"/>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89" name="Freeform 31"/>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0" name="Freeform 32"/>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1" name="Freeform 33"/>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2" name="Freeform 34"/>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3" name="Freeform 35"/>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4" name="Freeform 36"/>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5" name="Freeform 37"/>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6" name="Freeform 38"/>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7" name="Freeform 39"/>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8" name="Freeform 40"/>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99" name="Freeform 41"/>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sp>
          <p:nvSpPr>
            <p:cNvPr id="22579" name="AutoShape 42"/>
            <p:cNvSpPr>
              <a:spLocks noChangeAspect="1" noChangeArrowheads="1"/>
            </p:cNvSpPr>
            <p:nvPr/>
          </p:nvSpPr>
          <p:spPr bwMode="auto">
            <a:xfrm>
              <a:off x="816" y="2112"/>
              <a:ext cx="2544" cy="384"/>
            </a:xfrm>
            <a:prstGeom prst="parallelogram">
              <a:avLst>
                <a:gd name="adj" fmla="val 165625"/>
              </a:avLst>
            </a:prstGeom>
            <a:solidFill>
              <a:srgbClr val="D1D1D1"/>
            </a:solidFill>
            <a:ln w="9525">
              <a:noFill/>
              <a:miter lim="800000"/>
              <a:headEnd/>
              <a:tailEnd/>
            </a:ln>
          </p:spPr>
          <p:txBody>
            <a:bodyPr wrap="none" anchor="ctr"/>
            <a:lstStyle/>
            <a:p>
              <a:endParaRPr lang="en-US"/>
            </a:p>
          </p:txBody>
        </p:sp>
        <p:sp>
          <p:nvSpPr>
            <p:cNvPr id="22580" name="Freeform 43"/>
            <p:cNvSpPr>
              <a:spLocks noChangeAspect="1"/>
            </p:cNvSpPr>
            <p:nvPr/>
          </p:nvSpPr>
          <p:spPr bwMode="auto">
            <a:xfrm>
              <a:off x="2688" y="2112"/>
              <a:ext cx="672" cy="624"/>
            </a:xfrm>
            <a:custGeom>
              <a:avLst/>
              <a:gdLst>
                <a:gd name="T0" fmla="*/ 0 w 672"/>
                <a:gd name="T1" fmla="*/ 624 h 624"/>
                <a:gd name="T2" fmla="*/ 671 w 672"/>
                <a:gd name="T3" fmla="*/ 187 h 624"/>
                <a:gd name="T4" fmla="*/ 672 w 672"/>
                <a:gd name="T5" fmla="*/ 0 h 624"/>
                <a:gd name="T6" fmla="*/ 0 w 672"/>
                <a:gd name="T7" fmla="*/ 384 h 624"/>
                <a:gd name="T8" fmla="*/ 0 w 672"/>
                <a:gd name="T9" fmla="*/ 576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624"/>
                  </a:moveTo>
                  <a:lnTo>
                    <a:pt x="671" y="187"/>
                  </a:lnTo>
                  <a:lnTo>
                    <a:pt x="672" y="0"/>
                  </a:lnTo>
                  <a:lnTo>
                    <a:pt x="0" y="384"/>
                  </a:lnTo>
                  <a:lnTo>
                    <a:pt x="0" y="576"/>
                  </a:lnTo>
                </a:path>
              </a:pathLst>
            </a:custGeom>
            <a:solidFill>
              <a:srgbClr val="808080"/>
            </a:solidFill>
            <a:ln w="9525" cap="flat" cmpd="sng">
              <a:noFill/>
              <a:prstDash val="solid"/>
              <a:round/>
              <a:headEnd type="none" w="med" len="med"/>
              <a:tailEnd type="none" w="med" len="med"/>
            </a:ln>
          </p:spPr>
          <p:txBody>
            <a:bodyPr wrap="none" anchor="ctr"/>
            <a:lstStyle/>
            <a:p>
              <a:endParaRPr lang="en-US"/>
            </a:p>
          </p:txBody>
        </p:sp>
        <p:sp>
          <p:nvSpPr>
            <p:cNvPr id="22581" name="Rectangle 44"/>
            <p:cNvSpPr>
              <a:spLocks noChangeAspect="1" noChangeArrowheads="1"/>
            </p:cNvSpPr>
            <p:nvPr/>
          </p:nvSpPr>
          <p:spPr bwMode="auto">
            <a:xfrm>
              <a:off x="816" y="2496"/>
              <a:ext cx="1872" cy="240"/>
            </a:xfrm>
            <a:prstGeom prst="rect">
              <a:avLst/>
            </a:prstGeom>
            <a:solidFill>
              <a:srgbClr val="C0C0C0"/>
            </a:solidFill>
            <a:ln w="9525">
              <a:noFill/>
              <a:miter lim="800000"/>
              <a:headEnd/>
              <a:tailEnd/>
            </a:ln>
          </p:spPr>
          <p:txBody>
            <a:bodyPr wrap="none" anchor="ctr"/>
            <a:lstStyle/>
            <a:p>
              <a:endParaRPr lang="en-US"/>
            </a:p>
          </p:txBody>
        </p:sp>
      </p:grpSp>
      <p:sp>
        <p:nvSpPr>
          <p:cNvPr id="22532" name="Freeform 45"/>
          <p:cNvSpPr>
            <a:spLocks/>
          </p:cNvSpPr>
          <p:nvPr/>
        </p:nvSpPr>
        <p:spPr bwMode="auto">
          <a:xfrm>
            <a:off x="3049588" y="2832100"/>
            <a:ext cx="3338512" cy="3155950"/>
          </a:xfrm>
          <a:custGeom>
            <a:avLst/>
            <a:gdLst>
              <a:gd name="T0" fmla="*/ 0 w 2103"/>
              <a:gd name="T1" fmla="*/ 2147483647 h 1988"/>
              <a:gd name="T2" fmla="*/ 2147483647 w 2103"/>
              <a:gd name="T3" fmla="*/ 2147483647 h 1988"/>
              <a:gd name="T4" fmla="*/ 2147483647 w 2103"/>
              <a:gd name="T5" fmla="*/ 2147483647 h 1988"/>
              <a:gd name="T6" fmla="*/ 2147483647 w 2103"/>
              <a:gd name="T7" fmla="*/ 2147483647 h 1988"/>
              <a:gd name="T8" fmla="*/ 2147483647 w 2103"/>
              <a:gd name="T9" fmla="*/ 2147483647 h 1988"/>
              <a:gd name="T10" fmla="*/ 2147483647 w 2103"/>
              <a:gd name="T11" fmla="*/ 2147483647 h 1988"/>
              <a:gd name="T12" fmla="*/ 2147483647 w 2103"/>
              <a:gd name="T13" fmla="*/ 2147483647 h 1988"/>
              <a:gd name="T14" fmla="*/ 2147483647 w 2103"/>
              <a:gd name="T15" fmla="*/ 0 h 1988"/>
              <a:gd name="T16" fmla="*/ 0 w 2103"/>
              <a:gd name="T17" fmla="*/ 2147483647 h 1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3"/>
              <a:gd name="T28" fmla="*/ 0 h 1988"/>
              <a:gd name="T29" fmla="*/ 2103 w 2103"/>
              <a:gd name="T30" fmla="*/ 1988 h 19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3" h="1988">
                <a:moveTo>
                  <a:pt x="0" y="15"/>
                </a:moveTo>
                <a:lnTo>
                  <a:pt x="68" y="106"/>
                </a:lnTo>
                <a:lnTo>
                  <a:pt x="68" y="1897"/>
                </a:lnTo>
                <a:lnTo>
                  <a:pt x="204" y="1988"/>
                </a:lnTo>
                <a:lnTo>
                  <a:pt x="1633" y="1988"/>
                </a:lnTo>
                <a:lnTo>
                  <a:pt x="1724" y="1852"/>
                </a:lnTo>
                <a:lnTo>
                  <a:pt x="1719" y="288"/>
                </a:lnTo>
                <a:lnTo>
                  <a:pt x="2103" y="0"/>
                </a:lnTo>
                <a:lnTo>
                  <a:pt x="0" y="15"/>
                </a:lnTo>
                <a:close/>
              </a:path>
            </a:pathLst>
          </a:custGeom>
          <a:noFill/>
          <a:ln w="25400">
            <a:solidFill>
              <a:schemeClr val="tx1"/>
            </a:solidFill>
            <a:round/>
            <a:headEnd/>
            <a:tailEnd/>
          </a:ln>
        </p:spPr>
        <p:txBody>
          <a:bodyPr/>
          <a:lstStyle/>
          <a:p>
            <a:endParaRPr lang="en-US"/>
          </a:p>
        </p:txBody>
      </p:sp>
      <p:grpSp>
        <p:nvGrpSpPr>
          <p:cNvPr id="22533" name="Group 3"/>
          <p:cNvGrpSpPr>
            <a:grpSpLocks noChangeAspect="1"/>
          </p:cNvGrpSpPr>
          <p:nvPr/>
        </p:nvGrpSpPr>
        <p:grpSpPr bwMode="auto">
          <a:xfrm rot="2076454">
            <a:off x="4105275" y="4646613"/>
            <a:ext cx="931863" cy="560387"/>
            <a:chOff x="816" y="2112"/>
            <a:chExt cx="2544" cy="949"/>
          </a:xfrm>
        </p:grpSpPr>
        <p:grpSp>
          <p:nvGrpSpPr>
            <p:cNvPr id="22536" name="Group 4"/>
            <p:cNvGrpSpPr>
              <a:grpSpLocks noChangeAspect="1"/>
            </p:cNvGrpSpPr>
            <p:nvPr/>
          </p:nvGrpSpPr>
          <p:grpSpPr bwMode="auto">
            <a:xfrm>
              <a:off x="1489" y="2112"/>
              <a:ext cx="1889" cy="334"/>
              <a:chOff x="816" y="2697"/>
              <a:chExt cx="1925" cy="334"/>
            </a:xfrm>
          </p:grpSpPr>
          <p:sp>
            <p:nvSpPr>
              <p:cNvPr id="22559" name="Freeform 5"/>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0" name="Freeform 6"/>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1" name="Freeform 7"/>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2" name="Freeform 8"/>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3" name="Freeform 9"/>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4" name="Freeform 10"/>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5" name="Freeform 11"/>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6" name="Freeform 12"/>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7" name="Freeform 13"/>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8" name="Freeform 14"/>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69" name="Freeform 15"/>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0" name="Freeform 16"/>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1" name="Freeform 17"/>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2" name="Freeform 18"/>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3" name="Freeform 19"/>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4" name="Freeform 20"/>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5" name="Freeform 21"/>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76" name="Freeform 22"/>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grpSp>
          <p:nvGrpSpPr>
            <p:cNvPr id="22537" name="Group 23"/>
            <p:cNvGrpSpPr>
              <a:grpSpLocks noChangeAspect="1"/>
            </p:cNvGrpSpPr>
            <p:nvPr/>
          </p:nvGrpSpPr>
          <p:grpSpPr bwMode="auto">
            <a:xfrm>
              <a:off x="823" y="2727"/>
              <a:ext cx="1889" cy="334"/>
              <a:chOff x="816" y="2697"/>
              <a:chExt cx="1925" cy="334"/>
            </a:xfrm>
          </p:grpSpPr>
          <p:sp>
            <p:nvSpPr>
              <p:cNvPr id="22541" name="Freeform 24"/>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2" name="Freeform 25"/>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3" name="Freeform 26"/>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4" name="Freeform 27"/>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5" name="Freeform 28"/>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6" name="Freeform 29"/>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7" name="Freeform 30"/>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8" name="Freeform 31"/>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49" name="Freeform 32"/>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0" name="Freeform 33"/>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1" name="Freeform 34"/>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2" name="Freeform 35"/>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3" name="Freeform 36"/>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4" name="Freeform 37"/>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5" name="Freeform 38"/>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6" name="Freeform 39"/>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7" name="Freeform 40"/>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2558" name="Freeform 41"/>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sp>
          <p:nvSpPr>
            <p:cNvPr id="22538" name="AutoShape 42"/>
            <p:cNvSpPr>
              <a:spLocks noChangeAspect="1" noChangeArrowheads="1"/>
            </p:cNvSpPr>
            <p:nvPr/>
          </p:nvSpPr>
          <p:spPr bwMode="auto">
            <a:xfrm>
              <a:off x="816" y="2112"/>
              <a:ext cx="2544" cy="384"/>
            </a:xfrm>
            <a:prstGeom prst="parallelogram">
              <a:avLst>
                <a:gd name="adj" fmla="val 165625"/>
              </a:avLst>
            </a:prstGeom>
            <a:solidFill>
              <a:srgbClr val="D1D1D1"/>
            </a:solidFill>
            <a:ln w="9525">
              <a:noFill/>
              <a:miter lim="800000"/>
              <a:headEnd/>
              <a:tailEnd/>
            </a:ln>
          </p:spPr>
          <p:txBody>
            <a:bodyPr wrap="none" anchor="ctr"/>
            <a:lstStyle/>
            <a:p>
              <a:endParaRPr lang="en-US"/>
            </a:p>
          </p:txBody>
        </p:sp>
        <p:sp>
          <p:nvSpPr>
            <p:cNvPr id="22539" name="Freeform 43"/>
            <p:cNvSpPr>
              <a:spLocks noChangeAspect="1"/>
            </p:cNvSpPr>
            <p:nvPr/>
          </p:nvSpPr>
          <p:spPr bwMode="auto">
            <a:xfrm>
              <a:off x="2688" y="2112"/>
              <a:ext cx="672" cy="624"/>
            </a:xfrm>
            <a:custGeom>
              <a:avLst/>
              <a:gdLst>
                <a:gd name="T0" fmla="*/ 0 w 672"/>
                <a:gd name="T1" fmla="*/ 624 h 624"/>
                <a:gd name="T2" fmla="*/ 671 w 672"/>
                <a:gd name="T3" fmla="*/ 187 h 624"/>
                <a:gd name="T4" fmla="*/ 672 w 672"/>
                <a:gd name="T5" fmla="*/ 0 h 624"/>
                <a:gd name="T6" fmla="*/ 0 w 672"/>
                <a:gd name="T7" fmla="*/ 384 h 624"/>
                <a:gd name="T8" fmla="*/ 0 w 672"/>
                <a:gd name="T9" fmla="*/ 576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624"/>
                  </a:moveTo>
                  <a:lnTo>
                    <a:pt x="671" y="187"/>
                  </a:lnTo>
                  <a:lnTo>
                    <a:pt x="672" y="0"/>
                  </a:lnTo>
                  <a:lnTo>
                    <a:pt x="0" y="384"/>
                  </a:lnTo>
                  <a:lnTo>
                    <a:pt x="0" y="576"/>
                  </a:lnTo>
                </a:path>
              </a:pathLst>
            </a:custGeom>
            <a:solidFill>
              <a:srgbClr val="808080"/>
            </a:solidFill>
            <a:ln w="9525" cap="flat" cmpd="sng">
              <a:noFill/>
              <a:prstDash val="solid"/>
              <a:round/>
              <a:headEnd type="none" w="med" len="med"/>
              <a:tailEnd type="none" w="med" len="med"/>
            </a:ln>
          </p:spPr>
          <p:txBody>
            <a:bodyPr wrap="none" anchor="ctr"/>
            <a:lstStyle/>
            <a:p>
              <a:endParaRPr lang="en-US"/>
            </a:p>
          </p:txBody>
        </p:sp>
        <p:sp>
          <p:nvSpPr>
            <p:cNvPr id="22540" name="Rectangle 44"/>
            <p:cNvSpPr>
              <a:spLocks noChangeAspect="1" noChangeArrowheads="1"/>
            </p:cNvSpPr>
            <p:nvPr/>
          </p:nvSpPr>
          <p:spPr bwMode="auto">
            <a:xfrm>
              <a:off x="816" y="2496"/>
              <a:ext cx="1872" cy="240"/>
            </a:xfrm>
            <a:prstGeom prst="rect">
              <a:avLst/>
            </a:prstGeom>
            <a:solidFill>
              <a:srgbClr val="C0C0C0"/>
            </a:solidFill>
            <a:ln w="9525">
              <a:noFill/>
              <a:miter lim="800000"/>
              <a:headEnd/>
              <a:tailEnd/>
            </a:ln>
          </p:spPr>
          <p:txBody>
            <a:bodyPr wrap="none" anchor="ctr"/>
            <a:lstStyle/>
            <a:p>
              <a:endParaRPr lang="en-US"/>
            </a:p>
          </p:txBody>
        </p:sp>
      </p:grpSp>
      <p:sp>
        <p:nvSpPr>
          <p:cNvPr id="22534" name="Freeform 46"/>
          <p:cNvSpPr>
            <a:spLocks/>
          </p:cNvSpPr>
          <p:nvPr/>
        </p:nvSpPr>
        <p:spPr bwMode="auto">
          <a:xfrm>
            <a:off x="3175000" y="3389313"/>
            <a:ext cx="2663825" cy="2592387"/>
          </a:xfrm>
          <a:custGeom>
            <a:avLst/>
            <a:gdLst>
              <a:gd name="T0" fmla="*/ 0 w 1678"/>
              <a:gd name="T1" fmla="*/ 0 h 1633"/>
              <a:gd name="T2" fmla="*/ 0 w 1678"/>
              <a:gd name="T3" fmla="*/ 2147483647 h 1633"/>
              <a:gd name="T4" fmla="*/ 2147483647 w 1678"/>
              <a:gd name="T5" fmla="*/ 2147483647 h 1633"/>
              <a:gd name="T6" fmla="*/ 2147483647 w 1678"/>
              <a:gd name="T7" fmla="*/ 2147483647 h 1633"/>
              <a:gd name="T8" fmla="*/ 2147483647 w 1678"/>
              <a:gd name="T9" fmla="*/ 2147483647 h 1633"/>
              <a:gd name="T10" fmla="*/ 2147483647 w 1678"/>
              <a:gd name="T11" fmla="*/ 2147483647 h 1633"/>
              <a:gd name="T12" fmla="*/ 2147483647 w 1678"/>
              <a:gd name="T13" fmla="*/ 0 h 1633"/>
              <a:gd name="T14" fmla="*/ 2147483647 w 1678"/>
              <a:gd name="T15" fmla="*/ 2147483647 h 1633"/>
              <a:gd name="T16" fmla="*/ 2147483647 w 1678"/>
              <a:gd name="T17" fmla="*/ 0 h 1633"/>
              <a:gd name="T18" fmla="*/ 2147483647 w 1678"/>
              <a:gd name="T19" fmla="*/ 2147483647 h 1633"/>
              <a:gd name="T20" fmla="*/ 2147483647 w 1678"/>
              <a:gd name="T21" fmla="*/ 2147483647 h 1633"/>
              <a:gd name="T22" fmla="*/ 2147483647 w 1678"/>
              <a:gd name="T23" fmla="*/ 2147483647 h 1633"/>
              <a:gd name="T24" fmla="*/ 2147483647 w 1678"/>
              <a:gd name="T25" fmla="*/ 2147483647 h 1633"/>
              <a:gd name="T26" fmla="*/ 2147483647 w 1678"/>
              <a:gd name="T27" fmla="*/ 2147483647 h 1633"/>
              <a:gd name="T28" fmla="*/ 2147483647 w 1678"/>
              <a:gd name="T29" fmla="*/ 2147483647 h 1633"/>
              <a:gd name="T30" fmla="*/ 2147483647 w 1678"/>
              <a:gd name="T31" fmla="*/ 2147483647 h 1633"/>
              <a:gd name="T32" fmla="*/ 2147483647 w 1678"/>
              <a:gd name="T33" fmla="*/ 2147483647 h 1633"/>
              <a:gd name="T34" fmla="*/ 2147483647 w 1678"/>
              <a:gd name="T35" fmla="*/ 2147483647 h 1633"/>
              <a:gd name="T36" fmla="*/ 2147483647 w 1678"/>
              <a:gd name="T37" fmla="*/ 2147483647 h 1633"/>
              <a:gd name="T38" fmla="*/ 2147483647 w 1678"/>
              <a:gd name="T39" fmla="*/ 2147483647 h 1633"/>
              <a:gd name="T40" fmla="*/ 2147483647 w 1678"/>
              <a:gd name="T41" fmla="*/ 0 h 1633"/>
              <a:gd name="T42" fmla="*/ 0 w 1678"/>
              <a:gd name="T43" fmla="*/ 0 h 16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8"/>
              <a:gd name="T67" fmla="*/ 0 h 1633"/>
              <a:gd name="T68" fmla="*/ 1678 w 1678"/>
              <a:gd name="T69" fmla="*/ 1633 h 16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8" h="1633">
                <a:moveTo>
                  <a:pt x="0" y="0"/>
                </a:moveTo>
                <a:lnTo>
                  <a:pt x="0" y="1542"/>
                </a:lnTo>
                <a:lnTo>
                  <a:pt x="136" y="1633"/>
                </a:lnTo>
                <a:lnTo>
                  <a:pt x="1565" y="1633"/>
                </a:lnTo>
                <a:lnTo>
                  <a:pt x="1678" y="1474"/>
                </a:lnTo>
                <a:lnTo>
                  <a:pt x="1655" y="22"/>
                </a:lnTo>
                <a:lnTo>
                  <a:pt x="1542" y="0"/>
                </a:lnTo>
                <a:lnTo>
                  <a:pt x="1474" y="22"/>
                </a:lnTo>
                <a:lnTo>
                  <a:pt x="1361" y="0"/>
                </a:lnTo>
                <a:lnTo>
                  <a:pt x="1270" y="68"/>
                </a:lnTo>
                <a:lnTo>
                  <a:pt x="1043" y="22"/>
                </a:lnTo>
                <a:lnTo>
                  <a:pt x="998" y="68"/>
                </a:lnTo>
                <a:lnTo>
                  <a:pt x="862" y="22"/>
                </a:lnTo>
                <a:lnTo>
                  <a:pt x="726" y="45"/>
                </a:lnTo>
                <a:lnTo>
                  <a:pt x="635" y="22"/>
                </a:lnTo>
                <a:lnTo>
                  <a:pt x="499" y="68"/>
                </a:lnTo>
                <a:lnTo>
                  <a:pt x="385" y="22"/>
                </a:lnTo>
                <a:lnTo>
                  <a:pt x="272" y="68"/>
                </a:lnTo>
                <a:lnTo>
                  <a:pt x="204" y="22"/>
                </a:lnTo>
                <a:lnTo>
                  <a:pt x="113" y="45"/>
                </a:lnTo>
                <a:lnTo>
                  <a:pt x="68" y="0"/>
                </a:lnTo>
                <a:lnTo>
                  <a:pt x="0" y="0"/>
                </a:lnTo>
                <a:close/>
              </a:path>
            </a:pathLst>
          </a:custGeom>
          <a:solidFill>
            <a:srgbClr val="9ED3D7">
              <a:alpha val="47842"/>
            </a:srgbClr>
          </a:solidFill>
          <a:ln w="9525">
            <a:solidFill>
              <a:schemeClr val="tx1"/>
            </a:solidFill>
            <a:round/>
            <a:headEnd/>
            <a:tailEnd/>
          </a:ln>
        </p:spPr>
        <p:txBody>
          <a:bodyPr/>
          <a:lstStyle/>
          <a:p>
            <a:endParaRPr lang="en-US"/>
          </a:p>
        </p:txBody>
      </p:sp>
      <p:cxnSp>
        <p:nvCxnSpPr>
          <p:cNvPr id="22535" name="Straight Arrow Connector 89"/>
          <p:cNvCxnSpPr>
            <a:cxnSpLocks noChangeShapeType="1"/>
          </p:cNvCxnSpPr>
          <p:nvPr/>
        </p:nvCxnSpPr>
        <p:spPr bwMode="auto">
          <a:xfrm rot="5400000">
            <a:off x="3371851" y="3422650"/>
            <a:ext cx="2247900" cy="3175"/>
          </a:xfrm>
          <a:prstGeom prst="straightConnector1">
            <a:avLst/>
          </a:prstGeom>
          <a:noFill/>
          <a:ln w="9525" algn="ctr">
            <a:solidFill>
              <a:schemeClr val="tx1"/>
            </a:solidFill>
            <a:round/>
            <a:headEnd/>
            <a:tailEnd type="arrow" w="med" len="med"/>
          </a:ln>
        </p:spPr>
      </p:cxn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622300" y="4357688"/>
            <a:ext cx="4038600" cy="1506537"/>
            <a:chOff x="816" y="2112"/>
            <a:chExt cx="2544" cy="949"/>
          </a:xfrm>
        </p:grpSpPr>
        <p:grpSp>
          <p:nvGrpSpPr>
            <p:cNvPr id="23612" name="Group 3"/>
            <p:cNvGrpSpPr>
              <a:grpSpLocks/>
            </p:cNvGrpSpPr>
            <p:nvPr/>
          </p:nvGrpSpPr>
          <p:grpSpPr bwMode="auto">
            <a:xfrm>
              <a:off x="1482" y="2112"/>
              <a:ext cx="1872" cy="334"/>
              <a:chOff x="816" y="2697"/>
              <a:chExt cx="1925" cy="334"/>
            </a:xfrm>
          </p:grpSpPr>
          <p:sp>
            <p:nvSpPr>
              <p:cNvPr id="23635" name="Freeform 4"/>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6" name="Freeform 5"/>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7" name="Freeform 6"/>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8" name="Freeform 7"/>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9" name="Freeform 8"/>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0" name="Freeform 9"/>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1" name="Freeform 10"/>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2" name="Freeform 11"/>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3" name="Freeform 12"/>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4" name="Freeform 13"/>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5" name="Freeform 14"/>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6" name="Freeform 15"/>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7" name="Freeform 16"/>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8" name="Freeform 17"/>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49" name="Freeform 18"/>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50" name="Freeform 19"/>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51" name="Freeform 20"/>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52" name="Freeform 21"/>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grpSp>
          <p:nvGrpSpPr>
            <p:cNvPr id="23613" name="Group 22"/>
            <p:cNvGrpSpPr>
              <a:grpSpLocks/>
            </p:cNvGrpSpPr>
            <p:nvPr/>
          </p:nvGrpSpPr>
          <p:grpSpPr bwMode="auto">
            <a:xfrm>
              <a:off x="816" y="2727"/>
              <a:ext cx="1872" cy="334"/>
              <a:chOff x="816" y="2697"/>
              <a:chExt cx="1925" cy="334"/>
            </a:xfrm>
          </p:grpSpPr>
          <p:sp>
            <p:nvSpPr>
              <p:cNvPr id="23617" name="Freeform 23"/>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18" name="Freeform 24"/>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19" name="Freeform 25"/>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0" name="Freeform 26"/>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1" name="Freeform 27"/>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2" name="Freeform 28"/>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3" name="Freeform 29"/>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4" name="Freeform 30"/>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5" name="Freeform 31"/>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6" name="Freeform 32"/>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7" name="Freeform 33"/>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8" name="Freeform 34"/>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29" name="Freeform 35"/>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0" name="Freeform 36"/>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1" name="Freeform 37"/>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2" name="Freeform 38"/>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3" name="Freeform 39"/>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34" name="Freeform 40"/>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sp>
          <p:nvSpPr>
            <p:cNvPr id="23614" name="AutoShape 41"/>
            <p:cNvSpPr>
              <a:spLocks noChangeArrowheads="1"/>
            </p:cNvSpPr>
            <p:nvPr/>
          </p:nvSpPr>
          <p:spPr bwMode="auto">
            <a:xfrm>
              <a:off x="816" y="2112"/>
              <a:ext cx="2544" cy="384"/>
            </a:xfrm>
            <a:prstGeom prst="parallelogram">
              <a:avLst>
                <a:gd name="adj" fmla="val 165625"/>
              </a:avLst>
            </a:prstGeom>
            <a:solidFill>
              <a:srgbClr val="D1D1D1"/>
            </a:solidFill>
            <a:ln w="9525">
              <a:noFill/>
              <a:miter lim="800000"/>
              <a:headEnd/>
              <a:tailEnd/>
            </a:ln>
          </p:spPr>
          <p:txBody>
            <a:bodyPr wrap="none" anchor="ctr"/>
            <a:lstStyle/>
            <a:p>
              <a:endParaRPr lang="en-US"/>
            </a:p>
          </p:txBody>
        </p:sp>
        <p:sp>
          <p:nvSpPr>
            <p:cNvPr id="23615" name="Freeform 42"/>
            <p:cNvSpPr>
              <a:spLocks/>
            </p:cNvSpPr>
            <p:nvPr/>
          </p:nvSpPr>
          <p:spPr bwMode="auto">
            <a:xfrm>
              <a:off x="2688" y="2112"/>
              <a:ext cx="672" cy="624"/>
            </a:xfrm>
            <a:custGeom>
              <a:avLst/>
              <a:gdLst>
                <a:gd name="T0" fmla="*/ 0 w 672"/>
                <a:gd name="T1" fmla="*/ 624 h 624"/>
                <a:gd name="T2" fmla="*/ 671 w 672"/>
                <a:gd name="T3" fmla="*/ 187 h 624"/>
                <a:gd name="T4" fmla="*/ 672 w 672"/>
                <a:gd name="T5" fmla="*/ 0 h 624"/>
                <a:gd name="T6" fmla="*/ 0 w 672"/>
                <a:gd name="T7" fmla="*/ 384 h 624"/>
                <a:gd name="T8" fmla="*/ 0 w 672"/>
                <a:gd name="T9" fmla="*/ 576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624"/>
                  </a:moveTo>
                  <a:lnTo>
                    <a:pt x="671" y="187"/>
                  </a:lnTo>
                  <a:lnTo>
                    <a:pt x="672" y="0"/>
                  </a:lnTo>
                  <a:lnTo>
                    <a:pt x="0" y="384"/>
                  </a:lnTo>
                  <a:lnTo>
                    <a:pt x="0" y="576"/>
                  </a:lnTo>
                </a:path>
              </a:pathLst>
            </a:custGeom>
            <a:solidFill>
              <a:srgbClr val="808080"/>
            </a:solidFill>
            <a:ln w="9525" cap="flat" cmpd="sng">
              <a:noFill/>
              <a:prstDash val="solid"/>
              <a:round/>
              <a:headEnd type="none" w="med" len="med"/>
              <a:tailEnd type="none" w="med" len="med"/>
            </a:ln>
          </p:spPr>
          <p:txBody>
            <a:bodyPr wrap="none" anchor="ctr"/>
            <a:lstStyle/>
            <a:p>
              <a:endParaRPr lang="en-US"/>
            </a:p>
          </p:txBody>
        </p:sp>
        <p:sp>
          <p:nvSpPr>
            <p:cNvPr id="23616" name="Rectangle 43"/>
            <p:cNvSpPr>
              <a:spLocks noChangeArrowheads="1"/>
            </p:cNvSpPr>
            <p:nvPr/>
          </p:nvSpPr>
          <p:spPr bwMode="auto">
            <a:xfrm>
              <a:off x="816" y="2496"/>
              <a:ext cx="1872" cy="240"/>
            </a:xfrm>
            <a:prstGeom prst="rect">
              <a:avLst/>
            </a:prstGeom>
            <a:solidFill>
              <a:srgbClr val="C0C0C0"/>
            </a:solidFill>
            <a:ln w="9525">
              <a:noFill/>
              <a:miter lim="800000"/>
              <a:headEnd/>
              <a:tailEnd/>
            </a:ln>
          </p:spPr>
          <p:txBody>
            <a:bodyPr wrap="none" anchor="ctr"/>
            <a:lstStyle/>
            <a:p>
              <a:endParaRPr lang="en-US"/>
            </a:p>
          </p:txBody>
        </p:sp>
      </p:grpSp>
      <p:sp>
        <p:nvSpPr>
          <p:cNvPr id="23555" name="Text Box 44"/>
          <p:cNvSpPr txBox="1">
            <a:spLocks noChangeArrowheads="1"/>
          </p:cNvSpPr>
          <p:nvPr/>
        </p:nvSpPr>
        <p:spPr bwMode="auto">
          <a:xfrm>
            <a:off x="2035175" y="4414838"/>
            <a:ext cx="1212850" cy="457200"/>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a:t>
            </a:r>
          </a:p>
        </p:txBody>
      </p:sp>
      <p:grpSp>
        <p:nvGrpSpPr>
          <p:cNvPr id="23556" name="Group 45"/>
          <p:cNvGrpSpPr>
            <a:grpSpLocks/>
          </p:cNvGrpSpPr>
          <p:nvPr/>
        </p:nvGrpSpPr>
        <p:grpSpPr bwMode="auto">
          <a:xfrm>
            <a:off x="1958975" y="2997200"/>
            <a:ext cx="1343025" cy="1785938"/>
            <a:chOff x="1767" y="624"/>
            <a:chExt cx="846" cy="1125"/>
          </a:xfrm>
        </p:grpSpPr>
        <p:sp>
          <p:nvSpPr>
            <p:cNvPr id="23608" name="Rectangle 46"/>
            <p:cNvSpPr>
              <a:spLocks noChangeArrowheads="1"/>
            </p:cNvSpPr>
            <p:nvPr/>
          </p:nvSpPr>
          <p:spPr bwMode="auto">
            <a:xfrm>
              <a:off x="2064" y="624"/>
              <a:ext cx="240" cy="624"/>
            </a:xfrm>
            <a:prstGeom prst="rect">
              <a:avLst/>
            </a:prstGeom>
            <a:gradFill rotWithShape="0">
              <a:gsLst>
                <a:gs pos="0">
                  <a:srgbClr val="595959"/>
                </a:gs>
                <a:gs pos="50000">
                  <a:srgbClr val="C0C0C0"/>
                </a:gs>
                <a:gs pos="100000">
                  <a:srgbClr val="595959"/>
                </a:gs>
              </a:gsLst>
              <a:lin ang="0" scaled="1"/>
            </a:gradFill>
            <a:ln w="9525">
              <a:noFill/>
              <a:miter lim="800000"/>
              <a:headEnd/>
              <a:tailEnd/>
            </a:ln>
          </p:spPr>
          <p:txBody>
            <a:bodyPr wrap="none" anchor="ctr"/>
            <a:lstStyle/>
            <a:p>
              <a:endParaRPr lang="en-US"/>
            </a:p>
          </p:txBody>
        </p:sp>
        <p:grpSp>
          <p:nvGrpSpPr>
            <p:cNvPr id="23609" name="Group 47"/>
            <p:cNvGrpSpPr>
              <a:grpSpLocks/>
            </p:cNvGrpSpPr>
            <p:nvPr/>
          </p:nvGrpSpPr>
          <p:grpSpPr bwMode="auto">
            <a:xfrm>
              <a:off x="1767" y="1248"/>
              <a:ext cx="846" cy="501"/>
              <a:chOff x="1767" y="1248"/>
              <a:chExt cx="846" cy="501"/>
            </a:xfrm>
          </p:grpSpPr>
          <p:sp>
            <p:nvSpPr>
              <p:cNvPr id="23610" name="Freeform 48"/>
              <p:cNvSpPr>
                <a:spLocks/>
              </p:cNvSpPr>
              <p:nvPr/>
            </p:nvSpPr>
            <p:spPr bwMode="auto">
              <a:xfrm>
                <a:off x="1776" y="1248"/>
                <a:ext cx="796" cy="384"/>
              </a:xfrm>
              <a:custGeom>
                <a:avLst/>
                <a:gdLst>
                  <a:gd name="T0" fmla="*/ 288 w 796"/>
                  <a:gd name="T1" fmla="*/ 0 h 384"/>
                  <a:gd name="T2" fmla="*/ 0 w 796"/>
                  <a:gd name="T3" fmla="*/ 384 h 384"/>
                  <a:gd name="T4" fmla="*/ 796 w 796"/>
                  <a:gd name="T5" fmla="*/ 379 h 384"/>
                  <a:gd name="T6" fmla="*/ 528 w 796"/>
                  <a:gd name="T7" fmla="*/ 0 h 384"/>
                  <a:gd name="T8" fmla="*/ 288 w 796"/>
                  <a:gd name="T9" fmla="*/ 0 h 384"/>
                  <a:gd name="T10" fmla="*/ 0 60000 65536"/>
                  <a:gd name="T11" fmla="*/ 0 60000 65536"/>
                  <a:gd name="T12" fmla="*/ 0 60000 65536"/>
                  <a:gd name="T13" fmla="*/ 0 60000 65536"/>
                  <a:gd name="T14" fmla="*/ 0 60000 65536"/>
                  <a:gd name="T15" fmla="*/ 0 w 796"/>
                  <a:gd name="T16" fmla="*/ 0 h 384"/>
                  <a:gd name="T17" fmla="*/ 796 w 796"/>
                  <a:gd name="T18" fmla="*/ 384 h 384"/>
                </a:gdLst>
                <a:ahLst/>
                <a:cxnLst>
                  <a:cxn ang="T10">
                    <a:pos x="T0" y="T1"/>
                  </a:cxn>
                  <a:cxn ang="T11">
                    <a:pos x="T2" y="T3"/>
                  </a:cxn>
                  <a:cxn ang="T12">
                    <a:pos x="T4" y="T5"/>
                  </a:cxn>
                  <a:cxn ang="T13">
                    <a:pos x="T6" y="T7"/>
                  </a:cxn>
                  <a:cxn ang="T14">
                    <a:pos x="T8" y="T9"/>
                  </a:cxn>
                </a:cxnLst>
                <a:rect l="T15" t="T16" r="T17" b="T18"/>
                <a:pathLst>
                  <a:path w="796" h="384">
                    <a:moveTo>
                      <a:pt x="288" y="0"/>
                    </a:moveTo>
                    <a:lnTo>
                      <a:pt x="0" y="384"/>
                    </a:lnTo>
                    <a:lnTo>
                      <a:pt x="796" y="379"/>
                    </a:lnTo>
                    <a:lnTo>
                      <a:pt x="528" y="0"/>
                    </a:lnTo>
                    <a:lnTo>
                      <a:pt x="288" y="0"/>
                    </a:lnTo>
                    <a:close/>
                  </a:path>
                </a:pathLst>
              </a:custGeom>
              <a:gradFill rotWithShape="0">
                <a:gsLst>
                  <a:gs pos="0">
                    <a:srgbClr val="646876"/>
                  </a:gs>
                  <a:gs pos="50000">
                    <a:srgbClr val="D9E1FF"/>
                  </a:gs>
                  <a:gs pos="100000">
                    <a:srgbClr val="646876"/>
                  </a:gs>
                </a:gsLst>
                <a:lin ang="0" scaled="1"/>
              </a:gradFill>
              <a:ln w="9525" cap="flat" cmpd="sng">
                <a:noFill/>
                <a:prstDash val="solid"/>
                <a:round/>
                <a:headEnd/>
                <a:tailEnd/>
              </a:ln>
            </p:spPr>
            <p:txBody>
              <a:bodyPr wrap="none" anchor="ctr"/>
              <a:lstStyle/>
              <a:p>
                <a:endParaRPr lang="en-US"/>
              </a:p>
            </p:txBody>
          </p:sp>
          <p:sp>
            <p:nvSpPr>
              <p:cNvPr id="23611" name="Oval 49"/>
              <p:cNvSpPr>
                <a:spLocks noChangeArrowheads="1"/>
              </p:cNvSpPr>
              <p:nvPr/>
            </p:nvSpPr>
            <p:spPr bwMode="auto">
              <a:xfrm>
                <a:off x="1767" y="1560"/>
                <a:ext cx="846" cy="189"/>
              </a:xfrm>
              <a:prstGeom prst="ellipse">
                <a:avLst/>
              </a:prstGeom>
              <a:gradFill rotWithShape="0">
                <a:gsLst>
                  <a:gs pos="0">
                    <a:srgbClr val="646876"/>
                  </a:gs>
                  <a:gs pos="50000">
                    <a:srgbClr val="D9E1FF"/>
                  </a:gs>
                  <a:gs pos="100000">
                    <a:srgbClr val="646876"/>
                  </a:gs>
                </a:gsLst>
                <a:lin ang="0" scaled="1"/>
              </a:gradFill>
              <a:ln w="9525">
                <a:noFill/>
                <a:round/>
                <a:headEnd/>
                <a:tailEnd/>
              </a:ln>
            </p:spPr>
            <p:txBody>
              <a:bodyPr wrap="none" anchor="ctr"/>
              <a:lstStyle/>
              <a:p>
                <a:endParaRPr lang="en-US"/>
              </a:p>
            </p:txBody>
          </p:sp>
        </p:grpSp>
      </p:grpSp>
      <p:grpSp>
        <p:nvGrpSpPr>
          <p:cNvPr id="23557" name="Group 50"/>
          <p:cNvGrpSpPr>
            <a:grpSpLocks/>
          </p:cNvGrpSpPr>
          <p:nvPr/>
        </p:nvGrpSpPr>
        <p:grpSpPr bwMode="auto">
          <a:xfrm>
            <a:off x="6235700" y="1892300"/>
            <a:ext cx="1343025" cy="1785938"/>
            <a:chOff x="1767" y="624"/>
            <a:chExt cx="846" cy="1125"/>
          </a:xfrm>
        </p:grpSpPr>
        <p:sp>
          <p:nvSpPr>
            <p:cNvPr id="23604" name="Rectangle 51"/>
            <p:cNvSpPr>
              <a:spLocks noChangeArrowheads="1"/>
            </p:cNvSpPr>
            <p:nvPr/>
          </p:nvSpPr>
          <p:spPr bwMode="auto">
            <a:xfrm>
              <a:off x="2064" y="624"/>
              <a:ext cx="240" cy="624"/>
            </a:xfrm>
            <a:prstGeom prst="rect">
              <a:avLst/>
            </a:prstGeom>
            <a:gradFill rotWithShape="0">
              <a:gsLst>
                <a:gs pos="0">
                  <a:srgbClr val="595959"/>
                </a:gs>
                <a:gs pos="50000">
                  <a:srgbClr val="C0C0C0"/>
                </a:gs>
                <a:gs pos="100000">
                  <a:srgbClr val="595959"/>
                </a:gs>
              </a:gsLst>
              <a:lin ang="0" scaled="1"/>
            </a:gradFill>
            <a:ln w="9525">
              <a:noFill/>
              <a:miter lim="800000"/>
              <a:headEnd/>
              <a:tailEnd/>
            </a:ln>
          </p:spPr>
          <p:txBody>
            <a:bodyPr wrap="none" anchor="ctr"/>
            <a:lstStyle/>
            <a:p>
              <a:endParaRPr lang="en-US"/>
            </a:p>
          </p:txBody>
        </p:sp>
        <p:grpSp>
          <p:nvGrpSpPr>
            <p:cNvPr id="23605" name="Group 52"/>
            <p:cNvGrpSpPr>
              <a:grpSpLocks/>
            </p:cNvGrpSpPr>
            <p:nvPr/>
          </p:nvGrpSpPr>
          <p:grpSpPr bwMode="auto">
            <a:xfrm>
              <a:off x="1767" y="1248"/>
              <a:ext cx="846" cy="501"/>
              <a:chOff x="1767" y="1248"/>
              <a:chExt cx="846" cy="501"/>
            </a:xfrm>
          </p:grpSpPr>
          <p:sp>
            <p:nvSpPr>
              <p:cNvPr id="23606" name="Freeform 53"/>
              <p:cNvSpPr>
                <a:spLocks/>
              </p:cNvSpPr>
              <p:nvPr/>
            </p:nvSpPr>
            <p:spPr bwMode="auto">
              <a:xfrm>
                <a:off x="1776" y="1248"/>
                <a:ext cx="796" cy="384"/>
              </a:xfrm>
              <a:custGeom>
                <a:avLst/>
                <a:gdLst>
                  <a:gd name="T0" fmla="*/ 288 w 796"/>
                  <a:gd name="T1" fmla="*/ 0 h 384"/>
                  <a:gd name="T2" fmla="*/ 0 w 796"/>
                  <a:gd name="T3" fmla="*/ 384 h 384"/>
                  <a:gd name="T4" fmla="*/ 796 w 796"/>
                  <a:gd name="T5" fmla="*/ 379 h 384"/>
                  <a:gd name="T6" fmla="*/ 528 w 796"/>
                  <a:gd name="T7" fmla="*/ 0 h 384"/>
                  <a:gd name="T8" fmla="*/ 288 w 796"/>
                  <a:gd name="T9" fmla="*/ 0 h 384"/>
                  <a:gd name="T10" fmla="*/ 0 60000 65536"/>
                  <a:gd name="T11" fmla="*/ 0 60000 65536"/>
                  <a:gd name="T12" fmla="*/ 0 60000 65536"/>
                  <a:gd name="T13" fmla="*/ 0 60000 65536"/>
                  <a:gd name="T14" fmla="*/ 0 60000 65536"/>
                  <a:gd name="T15" fmla="*/ 0 w 796"/>
                  <a:gd name="T16" fmla="*/ 0 h 384"/>
                  <a:gd name="T17" fmla="*/ 796 w 796"/>
                  <a:gd name="T18" fmla="*/ 384 h 384"/>
                </a:gdLst>
                <a:ahLst/>
                <a:cxnLst>
                  <a:cxn ang="T10">
                    <a:pos x="T0" y="T1"/>
                  </a:cxn>
                  <a:cxn ang="T11">
                    <a:pos x="T2" y="T3"/>
                  </a:cxn>
                  <a:cxn ang="T12">
                    <a:pos x="T4" y="T5"/>
                  </a:cxn>
                  <a:cxn ang="T13">
                    <a:pos x="T6" y="T7"/>
                  </a:cxn>
                  <a:cxn ang="T14">
                    <a:pos x="T8" y="T9"/>
                  </a:cxn>
                </a:cxnLst>
                <a:rect l="T15" t="T16" r="T17" b="T18"/>
                <a:pathLst>
                  <a:path w="796" h="384">
                    <a:moveTo>
                      <a:pt x="288" y="0"/>
                    </a:moveTo>
                    <a:lnTo>
                      <a:pt x="0" y="384"/>
                    </a:lnTo>
                    <a:lnTo>
                      <a:pt x="796" y="379"/>
                    </a:lnTo>
                    <a:lnTo>
                      <a:pt x="528" y="0"/>
                    </a:lnTo>
                    <a:lnTo>
                      <a:pt x="288" y="0"/>
                    </a:lnTo>
                    <a:close/>
                  </a:path>
                </a:pathLst>
              </a:custGeom>
              <a:gradFill rotWithShape="0">
                <a:gsLst>
                  <a:gs pos="0">
                    <a:srgbClr val="646876"/>
                  </a:gs>
                  <a:gs pos="50000">
                    <a:srgbClr val="D9E1FF"/>
                  </a:gs>
                  <a:gs pos="100000">
                    <a:srgbClr val="646876"/>
                  </a:gs>
                </a:gsLst>
                <a:lin ang="0" scaled="1"/>
              </a:gradFill>
              <a:ln w="9525" cap="flat" cmpd="sng">
                <a:noFill/>
                <a:prstDash val="solid"/>
                <a:round/>
                <a:headEnd/>
                <a:tailEnd/>
              </a:ln>
            </p:spPr>
            <p:txBody>
              <a:bodyPr wrap="none" anchor="ctr"/>
              <a:lstStyle/>
              <a:p>
                <a:endParaRPr lang="en-US"/>
              </a:p>
            </p:txBody>
          </p:sp>
          <p:sp>
            <p:nvSpPr>
              <p:cNvPr id="23607" name="Oval 54"/>
              <p:cNvSpPr>
                <a:spLocks noChangeArrowheads="1"/>
              </p:cNvSpPr>
              <p:nvPr/>
            </p:nvSpPr>
            <p:spPr bwMode="auto">
              <a:xfrm>
                <a:off x="1767" y="1560"/>
                <a:ext cx="846" cy="189"/>
              </a:xfrm>
              <a:prstGeom prst="ellipse">
                <a:avLst/>
              </a:prstGeom>
              <a:gradFill rotWithShape="0">
                <a:gsLst>
                  <a:gs pos="0">
                    <a:srgbClr val="646876"/>
                  </a:gs>
                  <a:gs pos="50000">
                    <a:srgbClr val="D9E1FF"/>
                  </a:gs>
                  <a:gs pos="100000">
                    <a:srgbClr val="646876"/>
                  </a:gs>
                </a:gsLst>
                <a:lin ang="0" scaled="1"/>
              </a:gradFill>
              <a:ln w="9525">
                <a:noFill/>
                <a:round/>
                <a:headEnd/>
                <a:tailEnd/>
              </a:ln>
            </p:spPr>
            <p:txBody>
              <a:bodyPr wrap="none" anchor="ctr"/>
              <a:lstStyle/>
              <a:p>
                <a:endParaRPr lang="en-US"/>
              </a:p>
            </p:txBody>
          </p:sp>
        </p:grpSp>
      </p:grpSp>
      <p:sp>
        <p:nvSpPr>
          <p:cNvPr id="23558" name="Rectangle 55"/>
          <p:cNvSpPr>
            <a:spLocks noGrp="1" noChangeArrowheads="1"/>
          </p:cNvSpPr>
          <p:nvPr>
            <p:ph type="title"/>
          </p:nvPr>
        </p:nvSpPr>
        <p:spPr>
          <a:xfrm>
            <a:off x="304800" y="457200"/>
            <a:ext cx="8839200" cy="784225"/>
          </a:xfrm>
        </p:spPr>
        <p:txBody>
          <a:bodyPr/>
          <a:lstStyle/>
          <a:p>
            <a:pPr defTabSz="852488" eaLnBrk="1" hangingPunct="1"/>
            <a:r>
              <a:rPr lang="en-US" sz="3000" dirty="0" smtClean="0">
                <a:latin typeface="Arial Black" pitchFamily="34" charset="0"/>
              </a:rPr>
              <a:t>Manual or Automated Handling</a:t>
            </a:r>
          </a:p>
        </p:txBody>
      </p:sp>
      <p:grpSp>
        <p:nvGrpSpPr>
          <p:cNvPr id="23559" name="Group 2"/>
          <p:cNvGrpSpPr>
            <a:grpSpLocks/>
          </p:cNvGrpSpPr>
          <p:nvPr/>
        </p:nvGrpSpPr>
        <p:grpSpPr bwMode="auto">
          <a:xfrm>
            <a:off x="4787900" y="4395788"/>
            <a:ext cx="4038600" cy="1506537"/>
            <a:chOff x="816" y="2112"/>
            <a:chExt cx="2544" cy="949"/>
          </a:xfrm>
        </p:grpSpPr>
        <p:grpSp>
          <p:nvGrpSpPr>
            <p:cNvPr id="23563" name="Group 3"/>
            <p:cNvGrpSpPr>
              <a:grpSpLocks/>
            </p:cNvGrpSpPr>
            <p:nvPr/>
          </p:nvGrpSpPr>
          <p:grpSpPr bwMode="auto">
            <a:xfrm>
              <a:off x="1489" y="2112"/>
              <a:ext cx="1889" cy="334"/>
              <a:chOff x="816" y="2697"/>
              <a:chExt cx="1925" cy="334"/>
            </a:xfrm>
          </p:grpSpPr>
          <p:sp>
            <p:nvSpPr>
              <p:cNvPr id="23586" name="Freeform 4"/>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7" name="Freeform 5"/>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8" name="Freeform 6"/>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9" name="Freeform 7"/>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0" name="Freeform 8"/>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1" name="Freeform 9"/>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2" name="Freeform 10"/>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3" name="Freeform 11"/>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4" name="Freeform 12"/>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5" name="Freeform 13"/>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6" name="Freeform 14"/>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7" name="Freeform 15"/>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8" name="Freeform 16"/>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99" name="Freeform 17"/>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00" name="Freeform 18"/>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01" name="Freeform 19"/>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02" name="Freeform 20"/>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603" name="Freeform 21"/>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grpSp>
          <p:nvGrpSpPr>
            <p:cNvPr id="23564" name="Group 22"/>
            <p:cNvGrpSpPr>
              <a:grpSpLocks/>
            </p:cNvGrpSpPr>
            <p:nvPr/>
          </p:nvGrpSpPr>
          <p:grpSpPr bwMode="auto">
            <a:xfrm>
              <a:off x="823" y="2727"/>
              <a:ext cx="1889" cy="334"/>
              <a:chOff x="816" y="2697"/>
              <a:chExt cx="1925" cy="334"/>
            </a:xfrm>
          </p:grpSpPr>
          <p:sp>
            <p:nvSpPr>
              <p:cNvPr id="23568" name="Freeform 23"/>
              <p:cNvSpPr>
                <a:spLocks noChangeAspect="1"/>
              </p:cNvSpPr>
              <p:nvPr/>
            </p:nvSpPr>
            <p:spPr bwMode="auto">
              <a:xfrm>
                <a:off x="81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69" name="Freeform 24"/>
              <p:cNvSpPr>
                <a:spLocks noChangeAspect="1"/>
              </p:cNvSpPr>
              <p:nvPr/>
            </p:nvSpPr>
            <p:spPr bwMode="auto">
              <a:xfrm>
                <a:off x="92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0" name="Freeform 25"/>
              <p:cNvSpPr>
                <a:spLocks noChangeAspect="1"/>
              </p:cNvSpPr>
              <p:nvPr/>
            </p:nvSpPr>
            <p:spPr bwMode="auto">
              <a:xfrm>
                <a:off x="103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1" name="Freeform 26"/>
              <p:cNvSpPr>
                <a:spLocks noChangeAspect="1"/>
              </p:cNvSpPr>
              <p:nvPr/>
            </p:nvSpPr>
            <p:spPr bwMode="auto">
              <a:xfrm>
                <a:off x="114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2" name="Freeform 27"/>
              <p:cNvSpPr>
                <a:spLocks noChangeAspect="1"/>
              </p:cNvSpPr>
              <p:nvPr/>
            </p:nvSpPr>
            <p:spPr bwMode="auto">
              <a:xfrm>
                <a:off x="124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3" name="Freeform 28"/>
              <p:cNvSpPr>
                <a:spLocks noChangeAspect="1"/>
              </p:cNvSpPr>
              <p:nvPr/>
            </p:nvSpPr>
            <p:spPr bwMode="auto">
              <a:xfrm>
                <a:off x="135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4" name="Freeform 29"/>
              <p:cNvSpPr>
                <a:spLocks noChangeAspect="1"/>
              </p:cNvSpPr>
              <p:nvPr/>
            </p:nvSpPr>
            <p:spPr bwMode="auto">
              <a:xfrm>
                <a:off x="146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5" name="Freeform 30"/>
              <p:cNvSpPr>
                <a:spLocks noChangeAspect="1"/>
              </p:cNvSpPr>
              <p:nvPr/>
            </p:nvSpPr>
            <p:spPr bwMode="auto">
              <a:xfrm>
                <a:off x="157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6" name="Freeform 31"/>
              <p:cNvSpPr>
                <a:spLocks noChangeAspect="1"/>
              </p:cNvSpPr>
              <p:nvPr/>
            </p:nvSpPr>
            <p:spPr bwMode="auto">
              <a:xfrm>
                <a:off x="168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7" name="Freeform 32"/>
              <p:cNvSpPr>
                <a:spLocks noChangeAspect="1"/>
              </p:cNvSpPr>
              <p:nvPr/>
            </p:nvSpPr>
            <p:spPr bwMode="auto">
              <a:xfrm>
                <a:off x="178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8" name="Freeform 33"/>
              <p:cNvSpPr>
                <a:spLocks noChangeAspect="1"/>
              </p:cNvSpPr>
              <p:nvPr/>
            </p:nvSpPr>
            <p:spPr bwMode="auto">
              <a:xfrm>
                <a:off x="189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79" name="Freeform 34"/>
              <p:cNvSpPr>
                <a:spLocks noChangeAspect="1"/>
              </p:cNvSpPr>
              <p:nvPr/>
            </p:nvSpPr>
            <p:spPr bwMode="auto">
              <a:xfrm>
                <a:off x="200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0" name="Freeform 35"/>
              <p:cNvSpPr>
                <a:spLocks noChangeAspect="1"/>
              </p:cNvSpPr>
              <p:nvPr/>
            </p:nvSpPr>
            <p:spPr bwMode="auto">
              <a:xfrm>
                <a:off x="211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1" name="Freeform 36"/>
              <p:cNvSpPr>
                <a:spLocks noChangeAspect="1"/>
              </p:cNvSpPr>
              <p:nvPr/>
            </p:nvSpPr>
            <p:spPr bwMode="auto">
              <a:xfrm>
                <a:off x="2220"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2" name="Freeform 37"/>
              <p:cNvSpPr>
                <a:spLocks noChangeAspect="1"/>
              </p:cNvSpPr>
              <p:nvPr/>
            </p:nvSpPr>
            <p:spPr bwMode="auto">
              <a:xfrm>
                <a:off x="2328"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3" name="Freeform 38"/>
              <p:cNvSpPr>
                <a:spLocks noChangeAspect="1"/>
              </p:cNvSpPr>
              <p:nvPr/>
            </p:nvSpPr>
            <p:spPr bwMode="auto">
              <a:xfrm>
                <a:off x="2436"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4" name="Freeform 39"/>
              <p:cNvSpPr>
                <a:spLocks noChangeAspect="1"/>
              </p:cNvSpPr>
              <p:nvPr/>
            </p:nvSpPr>
            <p:spPr bwMode="auto">
              <a:xfrm>
                <a:off x="2544"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sp>
            <p:nvSpPr>
              <p:cNvPr id="23585" name="Freeform 40"/>
              <p:cNvSpPr>
                <a:spLocks noChangeAspect="1"/>
              </p:cNvSpPr>
              <p:nvPr/>
            </p:nvSpPr>
            <p:spPr bwMode="auto">
              <a:xfrm>
                <a:off x="2652" y="2697"/>
                <a:ext cx="89" cy="334"/>
              </a:xfrm>
              <a:custGeom>
                <a:avLst/>
                <a:gdLst>
                  <a:gd name="T0" fmla="*/ 0 w 447"/>
                  <a:gd name="T1" fmla="*/ 0 h 1683"/>
                  <a:gd name="T2" fmla="*/ 0 w 447"/>
                  <a:gd name="T3" fmla="*/ 0 h 1683"/>
                  <a:gd name="T4" fmla="*/ 0 w 447"/>
                  <a:gd name="T5" fmla="*/ 0 h 1683"/>
                  <a:gd name="T6" fmla="*/ 0 w 447"/>
                  <a:gd name="T7" fmla="*/ 1 h 1683"/>
                  <a:gd name="T8" fmla="*/ 0 w 447"/>
                  <a:gd name="T9" fmla="*/ 1 h 1683"/>
                  <a:gd name="T10" fmla="*/ 0 w 447"/>
                  <a:gd name="T11" fmla="*/ 0 h 1683"/>
                  <a:gd name="T12" fmla="*/ 0 w 447"/>
                  <a:gd name="T13" fmla="*/ 0 h 1683"/>
                  <a:gd name="T14" fmla="*/ 0 w 447"/>
                  <a:gd name="T15" fmla="*/ 0 h 1683"/>
                  <a:gd name="T16" fmla="*/ 0 w 447"/>
                  <a:gd name="T17" fmla="*/ 0 h 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
                  <a:gd name="T28" fmla="*/ 0 h 1683"/>
                  <a:gd name="T29" fmla="*/ 447 w 447"/>
                  <a:gd name="T30" fmla="*/ 1683 h 1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 h="1683">
                    <a:moveTo>
                      <a:pt x="0" y="3"/>
                    </a:moveTo>
                    <a:lnTo>
                      <a:pt x="0" y="243"/>
                    </a:lnTo>
                    <a:lnTo>
                      <a:pt x="144" y="291"/>
                    </a:lnTo>
                    <a:lnTo>
                      <a:pt x="144" y="1683"/>
                    </a:lnTo>
                    <a:lnTo>
                      <a:pt x="288" y="1683"/>
                    </a:lnTo>
                    <a:lnTo>
                      <a:pt x="288" y="291"/>
                    </a:lnTo>
                    <a:lnTo>
                      <a:pt x="447" y="243"/>
                    </a:lnTo>
                    <a:lnTo>
                      <a:pt x="447" y="0"/>
                    </a:lnTo>
                    <a:lnTo>
                      <a:pt x="6" y="3"/>
                    </a:lnTo>
                  </a:path>
                </a:pathLst>
              </a:custGeom>
              <a:noFill/>
              <a:ln w="9525" cap="flat" cmpd="sng">
                <a:solidFill>
                  <a:schemeClr val="tx1"/>
                </a:solidFill>
                <a:prstDash val="solid"/>
                <a:round/>
                <a:headEnd type="none" w="med" len="med"/>
                <a:tailEnd type="none" w="med" len="med"/>
              </a:ln>
            </p:spPr>
            <p:txBody>
              <a:bodyPr wrap="none" anchor="ctr"/>
              <a:lstStyle/>
              <a:p>
                <a:endParaRPr lang="en-US"/>
              </a:p>
            </p:txBody>
          </p:sp>
        </p:grpSp>
        <p:sp>
          <p:nvSpPr>
            <p:cNvPr id="23565" name="AutoShape 41"/>
            <p:cNvSpPr>
              <a:spLocks noChangeArrowheads="1"/>
            </p:cNvSpPr>
            <p:nvPr/>
          </p:nvSpPr>
          <p:spPr bwMode="auto">
            <a:xfrm>
              <a:off x="816" y="2112"/>
              <a:ext cx="2544" cy="384"/>
            </a:xfrm>
            <a:prstGeom prst="parallelogram">
              <a:avLst>
                <a:gd name="adj" fmla="val 165625"/>
              </a:avLst>
            </a:prstGeom>
            <a:solidFill>
              <a:srgbClr val="D1D1D1"/>
            </a:solidFill>
            <a:ln w="9525">
              <a:noFill/>
              <a:miter lim="800000"/>
              <a:headEnd/>
              <a:tailEnd/>
            </a:ln>
          </p:spPr>
          <p:txBody>
            <a:bodyPr wrap="none" anchor="ctr"/>
            <a:lstStyle/>
            <a:p>
              <a:endParaRPr lang="en-US"/>
            </a:p>
          </p:txBody>
        </p:sp>
        <p:sp>
          <p:nvSpPr>
            <p:cNvPr id="23566" name="Freeform 42"/>
            <p:cNvSpPr>
              <a:spLocks/>
            </p:cNvSpPr>
            <p:nvPr/>
          </p:nvSpPr>
          <p:spPr bwMode="auto">
            <a:xfrm>
              <a:off x="2688" y="2112"/>
              <a:ext cx="672" cy="624"/>
            </a:xfrm>
            <a:custGeom>
              <a:avLst/>
              <a:gdLst>
                <a:gd name="T0" fmla="*/ 0 w 672"/>
                <a:gd name="T1" fmla="*/ 624 h 624"/>
                <a:gd name="T2" fmla="*/ 671 w 672"/>
                <a:gd name="T3" fmla="*/ 187 h 624"/>
                <a:gd name="T4" fmla="*/ 672 w 672"/>
                <a:gd name="T5" fmla="*/ 0 h 624"/>
                <a:gd name="T6" fmla="*/ 0 w 672"/>
                <a:gd name="T7" fmla="*/ 384 h 624"/>
                <a:gd name="T8" fmla="*/ 0 w 672"/>
                <a:gd name="T9" fmla="*/ 576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624"/>
                  </a:moveTo>
                  <a:lnTo>
                    <a:pt x="671" y="187"/>
                  </a:lnTo>
                  <a:lnTo>
                    <a:pt x="672" y="0"/>
                  </a:lnTo>
                  <a:lnTo>
                    <a:pt x="0" y="384"/>
                  </a:lnTo>
                  <a:lnTo>
                    <a:pt x="0" y="576"/>
                  </a:lnTo>
                </a:path>
              </a:pathLst>
            </a:custGeom>
            <a:solidFill>
              <a:srgbClr val="808080"/>
            </a:solidFill>
            <a:ln w="9525" cap="flat" cmpd="sng">
              <a:noFill/>
              <a:prstDash val="solid"/>
              <a:round/>
              <a:headEnd type="none" w="med" len="med"/>
              <a:tailEnd type="none" w="med" len="med"/>
            </a:ln>
          </p:spPr>
          <p:txBody>
            <a:bodyPr wrap="none" anchor="ctr"/>
            <a:lstStyle/>
            <a:p>
              <a:endParaRPr lang="en-US"/>
            </a:p>
          </p:txBody>
        </p:sp>
        <p:sp>
          <p:nvSpPr>
            <p:cNvPr id="23567" name="Rectangle 43"/>
            <p:cNvSpPr>
              <a:spLocks noChangeArrowheads="1"/>
            </p:cNvSpPr>
            <p:nvPr/>
          </p:nvSpPr>
          <p:spPr bwMode="auto">
            <a:xfrm>
              <a:off x="816" y="2496"/>
              <a:ext cx="1872" cy="240"/>
            </a:xfrm>
            <a:prstGeom prst="rect">
              <a:avLst/>
            </a:prstGeom>
            <a:solidFill>
              <a:srgbClr val="C0C0C0"/>
            </a:solidFill>
            <a:ln w="9525">
              <a:noFill/>
              <a:miter lim="800000"/>
              <a:headEnd/>
              <a:tailEnd/>
            </a:ln>
          </p:spPr>
          <p:txBody>
            <a:bodyPr wrap="none" anchor="ctr"/>
            <a:lstStyle/>
            <a:p>
              <a:endParaRPr lang="en-US"/>
            </a:p>
          </p:txBody>
        </p:sp>
      </p:grpSp>
      <p:sp>
        <p:nvSpPr>
          <p:cNvPr id="98" name="Text Box 44"/>
          <p:cNvSpPr txBox="1">
            <a:spLocks noChangeArrowheads="1"/>
          </p:cNvSpPr>
          <p:nvPr/>
        </p:nvSpPr>
        <p:spPr bwMode="auto">
          <a:xfrm>
            <a:off x="6061075" y="4402138"/>
            <a:ext cx="1627188" cy="584200"/>
          </a:xfrm>
          <a:prstGeom prst="rect">
            <a:avLst/>
          </a:prstGeom>
          <a:noFill/>
          <a:ln w="9525">
            <a:noFill/>
            <a:miter lim="800000"/>
            <a:headEnd/>
            <a:tailEnd/>
          </a:ln>
        </p:spPr>
        <p:txBody>
          <a:bodyPr wrap="none">
            <a:spAutoFit/>
          </a:bodyPr>
          <a:lstStyle/>
          <a:p>
            <a:pPr algn="l" eaLnBrk="0" hangingPunct="0">
              <a:defRPr/>
            </a:pPr>
            <a:r>
              <a:rPr lang="en-US" sz="3200" b="1" dirty="0">
                <a:latin typeface="+mj-lt"/>
              </a:rPr>
              <a:t>++++++</a:t>
            </a:r>
          </a:p>
        </p:txBody>
      </p:sp>
      <p:cxnSp>
        <p:nvCxnSpPr>
          <p:cNvPr id="23561" name="Straight Arrow Connector 100"/>
          <p:cNvCxnSpPr>
            <a:cxnSpLocks noChangeShapeType="1"/>
          </p:cNvCxnSpPr>
          <p:nvPr/>
        </p:nvCxnSpPr>
        <p:spPr bwMode="auto">
          <a:xfrm rot="5400000">
            <a:off x="2806701" y="3568700"/>
            <a:ext cx="1320800" cy="3175"/>
          </a:xfrm>
          <a:prstGeom prst="straightConnector1">
            <a:avLst/>
          </a:prstGeom>
          <a:noFill/>
          <a:ln w="9525" algn="ctr">
            <a:solidFill>
              <a:schemeClr val="tx1"/>
            </a:solidFill>
            <a:round/>
            <a:headEnd/>
            <a:tailEnd type="arrow" w="med" len="med"/>
          </a:ln>
        </p:spPr>
      </p:cxnSp>
      <p:cxnSp>
        <p:nvCxnSpPr>
          <p:cNvPr id="23562" name="Straight Arrow Connector 102"/>
          <p:cNvCxnSpPr>
            <a:cxnSpLocks noChangeShapeType="1"/>
          </p:cNvCxnSpPr>
          <p:nvPr/>
        </p:nvCxnSpPr>
        <p:spPr bwMode="auto">
          <a:xfrm rot="5400000" flipH="1" flipV="1">
            <a:off x="5384801" y="3289300"/>
            <a:ext cx="1270000" cy="3175"/>
          </a:xfrm>
          <a:prstGeom prst="straightConnector1">
            <a:avLst/>
          </a:prstGeom>
          <a:noFill/>
          <a:ln w="9525" algn="ctr">
            <a:solidFill>
              <a:schemeClr val="tx1"/>
            </a:solidFill>
            <a:round/>
            <a:headEnd/>
            <a:tailEnd type="arrow" w="med" len="med"/>
          </a:ln>
        </p:spPr>
      </p:cxn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439738"/>
            <a:ext cx="8890000" cy="1143000"/>
          </a:xfrm>
        </p:spPr>
        <p:txBody>
          <a:bodyPr/>
          <a:lstStyle/>
          <a:p>
            <a:pPr eaLnBrk="1" hangingPunct="1"/>
            <a:r>
              <a:rPr lang="en-US" sz="3000" dirty="0" smtClean="0">
                <a:latin typeface="Arial Black" pitchFamily="34" charset="0"/>
              </a:rPr>
              <a:t>Sources of </a:t>
            </a:r>
            <a:r>
              <a:rPr lang="en-US" sz="3000" dirty="0" err="1" smtClean="0">
                <a:latin typeface="Arial Black" pitchFamily="34" charset="0"/>
              </a:rPr>
              <a:t>Tribocharging</a:t>
            </a:r>
            <a:r>
              <a:rPr lang="en-US" dirty="0" smtClean="0"/>
              <a:t/>
            </a:r>
            <a:br>
              <a:rPr lang="en-US" dirty="0" smtClean="0"/>
            </a:br>
            <a:r>
              <a:rPr lang="en-US" sz="3200" dirty="0" smtClean="0">
                <a:solidFill>
                  <a:srgbClr val="FF0000"/>
                </a:solidFill>
              </a:rPr>
              <a:t>Contact and Separation of Dissimilar Materials</a:t>
            </a:r>
          </a:p>
        </p:txBody>
      </p:sp>
      <p:sp>
        <p:nvSpPr>
          <p:cNvPr id="24579" name="Rectangle 3"/>
          <p:cNvSpPr>
            <a:spLocks noGrp="1" noChangeArrowheads="1"/>
          </p:cNvSpPr>
          <p:nvPr>
            <p:ph type="body" sz="half" idx="1"/>
          </p:nvPr>
        </p:nvSpPr>
        <p:spPr>
          <a:xfrm>
            <a:off x="681038" y="1692275"/>
            <a:ext cx="3998912" cy="5026025"/>
          </a:xfrm>
        </p:spPr>
        <p:txBody>
          <a:bodyPr/>
          <a:lstStyle/>
          <a:p>
            <a:pPr eaLnBrk="1" hangingPunct="1">
              <a:buClr>
                <a:srgbClr val="663300"/>
              </a:buClr>
            </a:pPr>
            <a:r>
              <a:rPr lang="en-US" smtClean="0"/>
              <a:t>Product handling</a:t>
            </a:r>
          </a:p>
          <a:p>
            <a:pPr lvl="1" eaLnBrk="1" hangingPunct="1">
              <a:buClr>
                <a:srgbClr val="663300"/>
              </a:buClr>
            </a:pPr>
            <a:r>
              <a:rPr lang="en-US" smtClean="0"/>
              <a:t>Tweezers</a:t>
            </a:r>
          </a:p>
          <a:p>
            <a:pPr lvl="1" eaLnBrk="1" hangingPunct="1">
              <a:buClr>
                <a:srgbClr val="663300"/>
              </a:buClr>
            </a:pPr>
            <a:r>
              <a:rPr lang="en-US" smtClean="0"/>
              <a:t>Robots</a:t>
            </a:r>
          </a:p>
          <a:p>
            <a:pPr lvl="1" eaLnBrk="1" hangingPunct="1">
              <a:buClr>
                <a:srgbClr val="663300"/>
              </a:buClr>
            </a:pPr>
            <a:r>
              <a:rPr lang="en-US" smtClean="0"/>
              <a:t>Rollers</a:t>
            </a:r>
          </a:p>
          <a:p>
            <a:pPr lvl="1" eaLnBrk="1" hangingPunct="1">
              <a:buClr>
                <a:srgbClr val="663300"/>
              </a:buClr>
            </a:pPr>
            <a:r>
              <a:rPr lang="en-US" smtClean="0"/>
              <a:t>Suction cups</a:t>
            </a:r>
          </a:p>
          <a:p>
            <a:pPr lvl="1" eaLnBrk="1" hangingPunct="1">
              <a:buClr>
                <a:srgbClr val="663300"/>
              </a:buClr>
            </a:pPr>
            <a:r>
              <a:rPr lang="en-US" smtClean="0"/>
              <a:t>Parts on reel</a:t>
            </a:r>
          </a:p>
          <a:p>
            <a:pPr eaLnBrk="1" hangingPunct="1">
              <a:buClr>
                <a:srgbClr val="663300"/>
              </a:buClr>
            </a:pPr>
            <a:r>
              <a:rPr lang="en-US" smtClean="0"/>
              <a:t>Wet Processes</a:t>
            </a:r>
          </a:p>
          <a:p>
            <a:pPr eaLnBrk="1" hangingPunct="1">
              <a:buClr>
                <a:srgbClr val="663300"/>
              </a:buClr>
            </a:pPr>
            <a:r>
              <a:rPr lang="en-US" smtClean="0"/>
              <a:t>Wipe Down</a:t>
            </a:r>
          </a:p>
          <a:p>
            <a:pPr eaLnBrk="1" hangingPunct="1">
              <a:buFontTx/>
              <a:buNone/>
            </a:pPr>
            <a:endParaRPr lang="en-US" smtClean="0"/>
          </a:p>
        </p:txBody>
      </p:sp>
      <p:sp>
        <p:nvSpPr>
          <p:cNvPr id="24580" name="Rectangle 4"/>
          <p:cNvSpPr>
            <a:spLocks noGrp="1" noChangeArrowheads="1"/>
          </p:cNvSpPr>
          <p:nvPr>
            <p:ph type="body" sz="half" idx="2"/>
          </p:nvPr>
        </p:nvSpPr>
        <p:spPr>
          <a:xfrm>
            <a:off x="4811713" y="1692275"/>
            <a:ext cx="4586287" cy="4953000"/>
          </a:xfrm>
        </p:spPr>
        <p:txBody>
          <a:bodyPr/>
          <a:lstStyle/>
          <a:p>
            <a:pPr eaLnBrk="1" hangingPunct="1">
              <a:lnSpc>
                <a:spcPct val="90000"/>
              </a:lnSpc>
              <a:buClr>
                <a:srgbClr val="663300"/>
              </a:buClr>
            </a:pPr>
            <a:r>
              <a:rPr lang="en-US" smtClean="0"/>
              <a:t>Personnel</a:t>
            </a:r>
          </a:p>
          <a:p>
            <a:pPr lvl="1" eaLnBrk="1" hangingPunct="1">
              <a:lnSpc>
                <a:spcPct val="90000"/>
              </a:lnSpc>
              <a:buClr>
                <a:srgbClr val="663300"/>
              </a:buClr>
            </a:pPr>
            <a:r>
              <a:rPr lang="en-US" smtClean="0"/>
              <a:t>In chairs</a:t>
            </a:r>
          </a:p>
          <a:p>
            <a:pPr lvl="1" eaLnBrk="1" hangingPunct="1">
              <a:lnSpc>
                <a:spcPct val="90000"/>
              </a:lnSpc>
              <a:buClr>
                <a:srgbClr val="663300"/>
              </a:buClr>
            </a:pPr>
            <a:r>
              <a:rPr lang="en-US" smtClean="0"/>
              <a:t>On floor</a:t>
            </a:r>
          </a:p>
          <a:p>
            <a:pPr lvl="1" eaLnBrk="1" hangingPunct="1">
              <a:lnSpc>
                <a:spcPct val="90000"/>
              </a:lnSpc>
              <a:buClr>
                <a:srgbClr val="663300"/>
              </a:buClr>
            </a:pPr>
            <a:r>
              <a:rPr lang="en-US" smtClean="0"/>
              <a:t>Against walls</a:t>
            </a:r>
          </a:p>
          <a:p>
            <a:pPr eaLnBrk="1" hangingPunct="1">
              <a:lnSpc>
                <a:spcPct val="90000"/>
              </a:lnSpc>
              <a:buClr>
                <a:srgbClr val="663300"/>
              </a:buClr>
            </a:pPr>
            <a:r>
              <a:rPr lang="en-US" smtClean="0"/>
              <a:t>Product Storage</a:t>
            </a:r>
          </a:p>
          <a:p>
            <a:pPr lvl="1" eaLnBrk="1" hangingPunct="1">
              <a:lnSpc>
                <a:spcPct val="90000"/>
              </a:lnSpc>
              <a:buClr>
                <a:srgbClr val="663300"/>
              </a:buClr>
            </a:pPr>
            <a:r>
              <a:rPr lang="en-US" smtClean="0"/>
              <a:t>In/Out of carriers</a:t>
            </a:r>
          </a:p>
          <a:p>
            <a:pPr lvl="1" eaLnBrk="1" hangingPunct="1">
              <a:lnSpc>
                <a:spcPct val="90000"/>
              </a:lnSpc>
              <a:buClr>
                <a:srgbClr val="663300"/>
              </a:buClr>
            </a:pPr>
            <a:r>
              <a:rPr lang="en-US" smtClean="0"/>
              <a:t>Moving across work surfaces</a:t>
            </a:r>
          </a:p>
          <a:p>
            <a:pPr eaLnBrk="1" hangingPunct="1">
              <a:lnSpc>
                <a:spcPct val="90000"/>
              </a:lnSpc>
              <a:buClr>
                <a:srgbClr val="663300"/>
              </a:buClr>
            </a:pPr>
            <a:r>
              <a:rPr lang="en-US" smtClean="0"/>
              <a:t>Plastics</a:t>
            </a:r>
          </a:p>
          <a:p>
            <a:pPr lvl="1" eaLnBrk="1" hangingPunct="1">
              <a:lnSpc>
                <a:spcPct val="90000"/>
              </a:lnSpc>
              <a:buClr>
                <a:srgbClr val="663300"/>
              </a:buClr>
            </a:pPr>
            <a:r>
              <a:rPr lang="en-US" smtClean="0"/>
              <a:t>Packing material</a:t>
            </a:r>
          </a:p>
          <a:p>
            <a:pPr lvl="1" eaLnBrk="1" hangingPunct="1">
              <a:lnSpc>
                <a:spcPct val="90000"/>
              </a:lnSpc>
              <a:buClr>
                <a:srgbClr val="0070C0"/>
              </a:buClr>
              <a:buSzPct val="130000"/>
            </a:pPr>
            <a:r>
              <a:rPr lang="en-US" smtClean="0"/>
              <a:t>Plastic Sheet protectors</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08063" y="1136650"/>
            <a:ext cx="3343275" cy="1370013"/>
          </a:xfrm>
          <a:prstGeom prst="rect">
            <a:avLst/>
          </a:prstGeom>
          <a:noFill/>
          <a:ln w="9525">
            <a:noFill/>
            <a:miter lim="800000"/>
            <a:headEnd/>
            <a:tailEnd/>
          </a:ln>
          <a:effectLst/>
        </p:spPr>
        <p:txBody>
          <a:bodyPr>
            <a:spAutoFit/>
          </a:bodyPr>
          <a:lstStyle/>
          <a:p>
            <a:pPr algn="l" eaLnBrk="0" hangingPunct="0">
              <a:spcBef>
                <a:spcPct val="50000"/>
              </a:spcBef>
              <a:defRPr/>
            </a:pPr>
            <a:r>
              <a:rPr lang="en-US" sz="2400" b="1">
                <a:solidFill>
                  <a:srgbClr val="000066"/>
                </a:solidFill>
                <a:latin typeface="Arial" pitchFamily="34" charset="0"/>
              </a:rPr>
              <a:t>Charge generation:</a:t>
            </a:r>
          </a:p>
          <a:p>
            <a:pPr algn="l" eaLnBrk="0" hangingPunct="0">
              <a:spcBef>
                <a:spcPct val="50000"/>
              </a:spcBef>
              <a:defRPr/>
            </a:pPr>
            <a:r>
              <a:rPr lang="en-US" sz="2400" b="1">
                <a:solidFill>
                  <a:srgbClr val="000066"/>
                </a:solidFill>
                <a:latin typeface="Arial" pitchFamily="34" charset="0"/>
              </a:rPr>
              <a:t>The Materials Used Encourage Transfer:</a:t>
            </a:r>
            <a:endParaRPr lang="en-US" sz="3200" b="1">
              <a:effectLst>
                <a:outerShdw blurRad="38100" dist="38100" dir="2700000" algn="tl">
                  <a:srgbClr val="C0C0C0"/>
                </a:outerShdw>
              </a:effectLst>
              <a:latin typeface="Arial" pitchFamily="34" charset="0"/>
            </a:endParaRPr>
          </a:p>
        </p:txBody>
      </p:sp>
      <p:sp>
        <p:nvSpPr>
          <p:cNvPr id="20483" name="Text Box 3"/>
          <p:cNvSpPr txBox="1">
            <a:spLocks noChangeArrowheads="1"/>
          </p:cNvSpPr>
          <p:nvPr/>
        </p:nvSpPr>
        <p:spPr bwMode="auto">
          <a:xfrm>
            <a:off x="779463" y="3349625"/>
            <a:ext cx="2479675" cy="1066800"/>
          </a:xfrm>
          <a:prstGeom prst="rect">
            <a:avLst/>
          </a:prstGeom>
          <a:noFill/>
          <a:ln w="9525">
            <a:noFill/>
            <a:miter lim="800000"/>
            <a:headEnd/>
            <a:tailEnd/>
          </a:ln>
          <a:effectLst/>
        </p:spPr>
        <p:txBody>
          <a:bodyPr>
            <a:spAutoFit/>
          </a:bodyPr>
          <a:lstStyle/>
          <a:p>
            <a:pPr eaLnBrk="0" hangingPunct="0">
              <a:spcBef>
                <a:spcPct val="50000"/>
              </a:spcBef>
              <a:defRPr/>
            </a:pPr>
            <a:r>
              <a:rPr lang="en-US" sz="3200" dirty="0" err="1">
                <a:effectLst>
                  <a:outerShdw blurRad="38100" dist="38100" dir="2700000" algn="tl">
                    <a:srgbClr val="C0C0C0"/>
                  </a:outerShdw>
                </a:effectLst>
                <a:latin typeface="Arial" pitchFamily="34" charset="0"/>
              </a:rPr>
              <a:t>Triboelectric</a:t>
            </a:r>
            <a:r>
              <a:rPr lang="en-US" sz="3200" dirty="0">
                <a:effectLst>
                  <a:outerShdw blurRad="38100" dist="38100" dir="2700000" algn="tl">
                    <a:srgbClr val="C0C0C0"/>
                  </a:outerShdw>
                </a:effectLst>
                <a:latin typeface="Arial" pitchFamily="34" charset="0"/>
              </a:rPr>
              <a:t> Charging</a:t>
            </a:r>
            <a:endParaRPr lang="en-US" sz="3200" dirty="0">
              <a:latin typeface="Arial" pitchFamily="34" charset="0"/>
            </a:endParaRPr>
          </a:p>
        </p:txBody>
      </p:sp>
      <p:sp>
        <p:nvSpPr>
          <p:cNvPr id="25604" name="AutoShape 4"/>
          <p:cNvSpPr>
            <a:spLocks noChangeArrowheads="1"/>
          </p:cNvSpPr>
          <p:nvPr/>
        </p:nvSpPr>
        <p:spPr bwMode="auto">
          <a:xfrm>
            <a:off x="3311525" y="3725863"/>
            <a:ext cx="1793875" cy="6413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noFill/>
            <a:miter lim="800000"/>
            <a:headEnd/>
            <a:tailEnd/>
          </a:ln>
        </p:spPr>
        <p:txBody>
          <a:bodyPr wrap="none" anchor="ctr"/>
          <a:lstStyle/>
          <a:p>
            <a:endParaRPr lang="en-US"/>
          </a:p>
        </p:txBody>
      </p:sp>
      <p:grpSp>
        <p:nvGrpSpPr>
          <p:cNvPr id="25605" name="Group 5"/>
          <p:cNvGrpSpPr>
            <a:grpSpLocks/>
          </p:cNvGrpSpPr>
          <p:nvPr/>
        </p:nvGrpSpPr>
        <p:grpSpPr bwMode="auto">
          <a:xfrm>
            <a:off x="5257800" y="1443038"/>
            <a:ext cx="2908300" cy="4254500"/>
            <a:chOff x="3312" y="527"/>
            <a:chExt cx="1832" cy="2680"/>
          </a:xfrm>
        </p:grpSpPr>
        <p:sp>
          <p:nvSpPr>
            <p:cNvPr id="25607" name="Rectangle 6"/>
            <p:cNvSpPr>
              <a:spLocks noChangeAspect="1" noChangeArrowheads="1"/>
            </p:cNvSpPr>
            <p:nvPr/>
          </p:nvSpPr>
          <p:spPr bwMode="auto">
            <a:xfrm>
              <a:off x="3312" y="527"/>
              <a:ext cx="1832" cy="2680"/>
            </a:xfrm>
            <a:prstGeom prst="rect">
              <a:avLst/>
            </a:prstGeom>
            <a:gradFill rotWithShape="1">
              <a:gsLst>
                <a:gs pos="0">
                  <a:srgbClr val="B2B2B2"/>
                </a:gs>
                <a:gs pos="100000">
                  <a:srgbClr val="003399"/>
                </a:gs>
              </a:gsLst>
              <a:lin ang="5400000" scaled="1"/>
            </a:gradFill>
            <a:ln w="25400">
              <a:noFill/>
              <a:miter lim="800000"/>
              <a:headEnd/>
              <a:tailEnd/>
            </a:ln>
          </p:spPr>
          <p:txBody>
            <a:bodyPr wrap="none" lIns="91398" tIns="45699" rIns="91398" bIns="45699" anchor="ctr"/>
            <a:lstStyle/>
            <a:p>
              <a:pPr defTabSz="441325" eaLnBrk="0" hangingPunct="0">
                <a:lnSpc>
                  <a:spcPct val="90000"/>
                </a:lnSpc>
              </a:pPr>
              <a:endParaRPr lang="en-US" sz="1500">
                <a:solidFill>
                  <a:srgbClr val="FFFFFF"/>
                </a:solidFill>
                <a:latin typeface="Times New Roman" pitchFamily="18" charset="0"/>
              </a:endParaRPr>
            </a:p>
          </p:txBody>
        </p:sp>
        <p:grpSp>
          <p:nvGrpSpPr>
            <p:cNvPr id="25608" name="Group 7"/>
            <p:cNvGrpSpPr>
              <a:grpSpLocks/>
            </p:cNvGrpSpPr>
            <p:nvPr/>
          </p:nvGrpSpPr>
          <p:grpSpPr bwMode="auto">
            <a:xfrm>
              <a:off x="3432" y="780"/>
              <a:ext cx="1630" cy="2252"/>
              <a:chOff x="3260" y="1241"/>
              <a:chExt cx="1618" cy="2639"/>
            </a:xfrm>
          </p:grpSpPr>
          <p:sp>
            <p:nvSpPr>
              <p:cNvPr id="25610" name="Rectangle 8"/>
              <p:cNvSpPr>
                <a:spLocks noChangeAspect="1" noChangeArrowheads="1"/>
              </p:cNvSpPr>
              <p:nvPr/>
            </p:nvSpPr>
            <p:spPr bwMode="auto">
              <a:xfrm>
                <a:off x="4019" y="1241"/>
                <a:ext cx="859" cy="2639"/>
              </a:xfrm>
              <a:prstGeom prst="rect">
                <a:avLst/>
              </a:prstGeom>
              <a:noFill/>
              <a:ln w="28575">
                <a:noFill/>
                <a:miter lim="800000"/>
                <a:headEnd/>
                <a:tailEnd/>
              </a:ln>
            </p:spPr>
            <p:txBody>
              <a:bodyPr wrap="none" lIns="91398" tIns="45699" rIns="91398" bIns="45699" anchor="ctr"/>
              <a:lstStyle/>
              <a:p>
                <a:pPr marL="319088" indent="-319088" algn="l" defTabSz="852488" eaLnBrk="0" hangingPunct="0">
                  <a:lnSpc>
                    <a:spcPts val="1800"/>
                  </a:lnSpc>
                  <a:spcAft>
                    <a:spcPct val="20000"/>
                  </a:spcAft>
                </a:pPr>
                <a:r>
                  <a:rPr lang="en-US" sz="1400" b="1">
                    <a:solidFill>
                      <a:srgbClr val="FFFFFF"/>
                    </a:solidFill>
                  </a:rPr>
                  <a:t>Latex</a:t>
                </a:r>
              </a:p>
              <a:p>
                <a:pPr marL="319088" indent="-319088" algn="l" defTabSz="852488" eaLnBrk="0" hangingPunct="0">
                  <a:lnSpc>
                    <a:spcPts val="1800"/>
                  </a:lnSpc>
                  <a:spcAft>
                    <a:spcPct val="20000"/>
                  </a:spcAft>
                </a:pPr>
                <a:r>
                  <a:rPr lang="en-US" sz="1400" b="1">
                    <a:solidFill>
                      <a:srgbClr val="FFFFFF"/>
                    </a:solidFill>
                  </a:rPr>
                  <a:t>Human Hands</a:t>
                </a:r>
              </a:p>
              <a:p>
                <a:pPr marL="319088" indent="-319088" algn="l" defTabSz="852488" eaLnBrk="0" hangingPunct="0">
                  <a:lnSpc>
                    <a:spcPts val="1800"/>
                  </a:lnSpc>
                  <a:spcAft>
                    <a:spcPct val="20000"/>
                  </a:spcAft>
                </a:pPr>
                <a:r>
                  <a:rPr lang="en-US" sz="1400" b="1">
                    <a:solidFill>
                      <a:srgbClr val="FFFFFF"/>
                    </a:solidFill>
                  </a:rPr>
                  <a:t>Quartz </a:t>
                </a:r>
              </a:p>
              <a:p>
                <a:pPr marL="319088" indent="-319088" algn="l" defTabSz="852488" eaLnBrk="0" hangingPunct="0">
                  <a:lnSpc>
                    <a:spcPts val="1800"/>
                  </a:lnSpc>
                  <a:spcAft>
                    <a:spcPct val="20000"/>
                  </a:spcAft>
                </a:pPr>
                <a:r>
                  <a:rPr lang="en-US" sz="1400" b="1">
                    <a:solidFill>
                      <a:srgbClr val="FFFFFF"/>
                    </a:solidFill>
                  </a:rPr>
                  <a:t>Nylon</a:t>
                </a:r>
              </a:p>
              <a:p>
                <a:pPr marL="319088" indent="-319088" algn="l" defTabSz="852488" eaLnBrk="0" hangingPunct="0">
                  <a:lnSpc>
                    <a:spcPts val="1800"/>
                  </a:lnSpc>
                  <a:spcAft>
                    <a:spcPct val="20000"/>
                  </a:spcAft>
                </a:pPr>
                <a:r>
                  <a:rPr lang="en-US" sz="1400" b="1">
                    <a:solidFill>
                      <a:srgbClr val="FFFFFF"/>
                    </a:solidFill>
                  </a:rPr>
                  <a:t>Aluminum</a:t>
                </a:r>
              </a:p>
              <a:p>
                <a:pPr marL="319088" indent="-319088" algn="l" defTabSz="852488" eaLnBrk="0" hangingPunct="0">
                  <a:lnSpc>
                    <a:spcPts val="1800"/>
                  </a:lnSpc>
                  <a:spcAft>
                    <a:spcPct val="20000"/>
                  </a:spcAft>
                </a:pPr>
                <a:r>
                  <a:rPr lang="en-US" sz="1400" b="1">
                    <a:solidFill>
                      <a:srgbClr val="FFFFFF"/>
                    </a:solidFill>
                  </a:rPr>
                  <a:t>Chrome</a:t>
                </a:r>
              </a:p>
              <a:p>
                <a:pPr marL="319088" indent="-319088" algn="l" defTabSz="852488" eaLnBrk="0" hangingPunct="0">
                  <a:lnSpc>
                    <a:spcPts val="1800"/>
                  </a:lnSpc>
                  <a:spcAft>
                    <a:spcPct val="20000"/>
                  </a:spcAft>
                </a:pPr>
                <a:r>
                  <a:rPr lang="en-US" sz="1400" b="1">
                    <a:solidFill>
                      <a:srgbClr val="FFFFFF"/>
                    </a:solidFill>
                  </a:rPr>
                  <a:t>Steel</a:t>
                </a:r>
              </a:p>
              <a:p>
                <a:pPr marL="319088" indent="-319088" algn="l" defTabSz="852488" eaLnBrk="0" hangingPunct="0">
                  <a:lnSpc>
                    <a:spcPts val="1800"/>
                  </a:lnSpc>
                  <a:spcAft>
                    <a:spcPct val="20000"/>
                  </a:spcAft>
                </a:pPr>
                <a:r>
                  <a:rPr lang="en-US" sz="1400" b="1">
                    <a:solidFill>
                      <a:srgbClr val="FFFFFF"/>
                    </a:solidFill>
                  </a:rPr>
                  <a:t>Polyurethane</a:t>
                </a:r>
              </a:p>
              <a:p>
                <a:pPr marL="319088" indent="-319088" algn="l" defTabSz="852488" eaLnBrk="0" hangingPunct="0">
                  <a:lnSpc>
                    <a:spcPts val="1800"/>
                  </a:lnSpc>
                  <a:spcAft>
                    <a:spcPct val="20000"/>
                  </a:spcAft>
                </a:pPr>
                <a:r>
                  <a:rPr lang="en-US" sz="1400" b="1">
                    <a:solidFill>
                      <a:srgbClr val="FFFFFF"/>
                    </a:solidFill>
                  </a:rPr>
                  <a:t>Polyethylene</a:t>
                </a:r>
              </a:p>
              <a:p>
                <a:pPr marL="319088" indent="-319088" algn="l" defTabSz="852488" eaLnBrk="0" hangingPunct="0">
                  <a:lnSpc>
                    <a:spcPts val="1800"/>
                  </a:lnSpc>
                  <a:spcAft>
                    <a:spcPct val="20000"/>
                  </a:spcAft>
                </a:pPr>
                <a:r>
                  <a:rPr lang="en-US" sz="1400" b="1">
                    <a:solidFill>
                      <a:srgbClr val="FFFFFF"/>
                    </a:solidFill>
                  </a:rPr>
                  <a:t>Polypropylene</a:t>
                </a:r>
              </a:p>
              <a:p>
                <a:pPr marL="319088" indent="-319088" algn="l" defTabSz="852488" eaLnBrk="0" hangingPunct="0">
                  <a:lnSpc>
                    <a:spcPts val="1800"/>
                  </a:lnSpc>
                  <a:spcAft>
                    <a:spcPct val="20000"/>
                  </a:spcAft>
                </a:pPr>
                <a:r>
                  <a:rPr lang="en-US" sz="1400" b="1">
                    <a:solidFill>
                      <a:srgbClr val="FFFFFF"/>
                    </a:solidFill>
                  </a:rPr>
                  <a:t>PVC  (Vinyl)</a:t>
                </a:r>
              </a:p>
              <a:p>
                <a:pPr marL="319088" indent="-319088" algn="l" defTabSz="852488" eaLnBrk="0" hangingPunct="0">
                  <a:lnSpc>
                    <a:spcPts val="1800"/>
                  </a:lnSpc>
                  <a:spcAft>
                    <a:spcPct val="20000"/>
                  </a:spcAft>
                </a:pPr>
                <a:r>
                  <a:rPr lang="en-US" sz="1400" b="1">
                    <a:solidFill>
                      <a:srgbClr val="FFFFFF"/>
                    </a:solidFill>
                  </a:rPr>
                  <a:t>Polycarbonate</a:t>
                </a:r>
              </a:p>
              <a:p>
                <a:pPr marL="319088" indent="-319088" algn="l" defTabSz="852488" eaLnBrk="0" hangingPunct="0">
                  <a:lnSpc>
                    <a:spcPts val="1800"/>
                  </a:lnSpc>
                  <a:spcAft>
                    <a:spcPct val="20000"/>
                  </a:spcAft>
                </a:pPr>
                <a:r>
                  <a:rPr lang="en-US" sz="1400" b="1">
                    <a:solidFill>
                      <a:srgbClr val="FFFFFF"/>
                    </a:solidFill>
                  </a:rPr>
                  <a:t>Mylar</a:t>
                </a:r>
              </a:p>
              <a:p>
                <a:pPr marL="319088" indent="-319088" algn="l" defTabSz="852488" eaLnBrk="0" hangingPunct="0">
                  <a:lnSpc>
                    <a:spcPts val="1800"/>
                  </a:lnSpc>
                  <a:spcAft>
                    <a:spcPct val="20000"/>
                  </a:spcAft>
                </a:pPr>
                <a:r>
                  <a:rPr lang="en-US" sz="1400" b="1">
                    <a:solidFill>
                      <a:srgbClr val="FFFFFF"/>
                    </a:solidFill>
                  </a:rPr>
                  <a:t>Teflon</a:t>
                </a:r>
                <a:endParaRPr lang="en-US" sz="1400">
                  <a:solidFill>
                    <a:srgbClr val="FFFFFF"/>
                  </a:solidFill>
                  <a:latin typeface="Times New Roman" pitchFamily="18" charset="0"/>
                </a:endParaRPr>
              </a:p>
            </p:txBody>
          </p:sp>
          <p:sp>
            <p:nvSpPr>
              <p:cNvPr id="25611" name="Rectangle 9"/>
              <p:cNvSpPr>
                <a:spLocks noChangeAspect="1" noChangeArrowheads="1"/>
              </p:cNvSpPr>
              <p:nvPr/>
            </p:nvSpPr>
            <p:spPr bwMode="auto">
              <a:xfrm>
                <a:off x="3260" y="1243"/>
                <a:ext cx="563" cy="2554"/>
              </a:xfrm>
              <a:prstGeom prst="rect">
                <a:avLst/>
              </a:prstGeom>
              <a:noFill/>
              <a:ln w="28575">
                <a:noFill/>
                <a:miter lim="800000"/>
                <a:headEnd/>
                <a:tailEnd/>
              </a:ln>
            </p:spPr>
            <p:txBody>
              <a:bodyPr wrap="none" lIns="91398" tIns="45699" rIns="91398" bIns="45699" anchor="ctr"/>
              <a:lstStyle/>
              <a:p>
                <a:pPr defTabSz="441325" eaLnBrk="0" hangingPunct="0">
                  <a:lnSpc>
                    <a:spcPct val="90000"/>
                  </a:lnSpc>
                </a:pPr>
                <a:r>
                  <a:rPr lang="en-US" sz="1700" b="1">
                    <a:solidFill>
                      <a:srgbClr val="FFFFFF"/>
                    </a:solidFill>
                    <a:latin typeface="Tahoma" pitchFamily="34" charset="0"/>
                  </a:rPr>
                  <a:t>Positive</a:t>
                </a:r>
              </a:p>
              <a:p>
                <a:pPr defTabSz="441325" eaLnBrk="0" hangingPunct="0">
                  <a:lnSpc>
                    <a:spcPct val="90000"/>
                  </a:lnSpc>
                </a:pPr>
                <a:r>
                  <a:rPr lang="en-US" sz="1700" b="1">
                    <a:solidFill>
                      <a:srgbClr val="FFFFFF"/>
                    </a:solidFill>
                    <a:latin typeface="Tahoma" pitchFamily="34" charset="0"/>
                  </a:rPr>
                  <a:t>+</a:t>
                </a: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endParaRPr lang="en-US" sz="1700" b="1">
                  <a:solidFill>
                    <a:srgbClr val="FFFFFF"/>
                  </a:solidFill>
                  <a:latin typeface="Tahoma" pitchFamily="34" charset="0"/>
                </a:endParaRPr>
              </a:p>
              <a:p>
                <a:pPr defTabSz="441325" eaLnBrk="0" hangingPunct="0">
                  <a:lnSpc>
                    <a:spcPct val="90000"/>
                  </a:lnSpc>
                </a:pPr>
                <a:r>
                  <a:rPr lang="en-US" sz="1700" b="1">
                    <a:solidFill>
                      <a:srgbClr val="FFFFFF"/>
                    </a:solidFill>
                    <a:latin typeface="Tahoma" pitchFamily="34" charset="0"/>
                  </a:rPr>
                  <a:t>Negative</a:t>
                </a:r>
              </a:p>
              <a:p>
                <a:pPr defTabSz="441325" eaLnBrk="0" hangingPunct="0">
                  <a:lnSpc>
                    <a:spcPct val="90000"/>
                  </a:lnSpc>
                </a:pPr>
                <a:r>
                  <a:rPr lang="en-US" sz="1700" b="1">
                    <a:solidFill>
                      <a:srgbClr val="FFFFFF"/>
                    </a:solidFill>
                    <a:latin typeface="Tahoma" pitchFamily="34" charset="0"/>
                  </a:rPr>
                  <a:t>-</a:t>
                </a:r>
              </a:p>
            </p:txBody>
          </p:sp>
        </p:grpSp>
        <p:pic>
          <p:nvPicPr>
            <p:cNvPr id="25609" name="Picture 10"/>
            <p:cNvPicPr>
              <a:picLocks noChangeAspect="1" noChangeArrowheads="1"/>
            </p:cNvPicPr>
            <p:nvPr/>
          </p:nvPicPr>
          <p:blipFill>
            <a:blip r:embed="rId3" cstate="print"/>
            <a:srcRect/>
            <a:stretch>
              <a:fillRect/>
            </a:stretch>
          </p:blipFill>
          <p:spPr bwMode="auto">
            <a:xfrm>
              <a:off x="3512" y="1631"/>
              <a:ext cx="472" cy="410"/>
            </a:xfrm>
            <a:prstGeom prst="rect">
              <a:avLst/>
            </a:prstGeom>
            <a:noFill/>
            <a:ln w="12700">
              <a:noFill/>
              <a:miter lim="800000"/>
              <a:headEnd/>
              <a:tailEnd/>
            </a:ln>
          </p:spPr>
        </p:pic>
      </p:grpSp>
      <p:sp>
        <p:nvSpPr>
          <p:cNvPr id="25606" name="Rectangle 11"/>
          <p:cNvSpPr>
            <a:spLocks noChangeArrowheads="1"/>
          </p:cNvSpPr>
          <p:nvPr/>
        </p:nvSpPr>
        <p:spPr bwMode="auto">
          <a:xfrm>
            <a:off x="2087563" y="225425"/>
            <a:ext cx="4864100" cy="549275"/>
          </a:xfrm>
          <a:prstGeom prst="rect">
            <a:avLst/>
          </a:prstGeom>
          <a:noFill/>
          <a:ln w="9525" algn="ctr">
            <a:noFill/>
            <a:miter lim="800000"/>
            <a:headEnd/>
            <a:tailEnd/>
          </a:ln>
        </p:spPr>
        <p:txBody>
          <a:bodyPr wrap="none">
            <a:spAutoFit/>
          </a:bodyPr>
          <a:lstStyle/>
          <a:p>
            <a:pPr eaLnBrk="0" hangingPunct="0"/>
            <a:r>
              <a:rPr lang="en-US" sz="3000" dirty="0" err="1">
                <a:solidFill>
                  <a:schemeClr val="tx2"/>
                </a:solidFill>
                <a:latin typeface="Arial Black" pitchFamily="34" charset="0"/>
              </a:rPr>
              <a:t>Triboelectric</a:t>
            </a:r>
            <a:r>
              <a:rPr lang="en-US" sz="3000" dirty="0">
                <a:solidFill>
                  <a:schemeClr val="tx2"/>
                </a:solidFill>
                <a:latin typeface="Arial Black" pitchFamily="34" charset="0"/>
              </a:rPr>
              <a:t> Charging</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On-screen Show (4:3)</PresentationFormat>
  <Paragraphs>343</Paragraphs>
  <Slides>44</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Default Design</vt:lpstr>
      <vt:lpstr>Clip</vt:lpstr>
      <vt:lpstr>SPW 8.0 Graph</vt:lpstr>
      <vt:lpstr>Slide 1</vt:lpstr>
      <vt:lpstr>Outline</vt:lpstr>
      <vt:lpstr>Slide 3</vt:lpstr>
      <vt:lpstr>Static Charge from Contact and  Separation of Dissimilar Objects</vt:lpstr>
      <vt:lpstr>Moving Over Rollers or Sliding Through  Tubes is contact and separation</vt:lpstr>
      <vt:lpstr>Wet Cleaning – a Major Process</vt:lpstr>
      <vt:lpstr>Manual or Automated Handling</vt:lpstr>
      <vt:lpstr>Sources of Tribocharging Contact and Separation of Dissimilar Materials</vt:lpstr>
      <vt:lpstr>Slide 9</vt:lpstr>
      <vt:lpstr>Slide 10</vt:lpstr>
      <vt:lpstr>Fields from Static Charge Cause  Micro Electronics to Spark and Die</vt:lpstr>
      <vt:lpstr>Damage Can Happen Several Ways</vt:lpstr>
      <vt:lpstr>Understanding the Three Models</vt:lpstr>
      <vt:lpstr>Slide 14</vt:lpstr>
      <vt:lpstr>Static Charge is a Contamination Issue</vt:lpstr>
      <vt:lpstr>Contaminated Contacts Makes Testing Unreliable </vt:lpstr>
      <vt:lpstr>Slide 17</vt:lpstr>
      <vt:lpstr>ESD Radiates High Frequency EMI</vt:lpstr>
      <vt:lpstr>Slide 19</vt:lpstr>
      <vt:lpstr>What Must be Neutral?</vt:lpstr>
      <vt:lpstr>An ESD Control Program  Eliminate Static Charge from All Surfaces Near Product</vt:lpstr>
      <vt:lpstr>Ionizers Neutralize Static Charge on Insulators &amp; Isolated Conductors</vt:lpstr>
      <vt:lpstr>Static-Safe Workstation</vt:lpstr>
      <vt:lpstr>Slide 24</vt:lpstr>
      <vt:lpstr>A Basic Corona Ionizer</vt:lpstr>
      <vt:lpstr>Alpha Technology</vt:lpstr>
      <vt:lpstr>Most Ionizers Use a Fan to Blow Ions to the Target Object(s)</vt:lpstr>
      <vt:lpstr>DC vs AC Technology</vt:lpstr>
      <vt:lpstr>Types of AC Ionizers From Transforming Technologies</vt:lpstr>
      <vt:lpstr>AC Technology </vt:lpstr>
      <vt:lpstr>Comparison of Technologies</vt:lpstr>
      <vt:lpstr>Maintaining The Ionizers</vt:lpstr>
      <vt:lpstr>These Bench Top Blowers Work Well in</vt:lpstr>
      <vt:lpstr>Overhead Blowers Have Many Advantages</vt:lpstr>
      <vt:lpstr>Blow Off Gun to Clean and  Discharge a Surface</vt:lpstr>
      <vt:lpstr>Slide 36</vt:lpstr>
      <vt:lpstr>Air Nozzles</vt:lpstr>
      <vt:lpstr>Unique Air Nozzle Ionizer  for Directed Flow</vt:lpstr>
      <vt:lpstr>Slide 39</vt:lpstr>
      <vt:lpstr>Ionizers Require Cleaning and Some Also Require Adjustment</vt:lpstr>
      <vt:lpstr>Summary</vt:lpstr>
      <vt:lpstr>Slide 42</vt:lpstr>
      <vt:lpstr>Modern High Tech Products Are Extremely Sensitive To ESD</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Control in Electronic Assembly</dc:title>
  <dc:subject>Generation, Effects of static charge and the Basics of ESD Control</dc:subject>
  <dc:creator>Transforming Technologies</dc:creator>
  <cp:keywords>Static, Effects of Static, ESD Control, Ionizers</cp:keywords>
  <cp:lastModifiedBy>Trans Tech</cp:lastModifiedBy>
  <cp:revision>71</cp:revision>
  <dcterms:created xsi:type="dcterms:W3CDTF">2010-03-15T02:01:42Z</dcterms:created>
  <dcterms:modified xsi:type="dcterms:W3CDTF">2011-05-12T15:20:16Z</dcterms:modified>
  <cp:category>Power Points</cp:category>
</cp:coreProperties>
</file>