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0" r:id="rId1"/>
  </p:sldMasterIdLst>
  <p:notesMasterIdLst>
    <p:notesMasterId r:id="rId35"/>
  </p:notesMasterIdLst>
  <p:handoutMasterIdLst>
    <p:handoutMasterId r:id="rId36"/>
  </p:handoutMasterIdLst>
  <p:sldIdLst>
    <p:sldId id="278" r:id="rId2"/>
    <p:sldId id="406" r:id="rId3"/>
    <p:sldId id="403" r:id="rId4"/>
    <p:sldId id="404" r:id="rId5"/>
    <p:sldId id="405" r:id="rId6"/>
    <p:sldId id="364" r:id="rId7"/>
    <p:sldId id="433" r:id="rId8"/>
    <p:sldId id="412" r:id="rId9"/>
    <p:sldId id="431" r:id="rId10"/>
    <p:sldId id="432" r:id="rId11"/>
    <p:sldId id="372" r:id="rId12"/>
    <p:sldId id="420" r:id="rId13"/>
    <p:sldId id="408" r:id="rId14"/>
    <p:sldId id="367" r:id="rId15"/>
    <p:sldId id="415" r:id="rId16"/>
    <p:sldId id="416" r:id="rId17"/>
    <p:sldId id="417" r:id="rId18"/>
    <p:sldId id="418" r:id="rId19"/>
    <p:sldId id="419" r:id="rId20"/>
    <p:sldId id="385" r:id="rId21"/>
    <p:sldId id="409" r:id="rId22"/>
    <p:sldId id="410" r:id="rId23"/>
    <p:sldId id="411" r:id="rId24"/>
    <p:sldId id="366" r:id="rId25"/>
    <p:sldId id="401" r:id="rId26"/>
    <p:sldId id="376" r:id="rId27"/>
    <p:sldId id="381" r:id="rId28"/>
    <p:sldId id="382" r:id="rId29"/>
    <p:sldId id="347" r:id="rId30"/>
    <p:sldId id="358" r:id="rId31"/>
    <p:sldId id="360" r:id="rId32"/>
    <p:sldId id="361" r:id="rId33"/>
    <p:sldId id="316" r:id="rId34"/>
  </p:sldIdLst>
  <p:sldSz cx="9144000" cy="6858000" type="screen4x3"/>
  <p:notesSz cx="7315200" cy="9601200"/>
  <p:defaultTextStyle>
    <a:defPPr>
      <a:defRPr lang="en-US"/>
    </a:defPPr>
    <a:lvl1pPr algn="ctr"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1pPr>
    <a:lvl2pPr marL="457200" algn="ctr"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2pPr>
    <a:lvl3pPr marL="914400" algn="ctr"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3pPr>
    <a:lvl4pPr marL="1371600" algn="ctr"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4pPr>
    <a:lvl5pPr marL="1828800" algn="ctr" rtl="0" fontAlgn="base">
      <a:spcBef>
        <a:spcPct val="0"/>
      </a:spcBef>
      <a:spcAft>
        <a:spcPct val="0"/>
      </a:spcAft>
      <a:defRPr kumimoji="1" sz="36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6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6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6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6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000099"/>
    <a:srgbClr val="FF3300"/>
    <a:srgbClr val="FF0000"/>
    <a:srgbClr val="CC0000"/>
    <a:srgbClr val="009900"/>
    <a:srgbClr val="D60093"/>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9" autoAdjust="0"/>
    <p:restoredTop sz="94762" autoAdjust="0"/>
  </p:normalViewPr>
  <p:slideViewPr>
    <p:cSldViewPr>
      <p:cViewPr>
        <p:scale>
          <a:sx n="75" d="100"/>
          <a:sy n="75" d="100"/>
        </p:scale>
        <p:origin x="-1800" y="126"/>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284" y="27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a:noFill/>
          </a:ln>
          <a:effectLst/>
          <a:extLst/>
        </p:spPr>
        <p:txBody>
          <a:bodyPr vert="horz" wrap="square" lIns="97140" tIns="48570" rIns="97140" bIns="48570" numCol="1" anchor="t" anchorCtr="0" compatLnSpc="1">
            <a:prstTxWarp prst="textNoShape">
              <a:avLst/>
            </a:prstTxWarp>
          </a:bodyPr>
          <a:lstStyle>
            <a:lvl1pPr algn="l" defTabSz="973138">
              <a:defRPr kumimoji="0" sz="1300"/>
            </a:lvl1pPr>
          </a:lstStyle>
          <a:p>
            <a:pPr>
              <a:defRPr/>
            </a:pPr>
            <a:endParaRPr lang="en-US" altLang="zh-TW"/>
          </a:p>
        </p:txBody>
      </p:sp>
      <p:sp>
        <p:nvSpPr>
          <p:cNvPr id="9219" name="Rectangle 3"/>
          <p:cNvSpPr>
            <a:spLocks noGrp="1" noChangeArrowheads="1"/>
          </p:cNvSpPr>
          <p:nvPr>
            <p:ph type="dt" sz="quarter" idx="1"/>
          </p:nvPr>
        </p:nvSpPr>
        <p:spPr bwMode="auto">
          <a:xfrm>
            <a:off x="4146550" y="0"/>
            <a:ext cx="3168650" cy="481013"/>
          </a:xfrm>
          <a:prstGeom prst="rect">
            <a:avLst/>
          </a:prstGeom>
          <a:noFill/>
          <a:ln>
            <a:noFill/>
          </a:ln>
          <a:effectLst/>
          <a:extLst/>
        </p:spPr>
        <p:txBody>
          <a:bodyPr vert="horz" wrap="square" lIns="97140" tIns="48570" rIns="97140" bIns="48570" numCol="1" anchor="t" anchorCtr="0" compatLnSpc="1">
            <a:prstTxWarp prst="textNoShape">
              <a:avLst/>
            </a:prstTxWarp>
          </a:bodyPr>
          <a:lstStyle>
            <a:lvl1pPr algn="r" defTabSz="973138">
              <a:defRPr kumimoji="0" sz="1300"/>
            </a:lvl1pPr>
          </a:lstStyle>
          <a:p>
            <a:pPr>
              <a:defRPr/>
            </a:pPr>
            <a:endParaRPr lang="en-US" altLang="zh-TW"/>
          </a:p>
        </p:txBody>
      </p:sp>
      <p:sp>
        <p:nvSpPr>
          <p:cNvPr id="9220" name="Rectangle 4"/>
          <p:cNvSpPr>
            <a:spLocks noGrp="1" noChangeArrowheads="1"/>
          </p:cNvSpPr>
          <p:nvPr>
            <p:ph type="ftr" sz="quarter" idx="2"/>
          </p:nvPr>
        </p:nvSpPr>
        <p:spPr bwMode="auto">
          <a:xfrm>
            <a:off x="0" y="9120188"/>
            <a:ext cx="3168650" cy="481012"/>
          </a:xfrm>
          <a:prstGeom prst="rect">
            <a:avLst/>
          </a:prstGeom>
          <a:noFill/>
          <a:ln>
            <a:noFill/>
          </a:ln>
          <a:effectLst/>
          <a:extLst/>
        </p:spPr>
        <p:txBody>
          <a:bodyPr vert="horz" wrap="square" lIns="97140" tIns="48570" rIns="97140" bIns="48570" numCol="1" anchor="b" anchorCtr="0" compatLnSpc="1">
            <a:prstTxWarp prst="textNoShape">
              <a:avLst/>
            </a:prstTxWarp>
          </a:bodyPr>
          <a:lstStyle>
            <a:lvl1pPr algn="l" defTabSz="973138">
              <a:defRPr kumimoji="0" sz="1300"/>
            </a:lvl1pPr>
          </a:lstStyle>
          <a:p>
            <a:pPr>
              <a:defRPr/>
            </a:pPr>
            <a:endParaRPr lang="en-US" altLang="zh-TW"/>
          </a:p>
        </p:txBody>
      </p:sp>
      <p:sp>
        <p:nvSpPr>
          <p:cNvPr id="9221" name="Rectangle 5"/>
          <p:cNvSpPr>
            <a:spLocks noGrp="1" noChangeArrowheads="1"/>
          </p:cNvSpPr>
          <p:nvPr>
            <p:ph type="sldNum" sz="quarter" idx="3"/>
          </p:nvPr>
        </p:nvSpPr>
        <p:spPr bwMode="auto">
          <a:xfrm>
            <a:off x="4146550" y="9120188"/>
            <a:ext cx="3168650" cy="481012"/>
          </a:xfrm>
          <a:prstGeom prst="rect">
            <a:avLst/>
          </a:prstGeom>
          <a:noFill/>
          <a:ln>
            <a:noFill/>
          </a:ln>
          <a:effectLst/>
          <a:extLst/>
        </p:spPr>
        <p:txBody>
          <a:bodyPr vert="horz" wrap="square" lIns="97140" tIns="48570" rIns="97140" bIns="48570" numCol="1" anchor="b" anchorCtr="0" compatLnSpc="1">
            <a:prstTxWarp prst="textNoShape">
              <a:avLst/>
            </a:prstTxWarp>
          </a:bodyPr>
          <a:lstStyle>
            <a:lvl1pPr algn="r" defTabSz="973138">
              <a:defRPr kumimoji="0" sz="1300"/>
            </a:lvl1pPr>
          </a:lstStyle>
          <a:p>
            <a:pPr>
              <a:defRPr/>
            </a:pPr>
            <a:fld id="{A1021644-DD17-4D76-AC59-8351E34A99DD}"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kumimoji="0" sz="1200"/>
            </a:lvl1pPr>
          </a:lstStyle>
          <a:p>
            <a:pPr>
              <a:defRPr/>
            </a:pPr>
            <a:endParaRPr lang="en-US" altLang="zh-TW"/>
          </a:p>
        </p:txBody>
      </p:sp>
      <p:sp>
        <p:nvSpPr>
          <p:cNvPr id="150531"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0" sz="1200"/>
            </a:lvl1pPr>
          </a:lstStyle>
          <a:p>
            <a:pPr>
              <a:defRPr/>
            </a:pPr>
            <a:endParaRPr lang="en-US" altLang="zh-TW"/>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0534"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kumimoji="0" sz="1200"/>
            </a:lvl1pPr>
          </a:lstStyle>
          <a:p>
            <a:pPr>
              <a:defRPr/>
            </a:pPr>
            <a:endParaRPr lang="en-US" altLang="zh-TW"/>
          </a:p>
        </p:txBody>
      </p:sp>
      <p:sp>
        <p:nvSpPr>
          <p:cNvPr id="150535"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83962FF0-16CF-47C0-ABE0-414CBBA8B76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42E0C2E2-B09C-4663-AE3B-50375E8A31E6}" type="slidenum">
              <a:rPr lang="zh-TW" altLang="en-US" smtClean="0"/>
              <a:pPr/>
              <a:t>30</a:t>
            </a:fld>
            <a:endParaRPr lang="en-US" altLang="zh-TW"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228600" indent="-228600" eaLnBrk="1" hangingPunct="1"/>
            <a:r>
              <a:rPr lang="en-US" altLang="zh-TW" smtClean="0"/>
              <a:t>Desco/Semtronics Smartlog X3 list price:  #1~#4: $4,692  #1~#5: $7,999</a:t>
            </a:r>
          </a:p>
          <a:p>
            <a:pPr marL="228600" indent="-228600" eaLnBrk="1" hangingPunct="1">
              <a:buFontTx/>
              <a:buAutoNum type="arabicPeriod"/>
            </a:pPr>
            <a:r>
              <a:rPr lang="en-US" altLang="zh-TW" smtClean="0"/>
              <a:t>Smartlog X3  $2,861</a:t>
            </a:r>
          </a:p>
          <a:p>
            <a:pPr marL="228600" indent="-228600" eaLnBrk="1" hangingPunct="1">
              <a:buFontTx/>
              <a:buAutoNum type="arabicPeriod"/>
            </a:pPr>
            <a:r>
              <a:rPr lang="en-US" altLang="zh-TW" smtClean="0"/>
              <a:t>Proximity card reader: H/W cost $1,000; installation fee $500</a:t>
            </a:r>
          </a:p>
          <a:p>
            <a:pPr marL="228600" indent="-228600" eaLnBrk="1" hangingPunct="1">
              <a:buFontTx/>
              <a:buAutoNum type="arabicPeriod"/>
            </a:pPr>
            <a:r>
              <a:rPr lang="en-US" altLang="zh-TW" smtClean="0"/>
              <a:t>RS485/232 converter or Ethernet adaptor:  $331</a:t>
            </a:r>
          </a:p>
          <a:p>
            <a:pPr marL="228600" indent="-228600" eaLnBrk="1" hangingPunct="1">
              <a:buFontTx/>
              <a:buAutoNum type="arabicPeriod"/>
            </a:pPr>
            <a:r>
              <a:rPr lang="en-US" altLang="zh-TW" smtClean="0"/>
              <a:t>Basic Smartlog software: $0</a:t>
            </a:r>
          </a:p>
          <a:p>
            <a:pPr marL="228600" indent="-228600" eaLnBrk="1" hangingPunct="1">
              <a:buFontTx/>
              <a:buAutoNum type="arabicPeriod"/>
            </a:pPr>
            <a:r>
              <a:rPr lang="en-US" altLang="zh-TW" smtClean="0"/>
              <a:t>Enterprise software: $3,307</a:t>
            </a:r>
          </a:p>
          <a:p>
            <a:pPr marL="228600" indent="-228600" eaLnBrk="1" hangingPunct="1">
              <a:buFontTx/>
              <a:buAutoNum type="arabicPeriod"/>
            </a:pPr>
            <a:endParaRPr lang="en-US" altLang="zh-TW" smtClean="0"/>
          </a:p>
          <a:p>
            <a:pPr marL="228600" indent="-228600" eaLnBrk="1" hangingPunct="1"/>
            <a:r>
              <a:rPr lang="en-US" altLang="zh-TW" smtClean="0"/>
              <a:t>Megalin GZ-300 list price: $3,150</a:t>
            </a:r>
          </a:p>
          <a:p>
            <a:pPr marL="228600" indent="-228600" eaLnBrk="1" hangingPunct="1">
              <a:buFontTx/>
              <a:buAutoNum type="arabicPeriod"/>
            </a:pPr>
            <a:r>
              <a:rPr lang="en-US" altLang="zh-TW" smtClean="0"/>
              <a:t>GZ-300:  $2,150</a:t>
            </a:r>
          </a:p>
          <a:p>
            <a:pPr marL="228600" indent="-228600" eaLnBrk="1" hangingPunct="1">
              <a:buFontTx/>
              <a:buAutoNum type="arabicPeriod"/>
            </a:pPr>
            <a:r>
              <a:rPr lang="en-US" altLang="zh-TW" smtClean="0"/>
              <a:t>ML-JAS1000E:  $1,000</a:t>
            </a:r>
          </a:p>
          <a:p>
            <a:pPr marL="228600" indent="-228600" eaLnBrk="1" hangingPunct="1">
              <a:buFontTx/>
              <a:buAutoNum type="arabicPeriod"/>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63EE238E-638D-4F64-9523-AFA6DBFEC4AC}" type="slidenum">
              <a:rPr lang="zh-TW" altLang="en-US" smtClean="0"/>
              <a:pPr/>
              <a:t>31</a:t>
            </a:fld>
            <a:endParaRPr lang="en-US" altLang="zh-TW"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marL="228600" indent="-228600" eaLnBrk="1" hangingPunct="1"/>
            <a:r>
              <a:rPr lang="en-US" altLang="zh-TW" smtClean="0"/>
              <a:t>Desco/Semtronics Smartlog X3 list price:  #1~#4: $4,692  #1~#5: $7,999</a:t>
            </a:r>
          </a:p>
          <a:p>
            <a:pPr marL="228600" indent="-228600" eaLnBrk="1" hangingPunct="1">
              <a:buFontTx/>
              <a:buAutoNum type="arabicPeriod"/>
            </a:pPr>
            <a:r>
              <a:rPr lang="en-US" altLang="zh-TW" smtClean="0"/>
              <a:t>Smartlog X3  $2,861</a:t>
            </a:r>
          </a:p>
          <a:p>
            <a:pPr marL="228600" indent="-228600" eaLnBrk="1" hangingPunct="1">
              <a:buFontTx/>
              <a:buAutoNum type="arabicPeriod"/>
            </a:pPr>
            <a:r>
              <a:rPr lang="en-US" altLang="zh-TW" smtClean="0"/>
              <a:t>Proximity card reader: H/W cost $1,000; installation fee $500</a:t>
            </a:r>
          </a:p>
          <a:p>
            <a:pPr marL="228600" indent="-228600" eaLnBrk="1" hangingPunct="1">
              <a:buFontTx/>
              <a:buAutoNum type="arabicPeriod"/>
            </a:pPr>
            <a:r>
              <a:rPr lang="en-US" altLang="zh-TW" smtClean="0"/>
              <a:t>RS485/232 converter or Ethernet adaptor:  $331</a:t>
            </a:r>
          </a:p>
          <a:p>
            <a:pPr marL="228600" indent="-228600" eaLnBrk="1" hangingPunct="1">
              <a:buFontTx/>
              <a:buAutoNum type="arabicPeriod"/>
            </a:pPr>
            <a:r>
              <a:rPr lang="en-US" altLang="zh-TW" smtClean="0"/>
              <a:t>Basic Smartlog software: $0</a:t>
            </a:r>
          </a:p>
          <a:p>
            <a:pPr marL="228600" indent="-228600" eaLnBrk="1" hangingPunct="1">
              <a:buFontTx/>
              <a:buAutoNum type="arabicPeriod"/>
            </a:pPr>
            <a:r>
              <a:rPr lang="en-US" altLang="zh-TW" smtClean="0"/>
              <a:t>Enterprise software: $3,307</a:t>
            </a:r>
          </a:p>
          <a:p>
            <a:pPr marL="228600" indent="-228600" eaLnBrk="1" hangingPunct="1">
              <a:buFontTx/>
              <a:buAutoNum type="arabicPeriod"/>
            </a:pPr>
            <a:endParaRPr lang="en-US" altLang="zh-TW" smtClean="0"/>
          </a:p>
          <a:p>
            <a:pPr marL="228600" indent="-228600" eaLnBrk="1" hangingPunct="1"/>
            <a:r>
              <a:rPr lang="en-US" altLang="zh-TW" smtClean="0"/>
              <a:t>Megalin GZ-300 list price: $3,150</a:t>
            </a:r>
          </a:p>
          <a:p>
            <a:pPr marL="228600" indent="-228600" eaLnBrk="1" hangingPunct="1">
              <a:buFontTx/>
              <a:buAutoNum type="arabicPeriod"/>
            </a:pPr>
            <a:r>
              <a:rPr lang="en-US" altLang="zh-TW" smtClean="0"/>
              <a:t>GZ-300:  $2,150</a:t>
            </a:r>
          </a:p>
          <a:p>
            <a:pPr marL="228600" indent="-228600" eaLnBrk="1" hangingPunct="1">
              <a:buFontTx/>
              <a:buAutoNum type="arabicPeriod"/>
            </a:pPr>
            <a:r>
              <a:rPr lang="en-US" altLang="zh-TW" smtClean="0"/>
              <a:t>ML-JAS1000E:  $1,000</a:t>
            </a:r>
          </a:p>
          <a:p>
            <a:pPr marL="228600" indent="-228600" eaLnBrk="1" hangingPunct="1">
              <a:buFontTx/>
              <a:buAutoNum type="arabicPeriod"/>
            </a:pPr>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C9F2C9C8-A5E8-4DF4-B1C1-BCAE0AF619D4}" type="slidenum">
              <a:rPr lang="zh-TW" altLang="en-US" smtClean="0"/>
              <a:pPr/>
              <a:t>32</a:t>
            </a:fld>
            <a:endParaRPr lang="en-US" altLang="zh-TW"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228600" indent="-228600" eaLnBrk="1" hangingPunct="1"/>
            <a:r>
              <a:rPr lang="en-US" altLang="zh-TW" smtClean="0"/>
              <a:t>Desco/Semtronics Smartlog X3 list price:  #1~#4: $4,692  #1~#5: $7,999</a:t>
            </a:r>
          </a:p>
          <a:p>
            <a:pPr marL="228600" indent="-228600" eaLnBrk="1" hangingPunct="1">
              <a:buFontTx/>
              <a:buAutoNum type="arabicPeriod"/>
            </a:pPr>
            <a:r>
              <a:rPr lang="en-US" altLang="zh-TW" smtClean="0"/>
              <a:t>Smartlog X3  $2,861</a:t>
            </a:r>
          </a:p>
          <a:p>
            <a:pPr marL="228600" indent="-228600" eaLnBrk="1" hangingPunct="1">
              <a:buFontTx/>
              <a:buAutoNum type="arabicPeriod"/>
            </a:pPr>
            <a:r>
              <a:rPr lang="en-US" altLang="zh-TW" smtClean="0"/>
              <a:t>Proximity card reader: H/W cost $1,000; installation fee $500</a:t>
            </a:r>
          </a:p>
          <a:p>
            <a:pPr marL="228600" indent="-228600" eaLnBrk="1" hangingPunct="1">
              <a:buFontTx/>
              <a:buAutoNum type="arabicPeriod"/>
            </a:pPr>
            <a:r>
              <a:rPr lang="en-US" altLang="zh-TW" smtClean="0"/>
              <a:t>RS485/232 converter or Ethernet adaptor:  $331</a:t>
            </a:r>
          </a:p>
          <a:p>
            <a:pPr marL="228600" indent="-228600" eaLnBrk="1" hangingPunct="1">
              <a:buFontTx/>
              <a:buAutoNum type="arabicPeriod"/>
            </a:pPr>
            <a:r>
              <a:rPr lang="en-US" altLang="zh-TW" smtClean="0"/>
              <a:t>Basic Smartlog software: $0</a:t>
            </a:r>
          </a:p>
          <a:p>
            <a:pPr marL="228600" indent="-228600" eaLnBrk="1" hangingPunct="1">
              <a:buFontTx/>
              <a:buAutoNum type="arabicPeriod"/>
            </a:pPr>
            <a:r>
              <a:rPr lang="en-US" altLang="zh-TW" smtClean="0"/>
              <a:t>Enterprise software: $3,307</a:t>
            </a:r>
          </a:p>
          <a:p>
            <a:pPr marL="228600" indent="-228600" eaLnBrk="1" hangingPunct="1">
              <a:buFontTx/>
              <a:buAutoNum type="arabicPeriod"/>
            </a:pPr>
            <a:endParaRPr lang="en-US" altLang="zh-TW" smtClean="0"/>
          </a:p>
          <a:p>
            <a:pPr marL="228600" indent="-228600" eaLnBrk="1" hangingPunct="1"/>
            <a:r>
              <a:rPr lang="en-US" altLang="zh-TW" smtClean="0"/>
              <a:t>Megalin GZ-300 list price: $3,150</a:t>
            </a:r>
          </a:p>
          <a:p>
            <a:pPr marL="228600" indent="-228600" eaLnBrk="1" hangingPunct="1">
              <a:buFontTx/>
              <a:buAutoNum type="arabicPeriod"/>
            </a:pPr>
            <a:r>
              <a:rPr lang="en-US" altLang="zh-TW" smtClean="0"/>
              <a:t>GZ-300:  $2,150</a:t>
            </a:r>
          </a:p>
          <a:p>
            <a:pPr marL="228600" indent="-228600" eaLnBrk="1" hangingPunct="1">
              <a:buFontTx/>
              <a:buAutoNum type="arabicPeriod"/>
            </a:pPr>
            <a:r>
              <a:rPr lang="en-US" altLang="zh-TW" smtClean="0"/>
              <a:t>ML-JAS1000E:  $1,000</a:t>
            </a:r>
          </a:p>
          <a:p>
            <a:pPr marL="228600" indent="-228600" eaLnBrk="1" hangingPunct="1">
              <a:buFontTx/>
              <a:buAutoNum type="arabicPeriod"/>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0DC951-9ABA-44C9-9F8C-59FEE09EF6D6}"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E9374177-CB05-41C1-8818-2D4A0793F98A}"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EDFF44-103A-42EE-BB18-D6CAC7D5D4EC}"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93B329BA-5EE7-4BAC-BA6E-94E135C63C8B}"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192E16-8B4D-4B28-8F60-FE284530611C}"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2DC20B8-BD0C-4E16-8C12-5DCA948D17D1}"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05DC0-017F-4771-AA4C-D20D811AF2A5}"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BC579407-B21B-460B-9453-3FBA56BE501C}"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C158C2-8AD7-41E5-B3B1-8BB700B43BFB}"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3825CC20-3F89-4FFF-82B7-ACE6B86A28DB}"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69B474-F0EB-446C-AA3C-04CDB954A79C}" type="datetimeFigureOut">
              <a:rPr lang="en-US" altLang="zh-TW"/>
              <a:pPr>
                <a:defRPr/>
              </a:pPr>
              <a:t>5/9/2011</a:t>
            </a:fld>
            <a:endParaRPr lang="en-US" altLang="zh-TW" sz="14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32C4066E-5FFE-405F-8976-7C7E1033DB69}"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5E874F-BA75-4953-8C49-D13EAD274F4E}" type="datetimeFigureOut">
              <a:rPr lang="en-US" altLang="zh-TW"/>
              <a:pPr>
                <a:defRPr/>
              </a:pPr>
              <a:t>5/9/2011</a:t>
            </a:fld>
            <a:endParaRPr lang="en-US" altLang="zh-TW" sz="1400">
              <a:solidFill>
                <a:schemeClr val="tx2"/>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zh-TW"/>
          </a:p>
        </p:txBody>
      </p:sp>
      <p:sp>
        <p:nvSpPr>
          <p:cNvPr id="9" name="Slide Number Placeholder 5"/>
          <p:cNvSpPr>
            <a:spLocks noGrp="1"/>
          </p:cNvSpPr>
          <p:nvPr>
            <p:ph type="sldNum" sz="quarter" idx="12"/>
          </p:nvPr>
        </p:nvSpPr>
        <p:spPr/>
        <p:txBody>
          <a:bodyPr/>
          <a:lstStyle>
            <a:lvl1pPr>
              <a:defRPr/>
            </a:lvl1pPr>
          </a:lstStyle>
          <a:p>
            <a:pPr>
              <a:defRPr/>
            </a:pPr>
            <a:fld id="{C17D67C3-0B35-4F6A-8A1B-A2F5572A4ADF}"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AA454C-380C-4CD3-A12B-C79277388E2F}" type="datetimeFigureOut">
              <a:rPr lang="en-US" altLang="zh-TW"/>
              <a:pPr>
                <a:defRPr/>
              </a:pPr>
              <a:t>5/9/2011</a:t>
            </a:fld>
            <a:endParaRPr lang="en-US" altLang="zh-TW" sz="1400">
              <a:solidFill>
                <a:schemeClr val="tx2"/>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zh-TW"/>
          </a:p>
        </p:txBody>
      </p:sp>
      <p:sp>
        <p:nvSpPr>
          <p:cNvPr id="5" name="Slide Number Placeholder 5"/>
          <p:cNvSpPr>
            <a:spLocks noGrp="1"/>
          </p:cNvSpPr>
          <p:nvPr>
            <p:ph type="sldNum" sz="quarter" idx="12"/>
          </p:nvPr>
        </p:nvSpPr>
        <p:spPr/>
        <p:txBody>
          <a:bodyPr/>
          <a:lstStyle>
            <a:lvl1pPr>
              <a:defRPr/>
            </a:lvl1pPr>
          </a:lstStyle>
          <a:p>
            <a:pPr>
              <a:defRPr/>
            </a:pPr>
            <a:fld id="{B576A474-7B7A-4D7A-A4D7-3AC4022FAC55}"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5298D3-6571-4E21-A8BD-7EBC8ECFE517}" type="datetimeFigureOut">
              <a:rPr lang="en-US" altLang="zh-TW"/>
              <a:pPr>
                <a:defRPr/>
              </a:pPr>
              <a:t>5/9/2011</a:t>
            </a:fld>
            <a:endParaRPr lang="en-US" altLang="zh-TW" sz="1400">
              <a:solidFill>
                <a:schemeClr val="tx2"/>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C34E853C-A864-4EB6-A829-131D55950BAC}"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D0B1C5-F2EB-4ADF-BD30-8C9F97BE7830}" type="datetimeFigureOut">
              <a:rPr lang="en-US" altLang="zh-TW"/>
              <a:pPr>
                <a:defRPr/>
              </a:pPr>
              <a:t>5/9/2011</a:t>
            </a:fld>
            <a:endParaRPr lang="en-US" altLang="zh-TW" sz="14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339D1A68-DAA6-4243-9E93-45284AD6DC62}" type="slidenum">
              <a:rPr lang="en-US" altLang="zh-TW"/>
              <a:pPr>
                <a:defRPr/>
              </a:pPr>
              <a:t>‹#›</a:t>
            </a:fld>
            <a:endParaRPr lang="en-US" altLang="zh-TW" sz="1400" b="1">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17E430-F8CD-44E2-BC8D-17B997CE1F17}" type="datetimeFigureOut">
              <a:rPr lang="en-US" altLang="zh-TW"/>
              <a:pPr>
                <a:defRPr/>
              </a:pPr>
              <a:t>5/9/2011</a:t>
            </a:fld>
            <a:endParaRPr lang="en-US" altLang="zh-TW" sz="1400">
              <a:solidFill>
                <a:schemeClr val="tx2"/>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FF5A8F25-4C95-4A47-849F-9BFE6649CE86}" type="slidenum">
              <a:rPr lang="en-US" altLang="zh-TW"/>
              <a:pPr>
                <a:defRPr/>
              </a:pPr>
              <a:t>‹#›</a:t>
            </a:fld>
            <a:endParaRPr lang="en-US" altLang="zh-TW" sz="1400" b="1">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C8FFC6-5851-4A8F-872B-A34685AB729F}" type="datetimeFigureOut">
              <a:rPr lang="en-US" altLang="zh-TW"/>
              <a:pPr>
                <a:defRPr/>
              </a:pPr>
              <a:t>5/9/2011</a:t>
            </a:fld>
            <a:endParaRPr lang="en-US" altLang="zh-TW" sz="140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8B93B6-180B-4898-B9F4-E55A05E0ED7D}" type="slidenum">
              <a:rPr lang="en-US" altLang="zh-TW"/>
              <a:pPr>
                <a:defRPr/>
              </a:pPr>
              <a:t>‹#›</a:t>
            </a:fld>
            <a:endParaRPr lang="en-US" altLang="zh-TW"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11188" y="908050"/>
            <a:ext cx="7772400" cy="936625"/>
          </a:xfrm>
          <a:prstGeom prst="rect">
            <a:avLst/>
          </a:prstGeom>
          <a:noFill/>
          <a:ln>
            <a:noFill/>
          </a:ln>
          <a:effectLst/>
          <a:extLst/>
        </p:spPr>
        <p:txBody>
          <a:bodyPr/>
          <a:lstStyle/>
          <a:p>
            <a:pPr>
              <a:defRPr/>
            </a:pPr>
            <a:r>
              <a:rPr kumimoji="0" lang="en-US" altLang="zh-TW" sz="5200" b="1" dirty="0">
                <a:solidFill>
                  <a:srgbClr val="008000"/>
                </a:solidFill>
                <a:effectLst>
                  <a:outerShdw blurRad="38100" dist="38100" dir="2700000" algn="tl">
                    <a:srgbClr val="C0C0C0"/>
                  </a:outerShdw>
                </a:effectLst>
                <a:latin typeface="Futura Md BT" pitchFamily="34" charset="0"/>
              </a:rPr>
              <a:t>Ohm Metrics</a:t>
            </a:r>
          </a:p>
          <a:p>
            <a:pPr>
              <a:defRPr/>
            </a:pPr>
            <a:r>
              <a:rPr kumimoji="0" lang="en-US" altLang="zh-TW" sz="5200" b="1" dirty="0">
                <a:solidFill>
                  <a:srgbClr val="008000"/>
                </a:solidFill>
                <a:effectLst>
                  <a:outerShdw blurRad="38100" dist="38100" dir="2700000" algn="tl">
                    <a:srgbClr val="C0C0C0"/>
                  </a:outerShdw>
                </a:effectLst>
                <a:latin typeface="Futura Md BT" pitchFamily="34" charset="0"/>
              </a:rPr>
              <a:t>CM2800 Series</a:t>
            </a:r>
            <a:endParaRPr kumimoji="0" lang="en-US" altLang="zh-TW" sz="4200" b="1" dirty="0">
              <a:solidFill>
                <a:srgbClr val="008000"/>
              </a:solidFill>
              <a:effectLst>
                <a:outerShdw blurRad="38100" dist="38100" dir="2700000" algn="tl">
                  <a:srgbClr val="C0C0C0"/>
                </a:outerShdw>
              </a:effectLst>
              <a:latin typeface="Futura Md BT" pitchFamily="34" charset="0"/>
            </a:endParaRPr>
          </a:p>
        </p:txBody>
      </p:sp>
      <p:sp>
        <p:nvSpPr>
          <p:cNvPr id="3075" name="Text Box 5"/>
          <p:cNvSpPr txBox="1">
            <a:spLocks noChangeArrowheads="1"/>
          </p:cNvSpPr>
          <p:nvPr/>
        </p:nvSpPr>
        <p:spPr bwMode="auto">
          <a:xfrm>
            <a:off x="395288" y="2565400"/>
            <a:ext cx="8382000" cy="1066800"/>
          </a:xfrm>
          <a:prstGeom prst="rect">
            <a:avLst/>
          </a:prstGeom>
          <a:noFill/>
          <a:ln w="9525">
            <a:noFill/>
            <a:miter lim="800000"/>
            <a:headEnd/>
            <a:tailEnd/>
          </a:ln>
        </p:spPr>
        <p:txBody>
          <a:bodyPr>
            <a:spAutoFit/>
          </a:bodyPr>
          <a:lstStyle/>
          <a:p>
            <a:r>
              <a:rPr kumimoji="0" lang="en-US" altLang="zh-TW" sz="3200" b="1">
                <a:solidFill>
                  <a:srgbClr val="000099"/>
                </a:solidFill>
                <a:cs typeface="Times New Roman" pitchFamily="18" charset="0"/>
              </a:rPr>
              <a:t>ULV Digital </a:t>
            </a:r>
          </a:p>
          <a:p>
            <a:r>
              <a:rPr kumimoji="0" lang="en-US" altLang="zh-TW" sz="3200" b="1">
                <a:solidFill>
                  <a:srgbClr val="000099"/>
                </a:solidFill>
                <a:cs typeface="Times New Roman" pitchFamily="18" charset="0"/>
              </a:rPr>
              <a:t>Dual Workstation Monitor and Network</a:t>
            </a:r>
          </a:p>
        </p:txBody>
      </p:sp>
      <p:sp>
        <p:nvSpPr>
          <p:cNvPr id="3076" name="Text Box 11"/>
          <p:cNvSpPr txBox="1">
            <a:spLocks noChangeArrowheads="1"/>
          </p:cNvSpPr>
          <p:nvPr/>
        </p:nvSpPr>
        <p:spPr bwMode="auto">
          <a:xfrm>
            <a:off x="6588125" y="6308725"/>
            <a:ext cx="2230438" cy="304800"/>
          </a:xfrm>
          <a:prstGeom prst="rect">
            <a:avLst/>
          </a:prstGeom>
          <a:noFill/>
          <a:ln w="9525">
            <a:noFill/>
            <a:miter lim="800000"/>
            <a:headEnd/>
            <a:tailEnd/>
          </a:ln>
        </p:spPr>
        <p:txBody>
          <a:bodyPr wrap="none">
            <a:spAutoFit/>
          </a:bodyPr>
          <a:lstStyle/>
          <a:p>
            <a:pPr algn="l"/>
            <a:r>
              <a:rPr kumimoji="0" lang="en-US" altLang="zh-TW" sz="1400" b="1">
                <a:cs typeface="Times New Roman" pitchFamily="18" charset="0"/>
              </a:rPr>
              <a:t>©2011 All Rights Reserved</a:t>
            </a:r>
          </a:p>
        </p:txBody>
      </p:sp>
      <p:pic>
        <p:nvPicPr>
          <p:cNvPr id="3077" name="Picture 14" descr="全系列產品圖"/>
          <p:cNvPicPr>
            <a:picLocks noChangeAspect="1" noChangeArrowheads="1"/>
          </p:cNvPicPr>
          <p:nvPr/>
        </p:nvPicPr>
        <p:blipFill>
          <a:blip r:embed="rId2" cstate="print"/>
          <a:srcRect/>
          <a:stretch>
            <a:fillRect/>
          </a:stretch>
        </p:blipFill>
        <p:spPr bwMode="auto">
          <a:xfrm>
            <a:off x="2700338" y="4652963"/>
            <a:ext cx="3554412" cy="1581150"/>
          </a:xfrm>
          <a:prstGeom prst="rect">
            <a:avLst/>
          </a:prstGeom>
          <a:noFill/>
          <a:ln w="9525">
            <a:noFill/>
            <a:miter lim="800000"/>
            <a:headEnd/>
            <a:tailEnd/>
          </a:ln>
        </p:spPr>
      </p:pic>
      <p:pic>
        <p:nvPicPr>
          <p:cNvPr id="3078" name="Picture 5" descr="CM2800-D.jpg"/>
          <p:cNvPicPr>
            <a:picLocks noChangeAspect="1"/>
          </p:cNvPicPr>
          <p:nvPr/>
        </p:nvPicPr>
        <p:blipFill>
          <a:blip r:embed="rId3" cstate="print"/>
          <a:srcRect/>
          <a:stretch>
            <a:fillRect/>
          </a:stretch>
        </p:blipFill>
        <p:spPr bwMode="auto">
          <a:xfrm>
            <a:off x="323850" y="4365625"/>
            <a:ext cx="2249488" cy="1585913"/>
          </a:xfrm>
          <a:prstGeom prst="rect">
            <a:avLst/>
          </a:prstGeom>
          <a:noFill/>
          <a:ln w="9525">
            <a:noFill/>
            <a:miter lim="800000"/>
            <a:headEnd/>
            <a:tailEnd/>
          </a:ln>
        </p:spPr>
      </p:pic>
      <p:pic>
        <p:nvPicPr>
          <p:cNvPr id="3079" name="Picture 6" descr="CM2800-H Network Graph.jpg"/>
          <p:cNvPicPr>
            <a:picLocks noChangeAspect="1"/>
          </p:cNvPicPr>
          <p:nvPr/>
        </p:nvPicPr>
        <p:blipFill>
          <a:blip r:embed="rId4" cstate="print"/>
          <a:srcRect/>
          <a:stretch>
            <a:fillRect/>
          </a:stretch>
        </p:blipFill>
        <p:spPr bwMode="auto">
          <a:xfrm>
            <a:off x="6659563" y="4581525"/>
            <a:ext cx="1758950" cy="143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GZ-1800-H COM Port"/>
          <p:cNvPicPr>
            <a:picLocks noChangeAspect="1" noChangeArrowheads="1"/>
          </p:cNvPicPr>
          <p:nvPr/>
        </p:nvPicPr>
        <p:blipFill>
          <a:blip r:embed="rId2" cstate="print"/>
          <a:srcRect/>
          <a:stretch>
            <a:fillRect/>
          </a:stretch>
        </p:blipFill>
        <p:spPr bwMode="auto">
          <a:xfrm>
            <a:off x="1782763" y="4868863"/>
            <a:ext cx="2944812" cy="1281112"/>
          </a:xfrm>
          <a:prstGeom prst="rect">
            <a:avLst/>
          </a:prstGeom>
          <a:noFill/>
          <a:ln w="9525">
            <a:noFill/>
            <a:miter lim="800000"/>
            <a:headEnd/>
            <a:tailEnd/>
          </a:ln>
        </p:spPr>
      </p:pic>
      <p:pic>
        <p:nvPicPr>
          <p:cNvPr id="11267" name="Picture 10" descr="GZ-1800-D COM Port"/>
          <p:cNvPicPr>
            <a:picLocks noChangeAspect="1" noChangeArrowheads="1"/>
          </p:cNvPicPr>
          <p:nvPr/>
        </p:nvPicPr>
        <p:blipFill>
          <a:blip r:embed="rId3" cstate="print">
            <a:lum bright="10000"/>
          </a:blip>
          <a:srcRect/>
          <a:stretch>
            <a:fillRect/>
          </a:stretch>
        </p:blipFill>
        <p:spPr bwMode="auto">
          <a:xfrm>
            <a:off x="1042988" y="3141663"/>
            <a:ext cx="3008312" cy="1184275"/>
          </a:xfrm>
          <a:prstGeom prst="rect">
            <a:avLst/>
          </a:prstGeom>
          <a:noFill/>
          <a:ln w="9525">
            <a:noFill/>
            <a:miter lim="800000"/>
            <a:headEnd/>
            <a:tailEnd/>
          </a:ln>
        </p:spPr>
      </p:pic>
      <p:pic>
        <p:nvPicPr>
          <p:cNvPr id="11268" name="Picture 11" descr="GZ-1800 COM Port"/>
          <p:cNvPicPr>
            <a:picLocks noChangeAspect="1" noChangeArrowheads="1"/>
          </p:cNvPicPr>
          <p:nvPr/>
        </p:nvPicPr>
        <p:blipFill>
          <a:blip r:embed="rId4" cstate="print"/>
          <a:srcRect/>
          <a:stretch>
            <a:fillRect/>
          </a:stretch>
        </p:blipFill>
        <p:spPr bwMode="auto">
          <a:xfrm>
            <a:off x="1635125" y="1557338"/>
            <a:ext cx="3009900" cy="1116012"/>
          </a:xfrm>
          <a:prstGeom prst="rect">
            <a:avLst/>
          </a:prstGeom>
          <a:noFill/>
          <a:ln w="9525">
            <a:noFill/>
            <a:miter lim="800000"/>
            <a:headEnd/>
            <a:tailEnd/>
          </a:ln>
        </p:spPr>
      </p:pic>
      <p:sp>
        <p:nvSpPr>
          <p:cNvPr id="11269" name="Rectangle 2"/>
          <p:cNvSpPr>
            <a:spLocks noGrp="1" noChangeArrowheads="1"/>
          </p:cNvSpPr>
          <p:nvPr>
            <p:ph type="title"/>
          </p:nvPr>
        </p:nvSpPr>
        <p:spPr>
          <a:xfrm>
            <a:off x="1116013" y="260350"/>
            <a:ext cx="6913562" cy="647700"/>
          </a:xfrm>
          <a:solidFill>
            <a:schemeClr val="bg1"/>
          </a:solidFill>
        </p:spPr>
        <p:txBody>
          <a:bodyPr anchor="t"/>
          <a:lstStyle/>
          <a:p>
            <a:pPr eaLnBrk="1" hangingPunct="1"/>
            <a:r>
              <a:rPr lang="en-US" altLang="zh-TW" sz="3600" b="1" smtClean="0">
                <a:solidFill>
                  <a:srgbClr val="000099"/>
                </a:solidFill>
              </a:rPr>
              <a:t>CM2800 Series: HARDWARE</a:t>
            </a:r>
          </a:p>
        </p:txBody>
      </p:sp>
      <p:sp>
        <p:nvSpPr>
          <p:cNvPr id="11270" name="Text Box 16"/>
          <p:cNvSpPr txBox="1">
            <a:spLocks noChangeArrowheads="1"/>
          </p:cNvSpPr>
          <p:nvPr/>
        </p:nvSpPr>
        <p:spPr bwMode="auto">
          <a:xfrm>
            <a:off x="5292725" y="1557338"/>
            <a:ext cx="2663825" cy="1108075"/>
          </a:xfrm>
          <a:prstGeom prst="rect">
            <a:avLst/>
          </a:prstGeom>
          <a:noFill/>
          <a:ln w="9525">
            <a:noFill/>
            <a:miter lim="800000"/>
            <a:headEnd/>
            <a:tailEnd/>
          </a:ln>
        </p:spPr>
        <p:txBody>
          <a:bodyPr>
            <a:spAutoFit/>
          </a:bodyPr>
          <a:lstStyle/>
          <a:p>
            <a:pPr algn="l"/>
            <a:r>
              <a:rPr kumimoji="0" lang="en-US" altLang="zh-TW" sz="2200" b="1">
                <a:solidFill>
                  <a:srgbClr val="FF0000"/>
                </a:solidFill>
              </a:rPr>
              <a:t>CM2800 COM port:</a:t>
            </a:r>
          </a:p>
          <a:p>
            <a:pPr algn="l"/>
            <a:r>
              <a:rPr kumimoji="0" lang="en-US" altLang="zh-TW" sz="2200" b="1">
                <a:solidFill>
                  <a:srgbClr val="FF0000"/>
                </a:solidFill>
              </a:rPr>
              <a:t>to connect to a relay-box</a:t>
            </a:r>
          </a:p>
        </p:txBody>
      </p:sp>
      <p:sp>
        <p:nvSpPr>
          <p:cNvPr id="11271" name="AutoShape 17"/>
          <p:cNvSpPr>
            <a:spLocks noChangeArrowheads="1"/>
          </p:cNvSpPr>
          <p:nvPr/>
        </p:nvSpPr>
        <p:spPr bwMode="auto">
          <a:xfrm>
            <a:off x="1763713" y="1989138"/>
            <a:ext cx="792162" cy="649287"/>
          </a:xfrm>
          <a:prstGeom prst="wedgeEllipseCallout">
            <a:avLst>
              <a:gd name="adj1" fmla="val 399097"/>
              <a:gd name="adj2" fmla="val -36796"/>
            </a:avLst>
          </a:prstGeom>
          <a:noFill/>
          <a:ln w="19050">
            <a:solidFill>
              <a:srgbClr val="FF0000"/>
            </a:solidFill>
            <a:miter lim="800000"/>
            <a:headEnd/>
            <a:tailEnd/>
          </a:ln>
        </p:spPr>
        <p:txBody>
          <a:bodyPr/>
          <a:lstStyle/>
          <a:p>
            <a:endParaRPr kumimoji="0" lang="zh-TW" altLang="en-US" sz="2400">
              <a:solidFill>
                <a:srgbClr val="000000"/>
              </a:solidFill>
            </a:endParaRPr>
          </a:p>
        </p:txBody>
      </p:sp>
      <p:sp>
        <p:nvSpPr>
          <p:cNvPr id="11272" name="Text Box 28"/>
          <p:cNvSpPr txBox="1">
            <a:spLocks noChangeArrowheads="1"/>
          </p:cNvSpPr>
          <p:nvPr/>
        </p:nvSpPr>
        <p:spPr bwMode="auto">
          <a:xfrm>
            <a:off x="6084888" y="2997200"/>
            <a:ext cx="2736850" cy="1446213"/>
          </a:xfrm>
          <a:prstGeom prst="rect">
            <a:avLst/>
          </a:prstGeom>
          <a:noFill/>
          <a:ln w="9525">
            <a:noFill/>
            <a:miter lim="800000"/>
            <a:headEnd/>
            <a:tailEnd/>
          </a:ln>
        </p:spPr>
        <p:txBody>
          <a:bodyPr>
            <a:spAutoFit/>
          </a:bodyPr>
          <a:lstStyle/>
          <a:p>
            <a:pPr algn="l"/>
            <a:r>
              <a:rPr kumimoji="0" lang="en-US" altLang="zh-TW" sz="2200" b="1">
                <a:solidFill>
                  <a:srgbClr val="FF0000"/>
                </a:solidFill>
              </a:rPr>
              <a:t>CM2800D COM port:</a:t>
            </a:r>
          </a:p>
          <a:p>
            <a:pPr algn="l"/>
            <a:r>
              <a:rPr kumimoji="0" lang="en-US" altLang="zh-TW" sz="2200" b="1">
                <a:solidFill>
                  <a:srgbClr val="FF0000"/>
                </a:solidFill>
              </a:rPr>
              <a:t>reserved for open-collector outputs</a:t>
            </a:r>
          </a:p>
        </p:txBody>
      </p:sp>
      <p:sp>
        <p:nvSpPr>
          <p:cNvPr id="11273" name="AutoShape 29"/>
          <p:cNvSpPr>
            <a:spLocks noChangeArrowheads="1"/>
          </p:cNvSpPr>
          <p:nvPr/>
        </p:nvSpPr>
        <p:spPr bwMode="auto">
          <a:xfrm>
            <a:off x="1403350" y="3644900"/>
            <a:ext cx="647700" cy="576263"/>
          </a:xfrm>
          <a:prstGeom prst="wedgeEllipseCallout">
            <a:avLst>
              <a:gd name="adj1" fmla="val 662255"/>
              <a:gd name="adj2" fmla="val -58264"/>
            </a:avLst>
          </a:prstGeom>
          <a:noFill/>
          <a:ln w="19050">
            <a:solidFill>
              <a:srgbClr val="FF0000"/>
            </a:solidFill>
            <a:miter lim="800000"/>
            <a:headEnd/>
            <a:tailEnd/>
          </a:ln>
        </p:spPr>
        <p:txBody>
          <a:bodyPr/>
          <a:lstStyle/>
          <a:p>
            <a:endParaRPr kumimoji="0" lang="zh-TW" altLang="en-US" sz="2400">
              <a:solidFill>
                <a:srgbClr val="000000"/>
              </a:solidFill>
            </a:endParaRPr>
          </a:p>
        </p:txBody>
      </p:sp>
      <p:sp>
        <p:nvSpPr>
          <p:cNvPr id="11274" name="Text Box 16"/>
          <p:cNvSpPr txBox="1">
            <a:spLocks noChangeArrowheads="1"/>
          </p:cNvSpPr>
          <p:nvPr/>
        </p:nvSpPr>
        <p:spPr bwMode="auto">
          <a:xfrm>
            <a:off x="5435600" y="4868863"/>
            <a:ext cx="2592388" cy="1446212"/>
          </a:xfrm>
          <a:prstGeom prst="rect">
            <a:avLst/>
          </a:prstGeom>
          <a:noFill/>
          <a:ln w="9525">
            <a:noFill/>
            <a:miter lim="800000"/>
            <a:headEnd/>
            <a:tailEnd/>
          </a:ln>
        </p:spPr>
        <p:txBody>
          <a:bodyPr>
            <a:spAutoFit/>
          </a:bodyPr>
          <a:lstStyle/>
          <a:p>
            <a:pPr algn="l"/>
            <a:r>
              <a:rPr kumimoji="0" lang="en-US" altLang="zh-TW" sz="2200" b="1">
                <a:solidFill>
                  <a:srgbClr val="FF0000"/>
                </a:solidFill>
              </a:rPr>
              <a:t>CM2800H COM port:</a:t>
            </a:r>
          </a:p>
          <a:p>
            <a:pPr algn="l"/>
            <a:r>
              <a:rPr kumimoji="0" lang="en-US" altLang="zh-TW" sz="2200" b="1">
                <a:solidFill>
                  <a:srgbClr val="FF0000"/>
                </a:solidFill>
              </a:rPr>
              <a:t>to connect to a wireless transceiver</a:t>
            </a:r>
          </a:p>
        </p:txBody>
      </p:sp>
      <p:sp>
        <p:nvSpPr>
          <p:cNvPr id="11275" name="AutoShape 29"/>
          <p:cNvSpPr>
            <a:spLocks noChangeArrowheads="1"/>
          </p:cNvSpPr>
          <p:nvPr/>
        </p:nvSpPr>
        <p:spPr bwMode="auto">
          <a:xfrm>
            <a:off x="2051050" y="5373688"/>
            <a:ext cx="647700" cy="647700"/>
          </a:xfrm>
          <a:prstGeom prst="wedgeEllipseCallout">
            <a:avLst>
              <a:gd name="adj1" fmla="val 456370"/>
              <a:gd name="adj2" fmla="val -64949"/>
            </a:avLst>
          </a:prstGeom>
          <a:noFill/>
          <a:ln w="19050">
            <a:solidFill>
              <a:srgbClr val="FF0000"/>
            </a:solidFill>
            <a:miter lim="800000"/>
            <a:headEnd/>
            <a:tailEnd/>
          </a:ln>
        </p:spPr>
        <p:txBody>
          <a:bodyPr/>
          <a:lstStyle/>
          <a:p>
            <a:endParaRPr kumimoji="0" lang="zh-TW" altLang="en-US" sz="24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GZ-1800+GZ-1800-D+Siren"/>
          <p:cNvPicPr>
            <a:picLocks noChangeAspect="1" noChangeArrowheads="1"/>
          </p:cNvPicPr>
          <p:nvPr/>
        </p:nvPicPr>
        <p:blipFill>
          <a:blip r:embed="rId2" cstate="print"/>
          <a:srcRect/>
          <a:stretch>
            <a:fillRect/>
          </a:stretch>
        </p:blipFill>
        <p:spPr bwMode="auto">
          <a:xfrm>
            <a:off x="5148263" y="1989138"/>
            <a:ext cx="3744912" cy="3744912"/>
          </a:xfrm>
          <a:prstGeom prst="rect">
            <a:avLst/>
          </a:prstGeom>
          <a:noFill/>
          <a:ln w="9525">
            <a:noFill/>
            <a:miter lim="800000"/>
            <a:headEnd/>
            <a:tailEnd/>
          </a:ln>
        </p:spPr>
      </p:pic>
      <p:pic>
        <p:nvPicPr>
          <p:cNvPr id="12291" name="Picture 12" descr="GZ-1800-D"/>
          <p:cNvPicPr>
            <a:picLocks noChangeAspect="1" noChangeArrowheads="1"/>
          </p:cNvPicPr>
          <p:nvPr/>
        </p:nvPicPr>
        <p:blipFill>
          <a:blip r:embed="rId3" cstate="print"/>
          <a:srcRect/>
          <a:stretch>
            <a:fillRect/>
          </a:stretch>
        </p:blipFill>
        <p:spPr bwMode="auto">
          <a:xfrm>
            <a:off x="468313" y="2638425"/>
            <a:ext cx="3600450" cy="2060575"/>
          </a:xfrm>
          <a:prstGeom prst="rect">
            <a:avLst/>
          </a:prstGeom>
          <a:noFill/>
          <a:ln w="9525">
            <a:noFill/>
            <a:miter lim="800000"/>
            <a:headEnd/>
            <a:tailEnd/>
          </a:ln>
        </p:spPr>
      </p:pic>
      <p:sp>
        <p:nvSpPr>
          <p:cNvPr id="25604" name="Rectangle 2"/>
          <p:cNvSpPr>
            <a:spLocks noGrp="1" noChangeArrowheads="1"/>
          </p:cNvSpPr>
          <p:nvPr>
            <p:ph type="title"/>
          </p:nvPr>
        </p:nvSpPr>
        <p:spPr>
          <a:xfrm>
            <a:off x="179388" y="333375"/>
            <a:ext cx="8785225" cy="549275"/>
          </a:xfrm>
          <a:solidFill>
            <a:schemeClr val="bg1"/>
          </a:solidFill>
        </p:spPr>
        <p:txBody>
          <a:bodyPr rtlCol="0" anchor="t">
            <a:normAutofit fontScale="90000"/>
          </a:bodyPr>
          <a:lstStyle/>
          <a:p>
            <a:pPr eaLnBrk="1" fontAlgn="auto" hangingPunct="1">
              <a:spcAft>
                <a:spcPts val="0"/>
              </a:spcAft>
              <a:defRPr/>
            </a:pPr>
            <a:r>
              <a:rPr lang="en-US" altLang="zh-TW" sz="3200" b="1" smtClean="0">
                <a:solidFill>
                  <a:srgbClr val="000099"/>
                </a:solidFill>
              </a:rPr>
              <a:t>CM2800 Series: HARDWARE</a:t>
            </a:r>
            <a:endParaRPr lang="zh-TW" altLang="en-US" sz="3200" b="1" smtClean="0">
              <a:solidFill>
                <a:srgbClr val="000099"/>
              </a:solidFill>
            </a:endParaRPr>
          </a:p>
        </p:txBody>
      </p:sp>
      <p:sp>
        <p:nvSpPr>
          <p:cNvPr id="12293" name="Text Box 5"/>
          <p:cNvSpPr txBox="1">
            <a:spLocks noChangeArrowheads="1"/>
          </p:cNvSpPr>
          <p:nvPr/>
        </p:nvSpPr>
        <p:spPr bwMode="auto">
          <a:xfrm>
            <a:off x="468313" y="4659313"/>
            <a:ext cx="2611437" cy="822325"/>
          </a:xfrm>
          <a:prstGeom prst="rect">
            <a:avLst/>
          </a:prstGeom>
          <a:noFill/>
          <a:ln w="9525">
            <a:noFill/>
            <a:miter lim="800000"/>
            <a:headEnd/>
            <a:tailEnd/>
          </a:ln>
        </p:spPr>
        <p:txBody>
          <a:bodyPr>
            <a:spAutoFit/>
          </a:bodyPr>
          <a:lstStyle/>
          <a:p>
            <a:pPr algn="l"/>
            <a:r>
              <a:rPr kumimoji="0" lang="en-US" altLang="zh-TW" sz="2400" b="1">
                <a:solidFill>
                  <a:srgbClr val="FF0000"/>
                </a:solidFill>
              </a:rPr>
              <a:t>Digital LCD</a:t>
            </a:r>
          </a:p>
          <a:p>
            <a:pPr algn="l"/>
            <a:r>
              <a:rPr kumimoji="0" lang="en-US" altLang="zh-TW" sz="2400" b="1">
                <a:solidFill>
                  <a:srgbClr val="FF0000"/>
                </a:solidFill>
              </a:rPr>
              <a:t>Display</a:t>
            </a:r>
          </a:p>
        </p:txBody>
      </p:sp>
      <p:sp>
        <p:nvSpPr>
          <p:cNvPr id="12294" name="AutoShape 6"/>
          <p:cNvSpPr>
            <a:spLocks noChangeArrowheads="1"/>
          </p:cNvSpPr>
          <p:nvPr/>
        </p:nvSpPr>
        <p:spPr bwMode="auto">
          <a:xfrm rot="479848">
            <a:off x="684213" y="3717925"/>
            <a:ext cx="2520950" cy="703263"/>
          </a:xfrm>
          <a:prstGeom prst="wedgeEllipseCallout">
            <a:avLst>
              <a:gd name="adj1" fmla="val -31069"/>
              <a:gd name="adj2" fmla="val 100671"/>
            </a:avLst>
          </a:prstGeom>
          <a:noFill/>
          <a:ln w="28575">
            <a:solidFill>
              <a:srgbClr val="FF0000"/>
            </a:solidFill>
            <a:miter lim="800000"/>
            <a:headEnd/>
            <a:tailEnd/>
          </a:ln>
        </p:spPr>
        <p:txBody>
          <a:bodyPr/>
          <a:lstStyle/>
          <a:p>
            <a:endParaRPr kumimoji="0" lang="zh-TW" altLang="en-US" sz="2400"/>
          </a:p>
        </p:txBody>
      </p:sp>
      <p:sp>
        <p:nvSpPr>
          <p:cNvPr id="12295" name="Text Box 8"/>
          <p:cNvSpPr txBox="1">
            <a:spLocks noChangeArrowheads="1"/>
          </p:cNvSpPr>
          <p:nvPr/>
        </p:nvSpPr>
        <p:spPr bwMode="auto">
          <a:xfrm>
            <a:off x="395288" y="1052513"/>
            <a:ext cx="3511550" cy="1200150"/>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CM2800D:</a:t>
            </a:r>
          </a:p>
          <a:p>
            <a:pPr algn="l"/>
            <a:r>
              <a:rPr kumimoji="0" lang="en-US" altLang="zh-TW" sz="2400" b="1">
                <a:solidFill>
                  <a:srgbClr val="FF0000"/>
                </a:solidFill>
              </a:rPr>
              <a:t>Digital Display and</a:t>
            </a:r>
          </a:p>
          <a:p>
            <a:pPr algn="l"/>
            <a:r>
              <a:rPr kumimoji="0" lang="en-US" altLang="zh-TW" sz="2400" b="1">
                <a:solidFill>
                  <a:srgbClr val="FF0000"/>
                </a:solidFill>
              </a:rPr>
              <a:t>External Control Module</a:t>
            </a:r>
          </a:p>
        </p:txBody>
      </p:sp>
      <p:sp>
        <p:nvSpPr>
          <p:cNvPr id="12296" name="AutoShape 15"/>
          <p:cNvSpPr>
            <a:spLocks noChangeArrowheads="1"/>
          </p:cNvSpPr>
          <p:nvPr/>
        </p:nvSpPr>
        <p:spPr bwMode="auto">
          <a:xfrm>
            <a:off x="3481388" y="3724275"/>
            <a:ext cx="442912" cy="487363"/>
          </a:xfrm>
          <a:prstGeom prst="wedgeEllipseCallout">
            <a:avLst>
              <a:gd name="adj1" fmla="val 12009"/>
              <a:gd name="adj2" fmla="val 152282"/>
            </a:avLst>
          </a:prstGeom>
          <a:noFill/>
          <a:ln w="19050">
            <a:solidFill>
              <a:srgbClr val="FF0000"/>
            </a:solidFill>
            <a:miter lim="800000"/>
            <a:headEnd/>
            <a:tailEnd/>
          </a:ln>
        </p:spPr>
        <p:txBody>
          <a:bodyPr/>
          <a:lstStyle/>
          <a:p>
            <a:endParaRPr kumimoji="0" lang="zh-TW" altLang="en-US" sz="2400"/>
          </a:p>
        </p:txBody>
      </p:sp>
      <p:sp>
        <p:nvSpPr>
          <p:cNvPr id="12297" name="Text Box 16"/>
          <p:cNvSpPr txBox="1">
            <a:spLocks noChangeArrowheads="1"/>
          </p:cNvSpPr>
          <p:nvPr/>
        </p:nvSpPr>
        <p:spPr bwMode="auto">
          <a:xfrm>
            <a:off x="3419475" y="4732338"/>
            <a:ext cx="2089150" cy="822325"/>
          </a:xfrm>
          <a:prstGeom prst="rect">
            <a:avLst/>
          </a:prstGeom>
          <a:noFill/>
          <a:ln w="9525">
            <a:noFill/>
            <a:miter lim="800000"/>
            <a:headEnd/>
            <a:tailEnd/>
          </a:ln>
        </p:spPr>
        <p:txBody>
          <a:bodyPr>
            <a:spAutoFit/>
          </a:bodyPr>
          <a:lstStyle/>
          <a:p>
            <a:pPr algn="l"/>
            <a:r>
              <a:rPr kumimoji="0" lang="en-US" altLang="zh-TW" sz="2400" b="1">
                <a:solidFill>
                  <a:srgbClr val="FF0000"/>
                </a:solidFill>
              </a:rPr>
              <a:t>Menu &amp;</a:t>
            </a:r>
          </a:p>
          <a:p>
            <a:pPr algn="l"/>
            <a:r>
              <a:rPr kumimoji="0" lang="en-US" altLang="zh-TW" sz="2400" b="1">
                <a:solidFill>
                  <a:srgbClr val="FF0000"/>
                </a:solidFill>
              </a:rPr>
              <a:t>Mode Switch</a:t>
            </a:r>
          </a:p>
        </p:txBody>
      </p:sp>
      <p:sp>
        <p:nvSpPr>
          <p:cNvPr id="12298" name="Text Box 14"/>
          <p:cNvSpPr txBox="1">
            <a:spLocks noChangeArrowheads="1"/>
          </p:cNvSpPr>
          <p:nvPr/>
        </p:nvSpPr>
        <p:spPr bwMode="auto">
          <a:xfrm>
            <a:off x="5148263" y="1268413"/>
            <a:ext cx="3536950" cy="830262"/>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CM2800CS Complete Set</a:t>
            </a:r>
          </a:p>
          <a:p>
            <a:pPr algn="l"/>
            <a:r>
              <a:rPr kumimoji="0" lang="en-US" altLang="zh-TW" sz="2400" b="1">
                <a:solidFill>
                  <a:srgbClr val="FF0000"/>
                </a:solidFill>
              </a:rPr>
              <a:t>With an External Siren</a:t>
            </a:r>
          </a:p>
        </p:txBody>
      </p:sp>
      <p:pic>
        <p:nvPicPr>
          <p:cNvPr id="12299" name="Picture 10" descr="CM2800-D.jpg"/>
          <p:cNvPicPr>
            <a:picLocks noChangeAspect="1"/>
          </p:cNvPicPr>
          <p:nvPr/>
        </p:nvPicPr>
        <p:blipFill>
          <a:blip r:embed="rId4" cstate="print"/>
          <a:srcRect/>
          <a:stretch>
            <a:fillRect/>
          </a:stretch>
        </p:blipFill>
        <p:spPr bwMode="auto">
          <a:xfrm>
            <a:off x="6443663" y="3933825"/>
            <a:ext cx="217805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388" y="333375"/>
            <a:ext cx="8785225" cy="561975"/>
          </a:xfrm>
          <a:solidFill>
            <a:schemeClr val="bg1"/>
          </a:solidFill>
        </p:spPr>
        <p:txBody>
          <a:bodyPr rtlCol="0" anchor="t">
            <a:normAutofit fontScale="90000"/>
          </a:bodyPr>
          <a:lstStyle/>
          <a:p>
            <a:pPr eaLnBrk="1" fontAlgn="auto" hangingPunct="1">
              <a:spcAft>
                <a:spcPts val="0"/>
              </a:spcAft>
              <a:defRPr/>
            </a:pPr>
            <a:r>
              <a:rPr lang="en-US" altLang="zh-TW" sz="3200" b="1" smtClean="0">
                <a:solidFill>
                  <a:srgbClr val="000099"/>
                </a:solidFill>
              </a:rPr>
              <a:t>CM2800 Series: HARDWARE</a:t>
            </a:r>
            <a:endParaRPr lang="zh-TW" altLang="en-US" sz="3200" b="1" smtClean="0">
              <a:solidFill>
                <a:srgbClr val="000099"/>
              </a:solidFill>
            </a:endParaRPr>
          </a:p>
        </p:txBody>
      </p:sp>
      <p:sp>
        <p:nvSpPr>
          <p:cNvPr id="13315" name="Text Box 5"/>
          <p:cNvSpPr txBox="1">
            <a:spLocks noChangeArrowheads="1"/>
          </p:cNvSpPr>
          <p:nvPr/>
        </p:nvSpPr>
        <p:spPr bwMode="auto">
          <a:xfrm>
            <a:off x="1547813" y="4581525"/>
            <a:ext cx="2087562" cy="1187450"/>
          </a:xfrm>
          <a:prstGeom prst="rect">
            <a:avLst/>
          </a:prstGeom>
          <a:noFill/>
          <a:ln w="9525">
            <a:noFill/>
            <a:miter lim="800000"/>
            <a:headEnd/>
            <a:tailEnd/>
          </a:ln>
        </p:spPr>
        <p:txBody>
          <a:bodyPr>
            <a:spAutoFit/>
          </a:bodyPr>
          <a:lstStyle/>
          <a:p>
            <a:pPr algn="l"/>
            <a:r>
              <a:rPr kumimoji="0" lang="en-US" altLang="zh-TW" sz="2400" b="1">
                <a:solidFill>
                  <a:srgbClr val="FF0000"/>
                </a:solidFill>
              </a:rPr>
              <a:t>CM2800D: Digital LCD</a:t>
            </a:r>
          </a:p>
          <a:p>
            <a:pPr algn="l"/>
            <a:r>
              <a:rPr kumimoji="0" lang="en-US" altLang="zh-TW" sz="2400" b="1">
                <a:solidFill>
                  <a:srgbClr val="FF0000"/>
                </a:solidFill>
              </a:rPr>
              <a:t>Display</a:t>
            </a:r>
          </a:p>
        </p:txBody>
      </p:sp>
      <p:sp>
        <p:nvSpPr>
          <p:cNvPr id="13316" name="Text Box 8"/>
          <p:cNvSpPr txBox="1">
            <a:spLocks noChangeArrowheads="1"/>
          </p:cNvSpPr>
          <p:nvPr/>
        </p:nvSpPr>
        <p:spPr bwMode="auto">
          <a:xfrm>
            <a:off x="785813" y="1557338"/>
            <a:ext cx="2722562" cy="822325"/>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CM-RELAY:</a:t>
            </a:r>
          </a:p>
          <a:p>
            <a:pPr algn="l"/>
            <a:r>
              <a:rPr kumimoji="0" lang="en-US" altLang="zh-TW" sz="2400" b="1">
                <a:solidFill>
                  <a:srgbClr val="FF0000"/>
                </a:solidFill>
              </a:rPr>
              <a:t>External Relay Box</a:t>
            </a:r>
          </a:p>
        </p:txBody>
      </p:sp>
      <p:sp>
        <p:nvSpPr>
          <p:cNvPr id="13317" name="Text Box 14"/>
          <p:cNvSpPr txBox="1">
            <a:spLocks noChangeArrowheads="1"/>
          </p:cNvSpPr>
          <p:nvPr/>
        </p:nvSpPr>
        <p:spPr bwMode="auto">
          <a:xfrm>
            <a:off x="5076825" y="1557338"/>
            <a:ext cx="2908300" cy="822325"/>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CM-SPLIT:</a:t>
            </a:r>
          </a:p>
          <a:p>
            <a:pPr algn="l"/>
            <a:r>
              <a:rPr kumimoji="0" lang="en-US" altLang="zh-TW" sz="2400" b="1">
                <a:solidFill>
                  <a:srgbClr val="FF0000"/>
                </a:solidFill>
              </a:rPr>
              <a:t>Monitor Splitter Box</a:t>
            </a:r>
          </a:p>
        </p:txBody>
      </p:sp>
      <p:pic>
        <p:nvPicPr>
          <p:cNvPr id="13318" name="Picture 7" descr="GZ-1800-D_small"/>
          <p:cNvPicPr>
            <a:picLocks noChangeAspect="1" noChangeArrowheads="1"/>
          </p:cNvPicPr>
          <p:nvPr/>
        </p:nvPicPr>
        <p:blipFill>
          <a:blip r:embed="rId2" cstate="print"/>
          <a:srcRect/>
          <a:stretch>
            <a:fillRect/>
          </a:stretch>
        </p:blipFill>
        <p:spPr bwMode="auto">
          <a:xfrm>
            <a:off x="3708400" y="4581525"/>
            <a:ext cx="2209800" cy="1208088"/>
          </a:xfrm>
          <a:prstGeom prst="rect">
            <a:avLst/>
          </a:prstGeom>
          <a:noFill/>
          <a:ln w="9525">
            <a:noFill/>
            <a:miter lim="800000"/>
            <a:headEnd/>
            <a:tailEnd/>
          </a:ln>
        </p:spPr>
      </p:pic>
      <p:pic>
        <p:nvPicPr>
          <p:cNvPr id="13319" name="Picture 9" descr="GZ-RELAY"/>
          <p:cNvPicPr>
            <a:picLocks noChangeAspect="1" noChangeArrowheads="1"/>
          </p:cNvPicPr>
          <p:nvPr/>
        </p:nvPicPr>
        <p:blipFill>
          <a:blip r:embed="rId3" cstate="print">
            <a:lum bright="20000"/>
          </a:blip>
          <a:srcRect/>
          <a:stretch>
            <a:fillRect/>
          </a:stretch>
        </p:blipFill>
        <p:spPr bwMode="auto">
          <a:xfrm>
            <a:off x="971550" y="2565400"/>
            <a:ext cx="2982913" cy="1277938"/>
          </a:xfrm>
          <a:prstGeom prst="rect">
            <a:avLst/>
          </a:prstGeom>
          <a:noFill/>
          <a:ln w="9525">
            <a:noFill/>
            <a:miter lim="800000"/>
            <a:headEnd/>
            <a:tailEnd/>
          </a:ln>
        </p:spPr>
      </p:pic>
      <p:pic>
        <p:nvPicPr>
          <p:cNvPr id="13320" name="Picture 10" descr="SPLITTER BOX"/>
          <p:cNvPicPr>
            <a:picLocks noChangeAspect="1" noChangeArrowheads="1"/>
          </p:cNvPicPr>
          <p:nvPr/>
        </p:nvPicPr>
        <p:blipFill>
          <a:blip r:embed="rId4" cstate="print">
            <a:lum bright="20000"/>
          </a:blip>
          <a:srcRect/>
          <a:stretch>
            <a:fillRect/>
          </a:stretch>
        </p:blipFill>
        <p:spPr bwMode="auto">
          <a:xfrm>
            <a:off x="5148263" y="2565400"/>
            <a:ext cx="3149600" cy="127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GZ-1800-H_0610"/>
          <p:cNvPicPr>
            <a:picLocks noChangeAspect="1" noChangeArrowheads="1"/>
          </p:cNvPicPr>
          <p:nvPr/>
        </p:nvPicPr>
        <p:blipFill>
          <a:blip r:embed="rId2" cstate="print"/>
          <a:srcRect/>
          <a:stretch>
            <a:fillRect/>
          </a:stretch>
        </p:blipFill>
        <p:spPr bwMode="auto">
          <a:xfrm>
            <a:off x="2411413" y="2276475"/>
            <a:ext cx="3959225" cy="1760538"/>
          </a:xfrm>
          <a:prstGeom prst="rect">
            <a:avLst/>
          </a:prstGeom>
          <a:noFill/>
          <a:ln w="9525">
            <a:noFill/>
            <a:miter lim="800000"/>
            <a:headEnd/>
            <a:tailEnd/>
          </a:ln>
        </p:spPr>
      </p:pic>
      <p:sp>
        <p:nvSpPr>
          <p:cNvPr id="14339" name="Rectangle 6"/>
          <p:cNvSpPr>
            <a:spLocks noChangeArrowheads="1"/>
          </p:cNvSpPr>
          <p:nvPr/>
        </p:nvSpPr>
        <p:spPr bwMode="auto">
          <a:xfrm>
            <a:off x="179388" y="274638"/>
            <a:ext cx="8785225" cy="633412"/>
          </a:xfrm>
          <a:prstGeom prst="rect">
            <a:avLst/>
          </a:prstGeom>
          <a:solidFill>
            <a:schemeClr val="bg1"/>
          </a:solidFill>
          <a:ln w="9525">
            <a:noFill/>
            <a:miter lim="800000"/>
            <a:headEnd/>
            <a:tailEnd/>
          </a:ln>
        </p:spPr>
        <p:txBody>
          <a:bodyPr/>
          <a:lstStyle/>
          <a:p>
            <a:r>
              <a:rPr kumimoji="0" lang="en-US" altLang="zh-TW" b="1">
                <a:solidFill>
                  <a:srgbClr val="000099"/>
                </a:solidFill>
                <a:latin typeface="Calibri" pitchFamily="34" charset="0"/>
              </a:rPr>
              <a:t>CM2800 Series: Network</a:t>
            </a:r>
            <a:endParaRPr kumimoji="0" lang="zh-TW" altLang="en-US" b="1">
              <a:solidFill>
                <a:srgbClr val="000099"/>
              </a:solidFill>
              <a:latin typeface="Calibri" pitchFamily="34" charset="0"/>
            </a:endParaRPr>
          </a:p>
        </p:txBody>
      </p:sp>
      <p:sp>
        <p:nvSpPr>
          <p:cNvPr id="14340" name="Text Box 7"/>
          <p:cNvSpPr txBox="1">
            <a:spLocks noChangeArrowheads="1"/>
          </p:cNvSpPr>
          <p:nvPr/>
        </p:nvSpPr>
        <p:spPr bwMode="auto">
          <a:xfrm>
            <a:off x="5435600" y="1268413"/>
            <a:ext cx="2309813" cy="822325"/>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CM2800H:</a:t>
            </a:r>
          </a:p>
          <a:p>
            <a:pPr algn="l"/>
            <a:r>
              <a:rPr kumimoji="0" lang="en-US" altLang="zh-TW" sz="2400" b="1">
                <a:solidFill>
                  <a:srgbClr val="FF0000"/>
                </a:solidFill>
              </a:rPr>
              <a:t>Network Router</a:t>
            </a:r>
          </a:p>
        </p:txBody>
      </p:sp>
      <p:sp>
        <p:nvSpPr>
          <p:cNvPr id="14341" name="Text Box 8"/>
          <p:cNvSpPr txBox="1">
            <a:spLocks noChangeArrowheads="1"/>
          </p:cNvSpPr>
          <p:nvPr/>
        </p:nvSpPr>
        <p:spPr bwMode="auto">
          <a:xfrm>
            <a:off x="1258888" y="4597400"/>
            <a:ext cx="3960812" cy="1187450"/>
          </a:xfrm>
          <a:prstGeom prst="rect">
            <a:avLst/>
          </a:prstGeom>
          <a:noFill/>
          <a:ln w="9525">
            <a:noFill/>
            <a:miter lim="800000"/>
            <a:headEnd/>
            <a:tailEnd/>
          </a:ln>
        </p:spPr>
        <p:txBody>
          <a:bodyPr>
            <a:spAutoFit/>
          </a:bodyPr>
          <a:lstStyle/>
          <a:p>
            <a:pPr algn="l"/>
            <a:r>
              <a:rPr kumimoji="0" lang="en-US" altLang="zh-TW" sz="2400" b="1">
                <a:solidFill>
                  <a:srgbClr val="FF0000"/>
                </a:solidFill>
              </a:rPr>
              <a:t>4 Network Ports:</a:t>
            </a:r>
          </a:p>
          <a:p>
            <a:pPr algn="l"/>
            <a:r>
              <a:rPr kumimoji="0" lang="en-US" altLang="zh-TW" sz="2400" b="1">
                <a:solidFill>
                  <a:srgbClr val="FF0000"/>
                </a:solidFill>
              </a:rPr>
              <a:t>Each Port Supports 128 </a:t>
            </a:r>
          </a:p>
          <a:p>
            <a:pPr algn="l"/>
            <a:r>
              <a:rPr kumimoji="0" lang="en-US" altLang="zh-TW" sz="2400" b="1">
                <a:solidFill>
                  <a:srgbClr val="FF0000"/>
                </a:solidFill>
              </a:rPr>
              <a:t>CM-2800 Digital Monitors</a:t>
            </a:r>
          </a:p>
        </p:txBody>
      </p:sp>
      <p:sp>
        <p:nvSpPr>
          <p:cNvPr id="14342" name="AutoShape 9"/>
          <p:cNvSpPr>
            <a:spLocks noChangeArrowheads="1"/>
          </p:cNvSpPr>
          <p:nvPr/>
        </p:nvSpPr>
        <p:spPr bwMode="auto">
          <a:xfrm>
            <a:off x="3851275" y="3373438"/>
            <a:ext cx="1657350" cy="576262"/>
          </a:xfrm>
          <a:prstGeom prst="wedgeEllipseCallout">
            <a:avLst>
              <a:gd name="adj1" fmla="val -67528"/>
              <a:gd name="adj2" fmla="val 162949"/>
            </a:avLst>
          </a:prstGeom>
          <a:noFill/>
          <a:ln w="28575">
            <a:solidFill>
              <a:srgbClr val="FF0000"/>
            </a:solidFill>
            <a:miter lim="800000"/>
            <a:headEnd/>
            <a:tailEnd/>
          </a:ln>
        </p:spPr>
        <p:txBody>
          <a:bodyPr/>
          <a:lstStyle/>
          <a:p>
            <a:endParaRPr kumimoji="0" lang="zh-TW" alt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GZ-1800-SEE"/>
          <p:cNvPicPr>
            <a:picLocks noChangeAspect="1" noChangeArrowheads="1"/>
          </p:cNvPicPr>
          <p:nvPr/>
        </p:nvPicPr>
        <p:blipFill>
          <a:blip r:embed="rId2" cstate="print"/>
          <a:srcRect/>
          <a:stretch>
            <a:fillRect/>
          </a:stretch>
        </p:blipFill>
        <p:spPr bwMode="auto">
          <a:xfrm>
            <a:off x="1331913" y="1631950"/>
            <a:ext cx="6107112" cy="4244975"/>
          </a:xfrm>
          <a:prstGeom prst="rect">
            <a:avLst/>
          </a:prstGeom>
          <a:noFill/>
          <a:ln w="9525">
            <a:noFill/>
            <a:miter lim="800000"/>
            <a:headEnd/>
            <a:tailEnd/>
          </a:ln>
        </p:spPr>
      </p:pic>
      <p:sp>
        <p:nvSpPr>
          <p:cNvPr id="15363" name="Text Box 4"/>
          <p:cNvSpPr txBox="1">
            <a:spLocks noChangeArrowheads="1"/>
          </p:cNvSpPr>
          <p:nvPr/>
        </p:nvSpPr>
        <p:spPr bwMode="auto">
          <a:xfrm>
            <a:off x="539750" y="1555750"/>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15364" name="AutoShape 8"/>
          <p:cNvSpPr>
            <a:spLocks noChangeArrowheads="1"/>
          </p:cNvSpPr>
          <p:nvPr/>
        </p:nvSpPr>
        <p:spPr bwMode="auto">
          <a:xfrm>
            <a:off x="1619250" y="1844675"/>
            <a:ext cx="5616575" cy="2016125"/>
          </a:xfrm>
          <a:prstGeom prst="wedgeEllipseCallout">
            <a:avLst>
              <a:gd name="adj1" fmla="val 36546"/>
              <a:gd name="adj2" fmla="val -77639"/>
            </a:avLst>
          </a:prstGeom>
          <a:noFill/>
          <a:ln w="28575">
            <a:solidFill>
              <a:srgbClr val="FF0000"/>
            </a:solidFill>
            <a:miter lim="800000"/>
            <a:headEnd/>
            <a:tailEnd/>
          </a:ln>
        </p:spPr>
        <p:txBody>
          <a:bodyPr/>
          <a:lstStyle/>
          <a:p>
            <a:endParaRPr kumimoji="0" lang="zh-TW" altLang="en-US" sz="2400"/>
          </a:p>
        </p:txBody>
      </p:sp>
      <p:sp>
        <p:nvSpPr>
          <p:cNvPr id="15365" name="Text Box 9"/>
          <p:cNvSpPr txBox="1">
            <a:spLocks noChangeArrowheads="1"/>
          </p:cNvSpPr>
          <p:nvPr/>
        </p:nvSpPr>
        <p:spPr bwMode="auto">
          <a:xfrm>
            <a:off x="4067175" y="836613"/>
            <a:ext cx="4791075" cy="457200"/>
          </a:xfrm>
          <a:prstGeom prst="rect">
            <a:avLst/>
          </a:prstGeom>
          <a:noFill/>
          <a:ln w="9525">
            <a:noFill/>
            <a:miter lim="800000"/>
            <a:headEnd/>
            <a:tailEnd/>
          </a:ln>
        </p:spPr>
        <p:txBody>
          <a:bodyPr wrap="none">
            <a:spAutoFit/>
          </a:bodyPr>
          <a:lstStyle/>
          <a:p>
            <a:pPr algn="l"/>
            <a:r>
              <a:rPr kumimoji="0" lang="en-US" altLang="zh-TW" sz="2400" b="1">
                <a:solidFill>
                  <a:srgbClr val="FF0000"/>
                </a:solidFill>
              </a:rPr>
              <a:t>Selection Menu and Current Status</a:t>
            </a:r>
          </a:p>
        </p:txBody>
      </p:sp>
      <p:sp>
        <p:nvSpPr>
          <p:cNvPr id="15366" name="Rectangle 10"/>
          <p:cNvSpPr>
            <a:spLocks noChangeArrowheads="1"/>
          </p:cNvSpPr>
          <p:nvPr/>
        </p:nvSpPr>
        <p:spPr bwMode="auto">
          <a:xfrm>
            <a:off x="250825" y="333375"/>
            <a:ext cx="8713788" cy="576263"/>
          </a:xfrm>
          <a:prstGeom prst="rect">
            <a:avLst/>
          </a:prstGeom>
          <a:solidFill>
            <a:schemeClr val="bg1"/>
          </a:solidFill>
          <a:ln w="9525">
            <a:noFill/>
            <a:miter lim="800000"/>
            <a:headEnd/>
            <a:tailEnd/>
          </a:ln>
        </p:spPr>
        <p:txBody>
          <a:bodyPr/>
          <a:lstStyle/>
          <a:p>
            <a:r>
              <a:rPr kumimoji="0" lang="en-US" altLang="zh-TW" sz="3200" b="1">
                <a:solidFill>
                  <a:srgbClr val="000099"/>
                </a:solidFill>
                <a:latin typeface="Calibri" pitchFamily="34" charset="0"/>
              </a:rPr>
              <a:t>CM2800 Series: SEE Software</a:t>
            </a:r>
            <a:endParaRPr kumimoji="0" lang="zh-TW" altLang="en-US" sz="3200" b="1">
              <a:solidFill>
                <a:srgbClr val="000099"/>
              </a:solidFill>
              <a:latin typeface="Calibri" pitchFamily="34" charset="0"/>
            </a:endParaRPr>
          </a:p>
        </p:txBody>
      </p:sp>
      <p:sp>
        <p:nvSpPr>
          <p:cNvPr id="15367" name="AutoShape 14"/>
          <p:cNvSpPr>
            <a:spLocks noChangeArrowheads="1"/>
          </p:cNvSpPr>
          <p:nvPr/>
        </p:nvSpPr>
        <p:spPr bwMode="auto">
          <a:xfrm>
            <a:off x="1547813" y="4364038"/>
            <a:ext cx="3889375" cy="1081087"/>
          </a:xfrm>
          <a:prstGeom prst="wedgeEllipseCallout">
            <a:avLst>
              <a:gd name="adj1" fmla="val -54329"/>
              <a:gd name="adj2" fmla="val 85097"/>
            </a:avLst>
          </a:prstGeom>
          <a:noFill/>
          <a:ln w="28575">
            <a:solidFill>
              <a:srgbClr val="FF0000"/>
            </a:solidFill>
            <a:miter lim="800000"/>
            <a:headEnd/>
            <a:tailEnd/>
          </a:ln>
        </p:spPr>
        <p:txBody>
          <a:bodyPr/>
          <a:lstStyle/>
          <a:p>
            <a:endParaRPr kumimoji="0" lang="zh-TW" altLang="en-US" sz="2400"/>
          </a:p>
        </p:txBody>
      </p:sp>
      <p:sp>
        <p:nvSpPr>
          <p:cNvPr id="15368" name="Text Box 15"/>
          <p:cNvSpPr txBox="1">
            <a:spLocks noChangeArrowheads="1"/>
          </p:cNvSpPr>
          <p:nvPr/>
        </p:nvSpPr>
        <p:spPr bwMode="auto">
          <a:xfrm>
            <a:off x="179388" y="5805488"/>
            <a:ext cx="3467100" cy="461962"/>
          </a:xfrm>
          <a:prstGeom prst="rect">
            <a:avLst/>
          </a:prstGeom>
          <a:noFill/>
          <a:ln w="9525">
            <a:noFill/>
            <a:miter lim="800000"/>
            <a:headEnd/>
            <a:tailEnd/>
          </a:ln>
        </p:spPr>
        <p:txBody>
          <a:bodyPr wrap="none">
            <a:spAutoFit/>
          </a:bodyPr>
          <a:lstStyle/>
          <a:p>
            <a:pPr algn="l"/>
            <a:r>
              <a:rPr kumimoji="0" lang="en-US" altLang="zh-TW" sz="2400" b="1">
                <a:solidFill>
                  <a:srgbClr val="FF0000"/>
                </a:solidFill>
              </a:rPr>
              <a:t>Real-time Values Display</a:t>
            </a:r>
          </a:p>
        </p:txBody>
      </p:sp>
      <p:sp>
        <p:nvSpPr>
          <p:cNvPr id="15369" name="AutoShape 16"/>
          <p:cNvSpPr>
            <a:spLocks noChangeArrowheads="1"/>
          </p:cNvSpPr>
          <p:nvPr/>
        </p:nvSpPr>
        <p:spPr bwMode="auto">
          <a:xfrm>
            <a:off x="5724525" y="4148138"/>
            <a:ext cx="1655763" cy="1152525"/>
          </a:xfrm>
          <a:prstGeom prst="wedgeEllipseCallout">
            <a:avLst>
              <a:gd name="adj1" fmla="val 66491"/>
              <a:gd name="adj2" fmla="val -47796"/>
            </a:avLst>
          </a:prstGeom>
          <a:noFill/>
          <a:ln w="28575">
            <a:solidFill>
              <a:srgbClr val="FF0000"/>
            </a:solidFill>
            <a:miter lim="800000"/>
            <a:headEnd/>
            <a:tailEnd/>
          </a:ln>
        </p:spPr>
        <p:txBody>
          <a:bodyPr/>
          <a:lstStyle/>
          <a:p>
            <a:endParaRPr kumimoji="0" lang="zh-TW" altLang="en-US" sz="2400"/>
          </a:p>
        </p:txBody>
      </p:sp>
      <p:sp>
        <p:nvSpPr>
          <p:cNvPr id="15370" name="Text Box 17"/>
          <p:cNvSpPr txBox="1">
            <a:spLocks noChangeArrowheads="1"/>
          </p:cNvSpPr>
          <p:nvPr/>
        </p:nvSpPr>
        <p:spPr bwMode="auto">
          <a:xfrm>
            <a:off x="7667625" y="3789363"/>
            <a:ext cx="1200150" cy="457200"/>
          </a:xfrm>
          <a:prstGeom prst="rect">
            <a:avLst/>
          </a:prstGeom>
          <a:noFill/>
          <a:ln w="9525">
            <a:noFill/>
            <a:miter lim="800000"/>
            <a:headEnd/>
            <a:tailEnd/>
          </a:ln>
        </p:spPr>
        <p:txBody>
          <a:bodyPr wrap="none">
            <a:spAutoFit/>
          </a:bodyPr>
          <a:lstStyle/>
          <a:p>
            <a:pPr algn="l"/>
            <a:r>
              <a:rPr kumimoji="0" lang="en-US" altLang="zh-TW" sz="2400" b="1">
                <a:solidFill>
                  <a:srgbClr val="FF0000"/>
                </a:solidFill>
              </a:rPr>
              <a:t>Control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a:spLocks noChangeArrowheads="1"/>
          </p:cNvSpPr>
          <p:nvPr/>
        </p:nvSpPr>
        <p:spPr bwMode="auto">
          <a:xfrm>
            <a:off x="7812088" y="1628775"/>
            <a:ext cx="1189037" cy="1187450"/>
          </a:xfrm>
          <a:prstGeom prst="rect">
            <a:avLst/>
          </a:prstGeom>
          <a:noFill/>
          <a:ln w="9525">
            <a:noFill/>
            <a:miter lim="800000"/>
            <a:headEnd/>
            <a:tailEnd/>
          </a:ln>
        </p:spPr>
        <p:txBody>
          <a:bodyPr>
            <a:spAutoFit/>
          </a:bodyPr>
          <a:lstStyle/>
          <a:p>
            <a:pPr algn="r"/>
            <a:r>
              <a:rPr kumimoji="0" lang="en-US" altLang="zh-TW" sz="2400" b="1">
                <a:solidFill>
                  <a:schemeClr val="tx2"/>
                </a:solidFill>
              </a:rPr>
              <a:t>Router</a:t>
            </a:r>
          </a:p>
          <a:p>
            <a:pPr algn="r"/>
            <a:r>
              <a:rPr kumimoji="0" lang="en-US" altLang="zh-TW" sz="2400" b="1">
                <a:solidFill>
                  <a:schemeClr val="tx2"/>
                </a:solidFill>
              </a:rPr>
              <a:t>Watch</a:t>
            </a:r>
          </a:p>
          <a:p>
            <a:pPr algn="r"/>
            <a:r>
              <a:rPr kumimoji="0" lang="en-US" altLang="zh-TW" sz="2400" b="1">
                <a:solidFill>
                  <a:schemeClr val="tx2"/>
                </a:solidFill>
              </a:rPr>
              <a:t> Bar</a:t>
            </a:r>
          </a:p>
        </p:txBody>
      </p:sp>
      <p:pic>
        <p:nvPicPr>
          <p:cNvPr id="16387" name="Picture 11" descr="Boss-see screen"/>
          <p:cNvPicPr>
            <a:picLocks noChangeAspect="1" noChangeArrowheads="1"/>
          </p:cNvPicPr>
          <p:nvPr/>
        </p:nvPicPr>
        <p:blipFill>
          <a:blip r:embed="rId2" cstate="print"/>
          <a:srcRect/>
          <a:stretch>
            <a:fillRect/>
          </a:stretch>
        </p:blipFill>
        <p:spPr bwMode="auto">
          <a:xfrm>
            <a:off x="1116013" y="1268413"/>
            <a:ext cx="6573837" cy="4916487"/>
          </a:xfrm>
          <a:prstGeom prst="rect">
            <a:avLst/>
          </a:prstGeom>
          <a:noFill/>
          <a:ln w="9525">
            <a:noFill/>
            <a:miter lim="800000"/>
            <a:headEnd/>
            <a:tailEnd/>
          </a:ln>
        </p:spPr>
      </p:pic>
      <p:sp>
        <p:nvSpPr>
          <p:cNvPr id="16388" name="Text Box 3"/>
          <p:cNvSpPr txBox="1">
            <a:spLocks noChangeArrowheads="1"/>
          </p:cNvSpPr>
          <p:nvPr/>
        </p:nvSpPr>
        <p:spPr bwMode="auto">
          <a:xfrm>
            <a:off x="539750" y="1916113"/>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16389" name="AutoShape 4"/>
          <p:cNvSpPr>
            <a:spLocks noChangeArrowheads="1"/>
          </p:cNvSpPr>
          <p:nvPr/>
        </p:nvSpPr>
        <p:spPr bwMode="auto">
          <a:xfrm>
            <a:off x="2124075" y="2060575"/>
            <a:ext cx="5616575" cy="2089150"/>
          </a:xfrm>
          <a:prstGeom prst="wedgeEllipseCallout">
            <a:avLst>
              <a:gd name="adj1" fmla="val 54014"/>
              <a:gd name="adj2" fmla="val 23861"/>
            </a:avLst>
          </a:prstGeom>
          <a:noFill/>
          <a:ln w="28575">
            <a:solidFill>
              <a:srgbClr val="FF0000"/>
            </a:solidFill>
            <a:miter lim="800000"/>
            <a:headEnd/>
            <a:tailEnd/>
          </a:ln>
        </p:spPr>
        <p:txBody>
          <a:bodyPr/>
          <a:lstStyle/>
          <a:p>
            <a:endParaRPr kumimoji="0" lang="zh-TW" altLang="en-US" sz="2400"/>
          </a:p>
        </p:txBody>
      </p:sp>
      <p:sp>
        <p:nvSpPr>
          <p:cNvPr id="16390" name="Text Box 5"/>
          <p:cNvSpPr txBox="1">
            <a:spLocks noChangeArrowheads="1"/>
          </p:cNvSpPr>
          <p:nvPr/>
        </p:nvSpPr>
        <p:spPr bwMode="auto">
          <a:xfrm>
            <a:off x="7812088" y="3284538"/>
            <a:ext cx="1189037" cy="822325"/>
          </a:xfrm>
          <a:prstGeom prst="rect">
            <a:avLst/>
          </a:prstGeom>
          <a:noFill/>
          <a:ln w="9525">
            <a:noFill/>
            <a:miter lim="800000"/>
            <a:headEnd/>
            <a:tailEnd/>
          </a:ln>
        </p:spPr>
        <p:txBody>
          <a:bodyPr>
            <a:spAutoFit/>
          </a:bodyPr>
          <a:lstStyle/>
          <a:p>
            <a:pPr algn="r"/>
            <a:r>
              <a:rPr kumimoji="0" lang="en-US" altLang="zh-TW" sz="2400" b="1">
                <a:solidFill>
                  <a:srgbClr val="FF0000"/>
                </a:solidFill>
              </a:rPr>
              <a:t>Main</a:t>
            </a:r>
          </a:p>
          <a:p>
            <a:pPr algn="r"/>
            <a:r>
              <a:rPr kumimoji="0" lang="en-US" altLang="zh-TW" sz="2400" b="1">
                <a:solidFill>
                  <a:srgbClr val="FF0000"/>
                </a:solidFill>
              </a:rPr>
              <a:t> Screen</a:t>
            </a:r>
          </a:p>
        </p:txBody>
      </p:sp>
      <p:sp>
        <p:nvSpPr>
          <p:cNvPr id="16391" name="Rectangle 6"/>
          <p:cNvSpPr>
            <a:spLocks noChangeArrowheads="1"/>
          </p:cNvSpPr>
          <p:nvPr/>
        </p:nvSpPr>
        <p:spPr bwMode="auto">
          <a:xfrm>
            <a:off x="250825" y="333375"/>
            <a:ext cx="8713788" cy="504825"/>
          </a:xfrm>
          <a:prstGeom prst="rect">
            <a:avLst/>
          </a:prstGeom>
          <a:solidFill>
            <a:schemeClr val="bg1"/>
          </a:solidFill>
          <a:ln w="9525">
            <a:noFill/>
            <a:miter lim="800000"/>
            <a:headEnd/>
            <a:tailEnd/>
          </a:ln>
        </p:spPr>
        <p:txBody>
          <a:bodyPr/>
          <a:lstStyle/>
          <a:p>
            <a:r>
              <a:rPr kumimoji="0" lang="en-US" altLang="zh-TW" sz="2900" b="1">
                <a:solidFill>
                  <a:srgbClr val="000099"/>
                </a:solidFill>
                <a:latin typeface="Calibri" pitchFamily="34" charset="0"/>
              </a:rPr>
              <a:t>CM2800 Series: Network Software</a:t>
            </a:r>
            <a:endParaRPr kumimoji="0" lang="zh-TW" altLang="en-US" sz="2900" b="1">
              <a:solidFill>
                <a:srgbClr val="000099"/>
              </a:solidFill>
              <a:latin typeface="Calibri" pitchFamily="34" charset="0"/>
            </a:endParaRPr>
          </a:p>
        </p:txBody>
      </p:sp>
      <p:sp>
        <p:nvSpPr>
          <p:cNvPr id="16392" name="AutoShape 7"/>
          <p:cNvSpPr>
            <a:spLocks noChangeArrowheads="1"/>
          </p:cNvSpPr>
          <p:nvPr/>
        </p:nvSpPr>
        <p:spPr bwMode="auto">
          <a:xfrm>
            <a:off x="971550" y="4365625"/>
            <a:ext cx="6769100" cy="1655763"/>
          </a:xfrm>
          <a:prstGeom prst="wedgeEllipseCallout">
            <a:avLst>
              <a:gd name="adj1" fmla="val -41907"/>
              <a:gd name="adj2" fmla="val 67546"/>
            </a:avLst>
          </a:prstGeom>
          <a:noFill/>
          <a:ln w="28575">
            <a:solidFill>
              <a:schemeClr val="tx2"/>
            </a:solidFill>
            <a:miter lim="800000"/>
            <a:headEnd/>
            <a:tailEnd/>
          </a:ln>
        </p:spPr>
        <p:txBody>
          <a:bodyPr/>
          <a:lstStyle/>
          <a:p>
            <a:endParaRPr kumimoji="0" lang="zh-TW" altLang="en-US" sz="2400"/>
          </a:p>
        </p:txBody>
      </p:sp>
      <p:sp>
        <p:nvSpPr>
          <p:cNvPr id="16393" name="Text Box 8"/>
          <p:cNvSpPr txBox="1">
            <a:spLocks noChangeArrowheads="1"/>
          </p:cNvSpPr>
          <p:nvPr/>
        </p:nvSpPr>
        <p:spPr bwMode="auto">
          <a:xfrm>
            <a:off x="179388" y="6237288"/>
            <a:ext cx="4292600" cy="457200"/>
          </a:xfrm>
          <a:prstGeom prst="rect">
            <a:avLst/>
          </a:prstGeom>
          <a:noFill/>
          <a:ln w="9525">
            <a:noFill/>
            <a:miter lim="800000"/>
            <a:headEnd/>
            <a:tailEnd/>
          </a:ln>
        </p:spPr>
        <p:txBody>
          <a:bodyPr wrap="none">
            <a:spAutoFit/>
          </a:bodyPr>
          <a:lstStyle/>
          <a:p>
            <a:pPr algn="l"/>
            <a:r>
              <a:rPr kumimoji="0" lang="en-US" altLang="zh-TW" sz="2400" b="1">
                <a:solidFill>
                  <a:schemeClr val="tx2"/>
                </a:solidFill>
              </a:rPr>
              <a:t>4 Workstation Watch Windows</a:t>
            </a:r>
          </a:p>
        </p:txBody>
      </p:sp>
      <p:sp>
        <p:nvSpPr>
          <p:cNvPr id="16394" name="AutoShape 9"/>
          <p:cNvSpPr>
            <a:spLocks noChangeArrowheads="1"/>
          </p:cNvSpPr>
          <p:nvPr/>
        </p:nvSpPr>
        <p:spPr bwMode="auto">
          <a:xfrm>
            <a:off x="1116013" y="1916113"/>
            <a:ext cx="792162" cy="2376487"/>
          </a:xfrm>
          <a:prstGeom prst="wedgeEllipseCallout">
            <a:avLst>
              <a:gd name="adj1" fmla="val -101505"/>
              <a:gd name="adj2" fmla="val 30028"/>
            </a:avLst>
          </a:prstGeom>
          <a:noFill/>
          <a:ln w="28575">
            <a:solidFill>
              <a:srgbClr val="FF0000"/>
            </a:solidFill>
            <a:miter lim="800000"/>
            <a:headEnd/>
            <a:tailEnd/>
          </a:ln>
        </p:spPr>
        <p:txBody>
          <a:bodyPr/>
          <a:lstStyle/>
          <a:p>
            <a:endParaRPr kumimoji="0" lang="zh-TW" altLang="en-US" sz="2400"/>
          </a:p>
        </p:txBody>
      </p:sp>
      <p:sp>
        <p:nvSpPr>
          <p:cNvPr id="16395" name="Text Box 10"/>
          <p:cNvSpPr txBox="1">
            <a:spLocks noChangeArrowheads="1"/>
          </p:cNvSpPr>
          <p:nvPr/>
        </p:nvSpPr>
        <p:spPr bwMode="auto">
          <a:xfrm>
            <a:off x="0" y="3789363"/>
            <a:ext cx="1163638" cy="1187450"/>
          </a:xfrm>
          <a:prstGeom prst="rect">
            <a:avLst/>
          </a:prstGeom>
          <a:noFill/>
          <a:ln w="9525">
            <a:noFill/>
            <a:miter lim="800000"/>
            <a:headEnd/>
            <a:tailEnd/>
          </a:ln>
        </p:spPr>
        <p:txBody>
          <a:bodyPr wrap="none">
            <a:spAutoFit/>
          </a:bodyPr>
          <a:lstStyle/>
          <a:p>
            <a:pPr algn="l"/>
            <a:r>
              <a:rPr kumimoji="0" lang="en-US" altLang="zh-TW" sz="2400" b="1">
                <a:solidFill>
                  <a:srgbClr val="FF0000"/>
                </a:solidFill>
              </a:rPr>
              <a:t>Overall</a:t>
            </a:r>
          </a:p>
          <a:p>
            <a:pPr algn="l"/>
            <a:r>
              <a:rPr kumimoji="0" lang="en-US" altLang="zh-TW" sz="2400" b="1">
                <a:solidFill>
                  <a:srgbClr val="FF0000"/>
                </a:solidFill>
              </a:rPr>
              <a:t>Status</a:t>
            </a:r>
          </a:p>
          <a:p>
            <a:pPr algn="l"/>
            <a:r>
              <a:rPr kumimoji="0" lang="en-US" altLang="zh-TW" sz="2400" b="1">
                <a:solidFill>
                  <a:srgbClr val="FF0000"/>
                </a:solidFill>
              </a:rPr>
              <a:t>Screen</a:t>
            </a:r>
          </a:p>
        </p:txBody>
      </p:sp>
      <p:sp>
        <p:nvSpPr>
          <p:cNvPr id="16396" name="AutoShape 12"/>
          <p:cNvSpPr>
            <a:spLocks noChangeArrowheads="1"/>
          </p:cNvSpPr>
          <p:nvPr/>
        </p:nvSpPr>
        <p:spPr bwMode="auto">
          <a:xfrm>
            <a:off x="971550" y="1557338"/>
            <a:ext cx="6769100" cy="358775"/>
          </a:xfrm>
          <a:prstGeom prst="wedgeEllipseCallout">
            <a:avLst>
              <a:gd name="adj1" fmla="val 50398"/>
              <a:gd name="adj2" fmla="val 91593"/>
            </a:avLst>
          </a:prstGeom>
          <a:noFill/>
          <a:ln w="28575">
            <a:solidFill>
              <a:schemeClr val="tx2"/>
            </a:solidFill>
            <a:miter lim="800000"/>
            <a:headEnd/>
            <a:tailEnd/>
          </a:ln>
        </p:spPr>
        <p:txBody>
          <a:bodyPr/>
          <a:lstStyle/>
          <a:p>
            <a:endParaRPr kumimoji="0" lang="zh-TW"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827088" y="274638"/>
            <a:ext cx="7632700" cy="706437"/>
          </a:xfrm>
          <a:solidFill>
            <a:schemeClr val="bg1"/>
          </a:solidFill>
        </p:spPr>
        <p:txBody>
          <a:bodyPr anchor="t"/>
          <a:lstStyle/>
          <a:p>
            <a:pPr eaLnBrk="1" hangingPunct="1"/>
            <a:r>
              <a:rPr lang="en-US" altLang="zh-TW" sz="3600" b="1" smtClean="0">
                <a:solidFill>
                  <a:srgbClr val="000099"/>
                </a:solidFill>
              </a:rPr>
              <a:t>CM2800 Series Options</a:t>
            </a:r>
          </a:p>
        </p:txBody>
      </p:sp>
      <p:grpSp>
        <p:nvGrpSpPr>
          <p:cNvPr id="17411" name="Group 10"/>
          <p:cNvGrpSpPr>
            <a:grpSpLocks/>
          </p:cNvGrpSpPr>
          <p:nvPr/>
        </p:nvGrpSpPr>
        <p:grpSpPr bwMode="auto">
          <a:xfrm>
            <a:off x="755650" y="1412875"/>
            <a:ext cx="7562850" cy="4718050"/>
            <a:chOff x="755650" y="1412875"/>
            <a:chExt cx="7562850" cy="4718050"/>
          </a:xfrm>
        </p:grpSpPr>
        <p:pic>
          <p:nvPicPr>
            <p:cNvPr id="17413" name="Picture 10" descr="Just GZ-1800 series Alias table"/>
            <p:cNvPicPr>
              <a:picLocks noChangeAspect="1" noChangeArrowheads="1"/>
            </p:cNvPicPr>
            <p:nvPr/>
          </p:nvPicPr>
          <p:blipFill>
            <a:blip r:embed="rId2" cstate="print"/>
            <a:srcRect/>
            <a:stretch>
              <a:fillRect/>
            </a:stretch>
          </p:blipFill>
          <p:spPr bwMode="auto">
            <a:xfrm>
              <a:off x="755650" y="1412875"/>
              <a:ext cx="7562850" cy="4718050"/>
            </a:xfrm>
            <a:prstGeom prst="rect">
              <a:avLst/>
            </a:prstGeom>
            <a:noFill/>
            <a:ln w="9525">
              <a:noFill/>
              <a:miter lim="800000"/>
              <a:headEnd/>
              <a:tailEnd/>
            </a:ln>
          </p:spPr>
        </p:pic>
        <p:sp>
          <p:nvSpPr>
            <p:cNvPr id="17414" name="TextBox 4"/>
            <p:cNvSpPr txBox="1">
              <a:spLocks noChangeArrowheads="1"/>
            </p:cNvSpPr>
            <p:nvPr/>
          </p:nvSpPr>
          <p:spPr bwMode="auto">
            <a:xfrm>
              <a:off x="1187624" y="2780928"/>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CM2815</a:t>
              </a:r>
            </a:p>
          </p:txBody>
        </p:sp>
        <p:sp>
          <p:nvSpPr>
            <p:cNvPr id="17415" name="TextBox 5"/>
            <p:cNvSpPr txBox="1">
              <a:spLocks noChangeArrowheads="1"/>
            </p:cNvSpPr>
            <p:nvPr/>
          </p:nvSpPr>
          <p:spPr bwMode="auto">
            <a:xfrm>
              <a:off x="1187450" y="3284538"/>
              <a:ext cx="1152525" cy="336550"/>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CM2816</a:t>
              </a:r>
            </a:p>
          </p:txBody>
        </p:sp>
        <p:sp>
          <p:nvSpPr>
            <p:cNvPr id="17416" name="TextBox 6"/>
            <p:cNvSpPr txBox="1">
              <a:spLocks noChangeArrowheads="1"/>
            </p:cNvSpPr>
            <p:nvPr/>
          </p:nvSpPr>
          <p:spPr bwMode="auto">
            <a:xfrm>
              <a:off x="1187624" y="3861048"/>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CM2820</a:t>
              </a:r>
            </a:p>
          </p:txBody>
        </p:sp>
        <p:sp>
          <p:nvSpPr>
            <p:cNvPr id="17417" name="TextBox 7"/>
            <p:cNvSpPr txBox="1">
              <a:spLocks noChangeArrowheads="1"/>
            </p:cNvSpPr>
            <p:nvPr/>
          </p:nvSpPr>
          <p:spPr bwMode="auto">
            <a:xfrm>
              <a:off x="1187624" y="4437112"/>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CM2830</a:t>
              </a:r>
            </a:p>
          </p:txBody>
        </p:sp>
        <p:sp>
          <p:nvSpPr>
            <p:cNvPr id="17418" name="TextBox 8"/>
            <p:cNvSpPr txBox="1">
              <a:spLocks noChangeArrowheads="1"/>
            </p:cNvSpPr>
            <p:nvPr/>
          </p:nvSpPr>
          <p:spPr bwMode="auto">
            <a:xfrm>
              <a:off x="1187624" y="5013176"/>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CM2840</a:t>
              </a:r>
            </a:p>
          </p:txBody>
        </p:sp>
        <p:sp>
          <p:nvSpPr>
            <p:cNvPr id="17419" name="TextBox 9"/>
            <p:cNvSpPr txBox="1">
              <a:spLocks noChangeArrowheads="1"/>
            </p:cNvSpPr>
            <p:nvPr/>
          </p:nvSpPr>
          <p:spPr bwMode="auto">
            <a:xfrm>
              <a:off x="1187624" y="5589240"/>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CM2800</a:t>
              </a:r>
            </a:p>
          </p:txBody>
        </p:sp>
      </p:grpSp>
      <p:sp>
        <p:nvSpPr>
          <p:cNvPr id="17412" name="Rectangle 10"/>
          <p:cNvSpPr>
            <a:spLocks noChangeArrowheads="1"/>
          </p:cNvSpPr>
          <p:nvPr/>
        </p:nvSpPr>
        <p:spPr bwMode="auto">
          <a:xfrm>
            <a:off x="2771775" y="836613"/>
            <a:ext cx="3275013" cy="646112"/>
          </a:xfrm>
          <a:prstGeom prst="rect">
            <a:avLst/>
          </a:prstGeom>
          <a:noFill/>
          <a:ln w="9525">
            <a:noFill/>
            <a:miter lim="800000"/>
            <a:headEnd/>
            <a:tailEnd/>
          </a:ln>
        </p:spPr>
        <p:txBody>
          <a:bodyPr wrap="none">
            <a:spAutoFit/>
          </a:bodyPr>
          <a:lstStyle/>
          <a:p>
            <a:r>
              <a:rPr kumimoji="0" lang="en-US" altLang="zh-TW" b="1">
                <a:solidFill>
                  <a:srgbClr val="FF0000"/>
                </a:solidFill>
              </a:rPr>
              <a:t>Scalable Design</a:t>
            </a:r>
            <a:endParaRPr kumimoji="0" lang="en-US" altLang="zh-TW"/>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468313" y="260350"/>
            <a:ext cx="8229600" cy="647700"/>
          </a:xfrm>
          <a:solidFill>
            <a:schemeClr val="bg1"/>
          </a:solidFill>
        </p:spPr>
        <p:txBody>
          <a:bodyPr anchor="t"/>
          <a:lstStyle/>
          <a:p>
            <a:pPr eaLnBrk="1" hangingPunct="1"/>
            <a:r>
              <a:rPr lang="en-US" altLang="zh-TW" sz="3600" b="1" smtClean="0">
                <a:solidFill>
                  <a:srgbClr val="000099"/>
                </a:solidFill>
              </a:rPr>
              <a:t>CM2800 Series: Complete Package</a:t>
            </a:r>
          </a:p>
        </p:txBody>
      </p:sp>
      <p:sp>
        <p:nvSpPr>
          <p:cNvPr id="18435" name="Text Box 4"/>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18436" name="Text Box 14"/>
          <p:cNvSpPr txBox="1">
            <a:spLocks noChangeArrowheads="1"/>
          </p:cNvSpPr>
          <p:nvPr/>
        </p:nvSpPr>
        <p:spPr bwMode="auto">
          <a:xfrm>
            <a:off x="468313" y="1557338"/>
            <a:ext cx="8280400" cy="3970337"/>
          </a:xfrm>
          <a:prstGeom prst="rect">
            <a:avLst/>
          </a:prstGeom>
          <a:noFill/>
          <a:ln w="9525">
            <a:noFill/>
            <a:miter lim="800000"/>
            <a:headEnd/>
            <a:tailEnd/>
          </a:ln>
        </p:spPr>
        <p:txBody>
          <a:bodyPr>
            <a:spAutoFit/>
          </a:bodyPr>
          <a:lstStyle/>
          <a:p>
            <a:pPr marL="457200" indent="-457200" algn="l">
              <a:spcBef>
                <a:spcPct val="50000"/>
              </a:spcBef>
            </a:pPr>
            <a:r>
              <a:rPr kumimoji="0" lang="en-US" altLang="zh-TW" sz="2400" b="1"/>
              <a:t>Standard Package:</a:t>
            </a:r>
          </a:p>
          <a:p>
            <a:pPr marL="457200" indent="-457200" algn="l">
              <a:spcBef>
                <a:spcPct val="50000"/>
              </a:spcBef>
            </a:pPr>
            <a:r>
              <a:rPr kumimoji="0" lang="en-US" altLang="zh-TW" sz="2400"/>
              <a:t>Monitor Unit + Power Supply + Remote Jack + Connection Wire</a:t>
            </a:r>
          </a:p>
          <a:p>
            <a:pPr marL="457200" indent="-457200" algn="l">
              <a:spcBef>
                <a:spcPct val="50000"/>
              </a:spcBef>
            </a:pPr>
            <a:endParaRPr kumimoji="0" lang="en-US" altLang="zh-TW" sz="2400"/>
          </a:p>
          <a:p>
            <a:pPr marL="457200" indent="-457200" algn="l">
              <a:spcBef>
                <a:spcPct val="50000"/>
              </a:spcBef>
            </a:pPr>
            <a:endParaRPr kumimoji="0" lang="en-US" altLang="zh-TW" sz="2400"/>
          </a:p>
          <a:p>
            <a:pPr marL="457200" indent="-457200" algn="l"/>
            <a:endParaRPr kumimoji="0" lang="en-US" altLang="zh-TW" sz="2400"/>
          </a:p>
          <a:p>
            <a:pPr marL="457200" indent="-457200" algn="l"/>
            <a:r>
              <a:rPr kumimoji="0" lang="en-US" altLang="zh-TW" sz="2400"/>
              <a:t>Optional:</a:t>
            </a:r>
          </a:p>
          <a:p>
            <a:pPr marL="914400" lvl="1" indent="-457200" algn="l">
              <a:buFontTx/>
              <a:buAutoNum type="arabicPeriod"/>
            </a:pPr>
            <a:r>
              <a:rPr kumimoji="0" lang="en-US" altLang="zh-TW" sz="2400"/>
              <a:t>Digital Display &amp; External Control Module: CM2800D</a:t>
            </a:r>
          </a:p>
          <a:p>
            <a:pPr marL="914400" lvl="1" indent="-457200" algn="l">
              <a:buFontTx/>
              <a:buAutoNum type="arabicPeriod"/>
            </a:pPr>
            <a:r>
              <a:rPr kumimoji="0" lang="en-US" altLang="zh-TW" sz="2400"/>
              <a:t>Hardware Management Program: CM2800-SEE</a:t>
            </a:r>
          </a:p>
          <a:p>
            <a:pPr marL="914400" lvl="1" indent="-457200" algn="l">
              <a:buFontTx/>
              <a:buAutoNum type="arabicPeriod"/>
            </a:pPr>
            <a:r>
              <a:rPr kumimoji="0" lang="en-US" altLang="zh-TW" sz="2400"/>
              <a:t>Dual-wire Wrist Strap Set</a:t>
            </a:r>
          </a:p>
        </p:txBody>
      </p:sp>
      <p:pic>
        <p:nvPicPr>
          <p:cNvPr id="18437" name="Picture 6" descr="GZ-1800_small"/>
          <p:cNvPicPr>
            <a:picLocks noChangeAspect="1" noChangeArrowheads="1"/>
          </p:cNvPicPr>
          <p:nvPr/>
        </p:nvPicPr>
        <p:blipFill>
          <a:blip r:embed="rId2" cstate="print"/>
          <a:srcRect/>
          <a:stretch>
            <a:fillRect/>
          </a:stretch>
        </p:blipFill>
        <p:spPr bwMode="auto">
          <a:xfrm>
            <a:off x="684213" y="2741613"/>
            <a:ext cx="1223962" cy="544512"/>
          </a:xfrm>
          <a:prstGeom prst="rect">
            <a:avLst/>
          </a:prstGeom>
          <a:noFill/>
          <a:ln w="9525">
            <a:noFill/>
            <a:miter lim="800000"/>
            <a:headEnd/>
            <a:tailEnd/>
          </a:ln>
        </p:spPr>
      </p:pic>
      <p:pic>
        <p:nvPicPr>
          <p:cNvPr id="18438" name="Picture 7" descr="Power Supply"/>
          <p:cNvPicPr>
            <a:picLocks noChangeAspect="1" noChangeArrowheads="1"/>
          </p:cNvPicPr>
          <p:nvPr/>
        </p:nvPicPr>
        <p:blipFill>
          <a:blip r:embed="rId3" cstate="print">
            <a:lum bright="20000"/>
          </a:blip>
          <a:srcRect/>
          <a:stretch>
            <a:fillRect/>
          </a:stretch>
        </p:blipFill>
        <p:spPr bwMode="auto">
          <a:xfrm>
            <a:off x="2771775" y="2636838"/>
            <a:ext cx="1233488" cy="963612"/>
          </a:xfrm>
          <a:prstGeom prst="rect">
            <a:avLst/>
          </a:prstGeom>
          <a:noFill/>
          <a:ln w="9525">
            <a:noFill/>
            <a:miter lim="800000"/>
            <a:headEnd/>
            <a:tailEnd/>
          </a:ln>
        </p:spPr>
      </p:pic>
      <p:pic>
        <p:nvPicPr>
          <p:cNvPr id="18439" name="Picture 9" descr="phonejack connection wires"/>
          <p:cNvPicPr>
            <a:picLocks noChangeAspect="1" noChangeArrowheads="1"/>
          </p:cNvPicPr>
          <p:nvPr/>
        </p:nvPicPr>
        <p:blipFill>
          <a:blip r:embed="rId4" cstate="print">
            <a:lum bright="20000"/>
          </a:blip>
          <a:srcRect/>
          <a:stretch>
            <a:fillRect/>
          </a:stretch>
        </p:blipFill>
        <p:spPr bwMode="auto">
          <a:xfrm>
            <a:off x="6877050" y="2565400"/>
            <a:ext cx="1150938" cy="960438"/>
          </a:xfrm>
          <a:prstGeom prst="rect">
            <a:avLst/>
          </a:prstGeom>
          <a:noFill/>
          <a:ln w="9525">
            <a:noFill/>
            <a:miter lim="800000"/>
            <a:headEnd/>
            <a:tailEnd/>
          </a:ln>
        </p:spPr>
      </p:pic>
      <p:pic>
        <p:nvPicPr>
          <p:cNvPr id="18440" name="Picture 10" descr="Remote Jack Box"/>
          <p:cNvPicPr>
            <a:picLocks noChangeAspect="1" noChangeArrowheads="1"/>
          </p:cNvPicPr>
          <p:nvPr/>
        </p:nvPicPr>
        <p:blipFill>
          <a:blip r:embed="rId5" cstate="print">
            <a:lum bright="20000"/>
          </a:blip>
          <a:srcRect/>
          <a:stretch>
            <a:fillRect/>
          </a:stretch>
        </p:blipFill>
        <p:spPr bwMode="auto">
          <a:xfrm>
            <a:off x="4787900" y="2636838"/>
            <a:ext cx="1081088"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87450" y="260350"/>
            <a:ext cx="6842125" cy="647700"/>
          </a:xfrm>
          <a:solidFill>
            <a:schemeClr val="bg1"/>
          </a:solidFill>
        </p:spPr>
        <p:txBody>
          <a:bodyPr anchor="t"/>
          <a:lstStyle/>
          <a:p>
            <a:pPr eaLnBrk="1" hangingPunct="1"/>
            <a:r>
              <a:rPr lang="en-US" altLang="zh-TW" sz="3600" b="1" smtClean="0">
                <a:solidFill>
                  <a:srgbClr val="000099"/>
                </a:solidFill>
              </a:rPr>
              <a:t>Network Package: Typical Set</a:t>
            </a:r>
          </a:p>
        </p:txBody>
      </p:sp>
      <p:sp>
        <p:nvSpPr>
          <p:cNvPr id="19459" name="Text Box 3"/>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19460" name="Text Box 5"/>
          <p:cNvSpPr txBox="1">
            <a:spLocks noChangeArrowheads="1"/>
          </p:cNvSpPr>
          <p:nvPr/>
        </p:nvSpPr>
        <p:spPr bwMode="auto">
          <a:xfrm>
            <a:off x="684213" y="20605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19461" name="Text Box 6"/>
          <p:cNvSpPr txBox="1">
            <a:spLocks noChangeArrowheads="1"/>
          </p:cNvSpPr>
          <p:nvPr/>
        </p:nvSpPr>
        <p:spPr bwMode="auto">
          <a:xfrm>
            <a:off x="539750" y="1909763"/>
            <a:ext cx="7704138" cy="3743325"/>
          </a:xfrm>
          <a:prstGeom prst="rect">
            <a:avLst/>
          </a:prstGeom>
          <a:noFill/>
          <a:ln w="9525">
            <a:noFill/>
            <a:miter lim="800000"/>
            <a:headEnd/>
            <a:tailEnd/>
          </a:ln>
        </p:spPr>
        <p:txBody>
          <a:bodyPr>
            <a:spAutoFit/>
          </a:bodyPr>
          <a:lstStyle/>
          <a:p>
            <a:pPr marL="457200" indent="-457200" algn="l">
              <a:spcBef>
                <a:spcPct val="50000"/>
              </a:spcBef>
            </a:pPr>
            <a:r>
              <a:rPr kumimoji="0" lang="en-US" altLang="zh-TW" sz="2400"/>
              <a:t>Multiple Complete Monitor Units </a:t>
            </a:r>
          </a:p>
          <a:p>
            <a:pPr marL="457200" indent="-457200" algn="l">
              <a:spcBef>
                <a:spcPct val="50000"/>
              </a:spcBef>
            </a:pPr>
            <a:endParaRPr kumimoji="0" lang="en-US" altLang="zh-TW" sz="2400"/>
          </a:p>
          <a:p>
            <a:pPr marL="457200" indent="-457200" algn="l">
              <a:spcBef>
                <a:spcPct val="50000"/>
              </a:spcBef>
            </a:pPr>
            <a:r>
              <a:rPr kumimoji="0" lang="en-US" altLang="zh-TW" sz="2400"/>
              <a:t>  + Network router </a:t>
            </a:r>
          </a:p>
          <a:p>
            <a:pPr marL="457200" indent="-457200" algn="l">
              <a:spcBef>
                <a:spcPct val="50000"/>
              </a:spcBef>
            </a:pPr>
            <a:endParaRPr kumimoji="0" lang="en-US" altLang="zh-TW" sz="2400"/>
          </a:p>
          <a:p>
            <a:pPr marL="457200" indent="-457200" algn="l">
              <a:spcBef>
                <a:spcPct val="50000"/>
              </a:spcBef>
            </a:pPr>
            <a:r>
              <a:rPr kumimoji="0" lang="en-US" altLang="zh-TW" sz="2400"/>
              <a:t>  + Connection Cables </a:t>
            </a:r>
          </a:p>
          <a:p>
            <a:pPr marL="457200" indent="-457200" algn="l">
              <a:spcBef>
                <a:spcPct val="50000"/>
              </a:spcBef>
            </a:pPr>
            <a:endParaRPr kumimoji="0" lang="en-US" altLang="zh-TW" sz="2400"/>
          </a:p>
          <a:p>
            <a:pPr marL="457200" indent="-457200" algn="l">
              <a:spcBef>
                <a:spcPct val="50000"/>
              </a:spcBef>
            </a:pPr>
            <a:r>
              <a:rPr kumimoji="0" lang="en-US" altLang="zh-TW" sz="2400"/>
              <a:t>  + BOSS-see Network Management Programs</a:t>
            </a:r>
          </a:p>
        </p:txBody>
      </p:sp>
      <p:pic>
        <p:nvPicPr>
          <p:cNvPr id="19462" name="Picture 8" descr="GZ-1800+GZ-1800-D_small"/>
          <p:cNvPicPr>
            <a:picLocks noChangeAspect="1" noChangeArrowheads="1"/>
          </p:cNvPicPr>
          <p:nvPr/>
        </p:nvPicPr>
        <p:blipFill>
          <a:blip r:embed="rId2" cstate="print"/>
          <a:srcRect/>
          <a:stretch>
            <a:fillRect/>
          </a:stretch>
        </p:blipFill>
        <p:spPr bwMode="auto">
          <a:xfrm>
            <a:off x="5002213" y="1730375"/>
            <a:ext cx="1225550" cy="863600"/>
          </a:xfrm>
          <a:prstGeom prst="rect">
            <a:avLst/>
          </a:prstGeom>
          <a:noFill/>
          <a:ln w="9525">
            <a:noFill/>
            <a:miter lim="800000"/>
            <a:headEnd/>
            <a:tailEnd/>
          </a:ln>
        </p:spPr>
      </p:pic>
      <p:pic>
        <p:nvPicPr>
          <p:cNvPr id="19463" name="Picture 9" descr="GZ-1800+GZ-1800-D_small"/>
          <p:cNvPicPr>
            <a:picLocks noChangeAspect="1" noChangeArrowheads="1"/>
          </p:cNvPicPr>
          <p:nvPr/>
        </p:nvPicPr>
        <p:blipFill>
          <a:blip r:embed="rId3" cstate="print"/>
          <a:srcRect/>
          <a:stretch>
            <a:fillRect/>
          </a:stretch>
        </p:blipFill>
        <p:spPr bwMode="auto">
          <a:xfrm>
            <a:off x="6300788" y="1739900"/>
            <a:ext cx="1152525" cy="814388"/>
          </a:xfrm>
          <a:prstGeom prst="rect">
            <a:avLst/>
          </a:prstGeom>
          <a:noFill/>
          <a:ln w="9525">
            <a:noFill/>
            <a:miter lim="800000"/>
            <a:headEnd/>
            <a:tailEnd/>
          </a:ln>
        </p:spPr>
      </p:pic>
      <p:sp>
        <p:nvSpPr>
          <p:cNvPr id="19464" name="Text Box 10"/>
          <p:cNvSpPr txBox="1">
            <a:spLocks noChangeArrowheads="1"/>
          </p:cNvSpPr>
          <p:nvPr/>
        </p:nvSpPr>
        <p:spPr bwMode="auto">
          <a:xfrm>
            <a:off x="7596188" y="1916113"/>
            <a:ext cx="1223962" cy="822325"/>
          </a:xfrm>
          <a:prstGeom prst="rect">
            <a:avLst/>
          </a:prstGeom>
          <a:noFill/>
          <a:ln w="9525">
            <a:noFill/>
            <a:miter lim="800000"/>
            <a:headEnd/>
            <a:tailEnd/>
          </a:ln>
        </p:spPr>
        <p:txBody>
          <a:bodyPr>
            <a:spAutoFit/>
          </a:bodyPr>
          <a:lstStyle/>
          <a:p>
            <a:pPr algn="l">
              <a:spcBef>
                <a:spcPct val="50000"/>
              </a:spcBef>
            </a:pPr>
            <a:r>
              <a:rPr lang="en-US" altLang="zh-TW" sz="2400">
                <a:latin typeface="Verdana" pitchFamily="34" charset="0"/>
                <a:cs typeface="Times New Roman" pitchFamily="18" charset="0"/>
              </a:rPr>
              <a:t>∙ </a:t>
            </a:r>
            <a:r>
              <a:rPr lang="en-US" altLang="zh-TW" sz="2400">
                <a:latin typeface="Verdana" pitchFamily="34" charset="0"/>
              </a:rPr>
              <a:t>∙ ∙</a:t>
            </a:r>
          </a:p>
        </p:txBody>
      </p:sp>
      <p:pic>
        <p:nvPicPr>
          <p:cNvPr id="19465" name="Picture 11" descr="GZ-1800-H_small"/>
          <p:cNvPicPr>
            <a:picLocks noChangeAspect="1" noChangeArrowheads="1"/>
          </p:cNvPicPr>
          <p:nvPr/>
        </p:nvPicPr>
        <p:blipFill>
          <a:blip r:embed="rId4" cstate="print"/>
          <a:srcRect/>
          <a:stretch>
            <a:fillRect/>
          </a:stretch>
        </p:blipFill>
        <p:spPr bwMode="auto">
          <a:xfrm>
            <a:off x="3132138" y="2978150"/>
            <a:ext cx="1079500" cy="481013"/>
          </a:xfrm>
          <a:prstGeom prst="rect">
            <a:avLst/>
          </a:prstGeom>
          <a:noFill/>
          <a:ln w="9525">
            <a:noFill/>
            <a:miter lim="800000"/>
            <a:headEnd/>
            <a:tailEnd/>
          </a:ln>
        </p:spPr>
      </p:pic>
      <p:pic>
        <p:nvPicPr>
          <p:cNvPr id="19466" name="Picture 12" descr="GZ-1800-H_small"/>
          <p:cNvPicPr>
            <a:picLocks noChangeAspect="1" noChangeArrowheads="1"/>
          </p:cNvPicPr>
          <p:nvPr/>
        </p:nvPicPr>
        <p:blipFill>
          <a:blip r:embed="rId5" cstate="print"/>
          <a:srcRect/>
          <a:stretch>
            <a:fillRect/>
          </a:stretch>
        </p:blipFill>
        <p:spPr bwMode="auto">
          <a:xfrm>
            <a:off x="4572000" y="2962275"/>
            <a:ext cx="1008063" cy="515938"/>
          </a:xfrm>
          <a:prstGeom prst="rect">
            <a:avLst/>
          </a:prstGeom>
          <a:noFill/>
          <a:ln w="9525">
            <a:noFill/>
            <a:miter lim="800000"/>
            <a:headEnd/>
            <a:tailEnd/>
          </a:ln>
        </p:spPr>
      </p:pic>
      <p:sp>
        <p:nvSpPr>
          <p:cNvPr id="19467" name="Text Box 13"/>
          <p:cNvSpPr txBox="1">
            <a:spLocks noChangeArrowheads="1"/>
          </p:cNvSpPr>
          <p:nvPr/>
        </p:nvSpPr>
        <p:spPr bwMode="auto">
          <a:xfrm>
            <a:off x="6011863" y="2997200"/>
            <a:ext cx="1512887" cy="457200"/>
          </a:xfrm>
          <a:prstGeom prst="rect">
            <a:avLst/>
          </a:prstGeom>
          <a:noFill/>
          <a:ln w="9525">
            <a:noFill/>
            <a:miter lim="800000"/>
            <a:headEnd/>
            <a:tailEnd/>
          </a:ln>
        </p:spPr>
        <p:txBody>
          <a:bodyPr>
            <a:spAutoFit/>
          </a:bodyPr>
          <a:lstStyle/>
          <a:p>
            <a:pPr algn="l">
              <a:spcBef>
                <a:spcPct val="50000"/>
              </a:spcBef>
            </a:pPr>
            <a:r>
              <a:rPr lang="en-US" altLang="zh-TW" sz="2400">
                <a:latin typeface="Verdana" pitchFamily="34" charset="0"/>
                <a:cs typeface="Times New Roman" pitchFamily="18" charset="0"/>
              </a:rPr>
              <a:t>∙ </a:t>
            </a:r>
            <a:r>
              <a:rPr lang="en-US" altLang="zh-TW" sz="2400">
                <a:latin typeface="Verdana" pitchFamily="34" charset="0"/>
              </a:rPr>
              <a:t>∙ ∙ </a:t>
            </a:r>
            <a:endParaRPr lang="en-US" altLang="zh-TW" sz="2400"/>
          </a:p>
        </p:txBody>
      </p:sp>
      <p:pic>
        <p:nvPicPr>
          <p:cNvPr id="19468" name="Picture 14" descr="connection wires_H"/>
          <p:cNvPicPr>
            <a:picLocks noChangeAspect="1" noChangeArrowheads="1"/>
          </p:cNvPicPr>
          <p:nvPr/>
        </p:nvPicPr>
        <p:blipFill>
          <a:blip r:embed="rId6" cstate="print">
            <a:lum bright="20000"/>
          </a:blip>
          <a:srcRect/>
          <a:stretch>
            <a:fillRect/>
          </a:stretch>
        </p:blipFill>
        <p:spPr bwMode="auto">
          <a:xfrm>
            <a:off x="3563938" y="4013200"/>
            <a:ext cx="863600" cy="763588"/>
          </a:xfrm>
          <a:prstGeom prst="rect">
            <a:avLst/>
          </a:prstGeom>
          <a:noFill/>
          <a:ln w="9525">
            <a:noFill/>
            <a:miter lim="800000"/>
            <a:headEnd/>
            <a:tailEnd/>
          </a:ln>
        </p:spPr>
      </p:pic>
      <p:pic>
        <p:nvPicPr>
          <p:cNvPr id="19469" name="Picture 15" descr="connection wires_H"/>
          <p:cNvPicPr>
            <a:picLocks noChangeAspect="1" noChangeArrowheads="1"/>
          </p:cNvPicPr>
          <p:nvPr/>
        </p:nvPicPr>
        <p:blipFill>
          <a:blip r:embed="rId6" cstate="print">
            <a:lum bright="20000"/>
          </a:blip>
          <a:srcRect/>
          <a:stretch>
            <a:fillRect/>
          </a:stretch>
        </p:blipFill>
        <p:spPr bwMode="auto">
          <a:xfrm>
            <a:off x="4500563" y="4005263"/>
            <a:ext cx="865187" cy="765175"/>
          </a:xfrm>
          <a:prstGeom prst="rect">
            <a:avLst/>
          </a:prstGeom>
          <a:noFill/>
          <a:ln w="9525">
            <a:noFill/>
            <a:miter lim="800000"/>
            <a:headEnd/>
            <a:tailEnd/>
          </a:ln>
        </p:spPr>
      </p:pic>
      <p:pic>
        <p:nvPicPr>
          <p:cNvPr id="19470" name="Picture 16" descr="connection wires_H"/>
          <p:cNvPicPr>
            <a:picLocks noChangeAspect="1" noChangeArrowheads="1"/>
          </p:cNvPicPr>
          <p:nvPr/>
        </p:nvPicPr>
        <p:blipFill>
          <a:blip r:embed="rId6" cstate="print">
            <a:lum bright="20000"/>
          </a:blip>
          <a:srcRect/>
          <a:stretch>
            <a:fillRect/>
          </a:stretch>
        </p:blipFill>
        <p:spPr bwMode="auto">
          <a:xfrm>
            <a:off x="5508625" y="3933825"/>
            <a:ext cx="865188" cy="765175"/>
          </a:xfrm>
          <a:prstGeom prst="rect">
            <a:avLst/>
          </a:prstGeom>
          <a:noFill/>
          <a:ln w="9525">
            <a:noFill/>
            <a:miter lim="800000"/>
            <a:headEnd/>
            <a:tailEnd/>
          </a:ln>
        </p:spPr>
      </p:pic>
      <p:sp>
        <p:nvSpPr>
          <p:cNvPr id="19471" name="Text Box 17"/>
          <p:cNvSpPr txBox="1">
            <a:spLocks noChangeArrowheads="1"/>
          </p:cNvSpPr>
          <p:nvPr/>
        </p:nvSpPr>
        <p:spPr bwMode="auto">
          <a:xfrm>
            <a:off x="6516688" y="4076700"/>
            <a:ext cx="2160587" cy="457200"/>
          </a:xfrm>
          <a:prstGeom prst="rect">
            <a:avLst/>
          </a:prstGeom>
          <a:noFill/>
          <a:ln w="9525">
            <a:noFill/>
            <a:miter lim="800000"/>
            <a:headEnd/>
            <a:tailEnd/>
          </a:ln>
        </p:spPr>
        <p:txBody>
          <a:bodyPr>
            <a:spAutoFit/>
          </a:bodyPr>
          <a:lstStyle/>
          <a:p>
            <a:pPr algn="l">
              <a:spcBef>
                <a:spcPct val="50000"/>
              </a:spcBef>
            </a:pPr>
            <a:r>
              <a:rPr lang="en-US" altLang="zh-TW" sz="2400">
                <a:latin typeface="Verdana" pitchFamily="34" charset="0"/>
                <a:cs typeface="Times New Roman" pitchFamily="18" charset="0"/>
              </a:rPr>
              <a:t>∙ </a:t>
            </a:r>
            <a:r>
              <a:rPr lang="en-US" altLang="zh-TW" sz="2400">
                <a:latin typeface="Verdana" pitchFamily="34" charset="0"/>
              </a:rPr>
              <a:t>∙ ∙</a:t>
            </a:r>
            <a:endParaRPr lang="en-US" altLang="zh-TW" sz="2400"/>
          </a:p>
        </p:txBody>
      </p:sp>
      <p:pic>
        <p:nvPicPr>
          <p:cNvPr id="19472" name="Picture 18" descr="BOSS-see CD"/>
          <p:cNvPicPr>
            <a:picLocks noChangeAspect="1" noChangeArrowheads="1"/>
          </p:cNvPicPr>
          <p:nvPr/>
        </p:nvPicPr>
        <p:blipFill>
          <a:blip r:embed="rId7" cstate="print">
            <a:lum bright="10000"/>
          </a:blip>
          <a:srcRect/>
          <a:stretch>
            <a:fillRect/>
          </a:stretch>
        </p:blipFill>
        <p:spPr bwMode="auto">
          <a:xfrm>
            <a:off x="6516688" y="4941888"/>
            <a:ext cx="749300" cy="102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84438" y="188913"/>
            <a:ext cx="4392612" cy="719137"/>
          </a:xfrm>
          <a:solidFill>
            <a:schemeClr val="bg1"/>
          </a:solidFill>
        </p:spPr>
        <p:txBody>
          <a:bodyPr anchor="t"/>
          <a:lstStyle/>
          <a:p>
            <a:pPr eaLnBrk="1" hangingPunct="1"/>
            <a:r>
              <a:rPr lang="en-US" altLang="zh-TW" sz="3600" b="1" smtClean="0">
                <a:solidFill>
                  <a:srgbClr val="000099"/>
                </a:solidFill>
              </a:rPr>
              <a:t>Accessories</a:t>
            </a:r>
          </a:p>
        </p:txBody>
      </p:sp>
      <p:sp>
        <p:nvSpPr>
          <p:cNvPr id="20483" name="Text Box 3"/>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20484" name="Text Box 4"/>
          <p:cNvSpPr txBox="1">
            <a:spLocks noChangeArrowheads="1"/>
          </p:cNvSpPr>
          <p:nvPr/>
        </p:nvSpPr>
        <p:spPr bwMode="auto">
          <a:xfrm>
            <a:off x="539750" y="1916113"/>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20485" name="Text Box 5"/>
          <p:cNvSpPr txBox="1">
            <a:spLocks noChangeArrowheads="1"/>
          </p:cNvSpPr>
          <p:nvPr/>
        </p:nvSpPr>
        <p:spPr bwMode="auto">
          <a:xfrm>
            <a:off x="684213" y="1773238"/>
            <a:ext cx="7704137" cy="3195637"/>
          </a:xfrm>
          <a:prstGeom prst="rect">
            <a:avLst/>
          </a:prstGeom>
          <a:noFill/>
          <a:ln w="9525">
            <a:noFill/>
            <a:miter lim="800000"/>
            <a:headEnd/>
            <a:tailEnd/>
          </a:ln>
        </p:spPr>
        <p:txBody>
          <a:bodyPr>
            <a:spAutoFit/>
          </a:bodyPr>
          <a:lstStyle/>
          <a:p>
            <a:pPr algn="l">
              <a:spcBef>
                <a:spcPct val="50000"/>
              </a:spcBef>
              <a:buFontTx/>
              <a:buChar char="•"/>
            </a:pPr>
            <a:r>
              <a:rPr kumimoji="0" lang="en-US" altLang="zh-TW" sz="2400"/>
              <a:t>  Digital Display &amp; External Control Module: CM2800D</a:t>
            </a:r>
          </a:p>
          <a:p>
            <a:pPr algn="l">
              <a:spcBef>
                <a:spcPct val="50000"/>
              </a:spcBef>
              <a:buFontTx/>
              <a:buChar char="•"/>
            </a:pPr>
            <a:r>
              <a:rPr kumimoji="0" lang="en-US" altLang="zh-TW" sz="2400"/>
              <a:t>  Hardware Management Program: CM2800-SEE </a:t>
            </a:r>
          </a:p>
          <a:p>
            <a:pPr algn="l">
              <a:spcBef>
                <a:spcPct val="50000"/>
              </a:spcBef>
              <a:buFontTx/>
              <a:buChar char="•"/>
            </a:pPr>
            <a:r>
              <a:rPr kumimoji="0" lang="en-US" altLang="zh-TW" sz="2400"/>
              <a:t>  Calibration RBOX: CM2015PV</a:t>
            </a:r>
          </a:p>
          <a:p>
            <a:pPr algn="l">
              <a:spcBef>
                <a:spcPct val="50000"/>
              </a:spcBef>
              <a:buFontTx/>
              <a:buChar char="•"/>
            </a:pPr>
            <a:r>
              <a:rPr kumimoji="0" lang="en-US" altLang="zh-TW" sz="2400"/>
              <a:t>  Network connection cable: CM-485CABLE</a:t>
            </a:r>
          </a:p>
          <a:p>
            <a:pPr algn="l">
              <a:spcBef>
                <a:spcPct val="50000"/>
              </a:spcBef>
              <a:buFontTx/>
              <a:buChar char="•"/>
            </a:pPr>
            <a:r>
              <a:rPr kumimoji="0" lang="en-US" altLang="zh-TW" sz="2400"/>
              <a:t>  External Relay Box: CM-RELAY</a:t>
            </a:r>
          </a:p>
          <a:p>
            <a:pPr algn="l">
              <a:spcBef>
                <a:spcPct val="50000"/>
              </a:spcBef>
              <a:buFontTx/>
              <a:buChar char="•"/>
            </a:pPr>
            <a:r>
              <a:rPr kumimoji="0" lang="en-US" altLang="zh-TW" sz="2400"/>
              <a:t>  Monitor Splitter Box: CM-SPLIT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404813"/>
            <a:ext cx="7772400" cy="3675062"/>
          </a:xfrm>
        </p:spPr>
        <p:txBody>
          <a:bodyPr anchor="t"/>
          <a:lstStyle/>
          <a:p>
            <a:pPr eaLnBrk="1" hangingPunct="1"/>
            <a:r>
              <a:rPr lang="en-US" altLang="zh-TW" sz="3600" b="1" smtClean="0">
                <a:solidFill>
                  <a:srgbClr val="000099"/>
                </a:solidFill>
                <a:latin typeface="Times New Roman" pitchFamily="18" charset="0"/>
                <a:cs typeface="Times New Roman" pitchFamily="18" charset="0"/>
              </a:rPr>
              <a:t>A Quick Comparison of</a:t>
            </a:r>
            <a:br>
              <a:rPr lang="en-US" altLang="zh-TW" sz="3600" b="1" smtClean="0">
                <a:solidFill>
                  <a:srgbClr val="000099"/>
                </a:solidFill>
                <a:latin typeface="Times New Roman" pitchFamily="18" charset="0"/>
                <a:cs typeface="Times New Roman" pitchFamily="18" charset="0"/>
              </a:rPr>
            </a:br>
            <a:r>
              <a:rPr lang="en-US" altLang="zh-TW" sz="3600" b="1" smtClean="0">
                <a:solidFill>
                  <a:srgbClr val="000099"/>
                </a:solidFill>
                <a:latin typeface="Times New Roman" pitchFamily="18" charset="0"/>
                <a:cs typeface="Times New Roman" pitchFamily="18" charset="0"/>
              </a:rPr>
              <a:t>Wrist-Strap Monitoring </a:t>
            </a:r>
            <a:br>
              <a:rPr lang="en-US" altLang="zh-TW" sz="3600" b="1" smtClean="0">
                <a:solidFill>
                  <a:srgbClr val="000099"/>
                </a:solidFill>
                <a:latin typeface="Times New Roman" pitchFamily="18" charset="0"/>
                <a:cs typeface="Times New Roman" pitchFamily="18" charset="0"/>
              </a:rPr>
            </a:br>
            <a:r>
              <a:rPr lang="en-US" altLang="zh-TW" sz="3600" b="1" smtClean="0">
                <a:solidFill>
                  <a:srgbClr val="000099"/>
                </a:solidFill>
                <a:latin typeface="Times New Roman" pitchFamily="18" charset="0"/>
                <a:cs typeface="Times New Roman" pitchFamily="18" charset="0"/>
              </a:rPr>
              <a:t>Technologies</a:t>
            </a:r>
          </a:p>
        </p:txBody>
      </p:sp>
      <p:sp>
        <p:nvSpPr>
          <p:cNvPr id="4099" name="TextBox 3"/>
          <p:cNvSpPr txBox="1">
            <a:spLocks noChangeArrowheads="1"/>
          </p:cNvSpPr>
          <p:nvPr/>
        </p:nvSpPr>
        <p:spPr bwMode="auto">
          <a:xfrm>
            <a:off x="1403350" y="2565400"/>
            <a:ext cx="6697663" cy="3416300"/>
          </a:xfrm>
          <a:prstGeom prst="rect">
            <a:avLst/>
          </a:prstGeom>
          <a:noFill/>
          <a:ln w="9525">
            <a:noFill/>
            <a:miter lim="800000"/>
            <a:headEnd/>
            <a:tailEnd/>
          </a:ln>
        </p:spPr>
        <p:txBody>
          <a:bodyPr>
            <a:spAutoFit/>
          </a:bodyPr>
          <a:lstStyle/>
          <a:p>
            <a:pPr algn="l">
              <a:buFont typeface="Arial" pitchFamily="34" charset="0"/>
              <a:buChar char="•"/>
            </a:pPr>
            <a:r>
              <a:rPr lang="en-US" altLang="zh-TW" sz="2400">
                <a:solidFill>
                  <a:srgbClr val="000099"/>
                </a:solidFill>
                <a:cs typeface="Times New Roman" pitchFamily="18" charset="0"/>
              </a:rPr>
              <a:t>     Review of Wrist Strap Monitoring Technologies</a:t>
            </a:r>
          </a:p>
          <a:p>
            <a:pPr algn="l">
              <a:buFont typeface="Arial" pitchFamily="34" charset="0"/>
              <a:buChar char="•"/>
            </a:pPr>
            <a:r>
              <a:rPr lang="en-US" altLang="zh-TW" sz="2400">
                <a:solidFill>
                  <a:srgbClr val="000099"/>
                </a:solidFill>
                <a:cs typeface="Times New Roman" pitchFamily="18" charset="0"/>
              </a:rPr>
              <a:t>     2800 Series Resistance Monitor </a:t>
            </a:r>
          </a:p>
          <a:p>
            <a:pPr lvl="1" algn="l">
              <a:buFont typeface="Arial" pitchFamily="34" charset="0"/>
              <a:buChar char="•"/>
            </a:pPr>
            <a:r>
              <a:rPr lang="en-US" altLang="zh-TW" sz="2400">
                <a:solidFill>
                  <a:srgbClr val="000099"/>
                </a:solidFill>
                <a:cs typeface="Times New Roman" pitchFamily="18" charset="0"/>
              </a:rPr>
              <a:t>Features &amp; Benefits</a:t>
            </a:r>
          </a:p>
          <a:p>
            <a:pPr lvl="1" algn="l">
              <a:buFont typeface="Arial" pitchFamily="34" charset="0"/>
              <a:buChar char="•"/>
            </a:pPr>
            <a:r>
              <a:rPr lang="en-US" altLang="zh-TW" sz="2400">
                <a:solidFill>
                  <a:srgbClr val="000099"/>
                </a:solidFill>
                <a:cs typeface="Times New Roman" pitchFamily="18" charset="0"/>
              </a:rPr>
              <a:t>Components</a:t>
            </a:r>
          </a:p>
          <a:p>
            <a:pPr lvl="1" algn="l">
              <a:buFont typeface="Arial" pitchFamily="34" charset="0"/>
              <a:buChar char="•"/>
            </a:pPr>
            <a:r>
              <a:rPr lang="en-US" altLang="zh-TW" sz="2400">
                <a:solidFill>
                  <a:srgbClr val="000099"/>
                </a:solidFill>
                <a:cs typeface="Times New Roman" pitchFamily="18" charset="0"/>
              </a:rPr>
              <a:t>Network</a:t>
            </a:r>
          </a:p>
          <a:p>
            <a:pPr lvl="1" algn="l">
              <a:buFont typeface="Arial" pitchFamily="34" charset="0"/>
              <a:buChar char="•"/>
            </a:pPr>
            <a:r>
              <a:rPr lang="en-US" altLang="zh-TW" sz="2400">
                <a:solidFill>
                  <a:srgbClr val="000099"/>
                </a:solidFill>
                <a:cs typeface="Times New Roman" pitchFamily="18" charset="0"/>
              </a:rPr>
              <a:t>Scalable Design</a:t>
            </a:r>
          </a:p>
          <a:p>
            <a:pPr algn="l">
              <a:buFont typeface="Arial" pitchFamily="34" charset="0"/>
              <a:buChar char="•"/>
            </a:pPr>
            <a:r>
              <a:rPr lang="en-US" altLang="zh-TW" sz="2400">
                <a:solidFill>
                  <a:srgbClr val="000099"/>
                </a:solidFill>
                <a:cs typeface="Times New Roman" pitchFamily="18" charset="0"/>
              </a:rPr>
              <a:t>     Market comparison</a:t>
            </a:r>
          </a:p>
          <a:p>
            <a:pPr algn="l">
              <a:buFont typeface="Arial" pitchFamily="34" charset="0"/>
              <a:buChar char="•"/>
            </a:pPr>
            <a:r>
              <a:rPr lang="en-US" altLang="zh-TW" sz="2400">
                <a:solidFill>
                  <a:srgbClr val="000099"/>
                </a:solidFill>
                <a:cs typeface="Times New Roman" pitchFamily="18" charset="0"/>
              </a:rPr>
              <a:t>     Summary</a:t>
            </a:r>
            <a:br>
              <a:rPr lang="en-US" altLang="zh-TW" sz="2400">
                <a:solidFill>
                  <a:srgbClr val="000099"/>
                </a:solidFill>
                <a:cs typeface="Times New Roman" pitchFamily="18" charset="0"/>
              </a:rPr>
            </a:br>
            <a:endParaRPr lang="en-US" altLang="zh-TW" sz="2400">
              <a:solidFill>
                <a:srgbClr val="000099"/>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9750" y="260350"/>
            <a:ext cx="8208963" cy="641350"/>
          </a:xfrm>
          <a:prstGeom prst="rect">
            <a:avLst/>
          </a:prstGeom>
          <a:solidFill>
            <a:schemeClr val="bg1"/>
          </a:solidFill>
          <a:ln w="9525">
            <a:noFill/>
            <a:miter lim="800000"/>
            <a:headEnd/>
            <a:tailEnd/>
          </a:ln>
        </p:spPr>
        <p:txBody>
          <a:bodyPr>
            <a:spAutoFit/>
          </a:bodyPr>
          <a:lstStyle/>
          <a:p>
            <a:r>
              <a:rPr kumimoji="0" lang="en-US" altLang="zh-TW" b="1">
                <a:solidFill>
                  <a:srgbClr val="000099"/>
                </a:solidFill>
                <a:latin typeface="Calibri" pitchFamily="34" charset="0"/>
              </a:rPr>
              <a:t>A CM2800 Network Via TCP/IP LAN</a:t>
            </a:r>
          </a:p>
        </p:txBody>
      </p:sp>
      <p:sp>
        <p:nvSpPr>
          <p:cNvPr id="21507" name="Text Box 3"/>
          <p:cNvSpPr txBox="1">
            <a:spLocks noChangeArrowheads="1"/>
          </p:cNvSpPr>
          <p:nvPr/>
        </p:nvSpPr>
        <p:spPr bwMode="auto">
          <a:xfrm>
            <a:off x="1311275" y="2152650"/>
            <a:ext cx="184150" cy="457200"/>
          </a:xfrm>
          <a:prstGeom prst="rect">
            <a:avLst/>
          </a:prstGeom>
          <a:noFill/>
          <a:ln w="9525">
            <a:noFill/>
            <a:miter lim="800000"/>
            <a:headEnd/>
            <a:tailEnd/>
          </a:ln>
        </p:spPr>
        <p:txBody>
          <a:bodyPr wrap="none">
            <a:spAutoFit/>
          </a:bodyPr>
          <a:lstStyle/>
          <a:p>
            <a:pPr algn="l"/>
            <a:endParaRPr kumimoji="0" lang="zh-TW" altLang="en-US" sz="2400"/>
          </a:p>
        </p:txBody>
      </p:sp>
      <p:sp>
        <p:nvSpPr>
          <p:cNvPr id="21508" name="Text Box 4"/>
          <p:cNvSpPr txBox="1">
            <a:spLocks noChangeArrowheads="1"/>
          </p:cNvSpPr>
          <p:nvPr/>
        </p:nvSpPr>
        <p:spPr bwMode="auto">
          <a:xfrm>
            <a:off x="1258888" y="2133600"/>
            <a:ext cx="6697662"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pic>
        <p:nvPicPr>
          <p:cNvPr id="21509" name="Picture 5" descr="Untitled-2 copy.jpg"/>
          <p:cNvPicPr>
            <a:picLocks noChangeAspect="1"/>
          </p:cNvPicPr>
          <p:nvPr/>
        </p:nvPicPr>
        <p:blipFill>
          <a:blip r:embed="rId2" cstate="print"/>
          <a:srcRect/>
          <a:stretch>
            <a:fillRect/>
          </a:stretch>
        </p:blipFill>
        <p:spPr bwMode="auto">
          <a:xfrm>
            <a:off x="250825" y="836613"/>
            <a:ext cx="8532813"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9750" y="260350"/>
            <a:ext cx="8064500" cy="641350"/>
          </a:xfrm>
          <a:prstGeom prst="rect">
            <a:avLst/>
          </a:prstGeom>
          <a:solidFill>
            <a:schemeClr val="bg1"/>
          </a:solidFill>
          <a:ln w="9525">
            <a:noFill/>
            <a:miter lim="800000"/>
            <a:headEnd/>
            <a:tailEnd/>
          </a:ln>
        </p:spPr>
        <p:txBody>
          <a:bodyPr>
            <a:spAutoFit/>
          </a:bodyPr>
          <a:lstStyle/>
          <a:p>
            <a:r>
              <a:rPr kumimoji="0" lang="en-US" altLang="zh-TW" b="1">
                <a:solidFill>
                  <a:srgbClr val="000099"/>
                </a:solidFill>
                <a:latin typeface="Calibri" pitchFamily="34" charset="0"/>
              </a:rPr>
              <a:t>A CM2800 Network Infra Structure</a:t>
            </a:r>
          </a:p>
        </p:txBody>
      </p:sp>
      <p:sp>
        <p:nvSpPr>
          <p:cNvPr id="22531" name="Text Box 3"/>
          <p:cNvSpPr txBox="1">
            <a:spLocks noChangeArrowheads="1"/>
          </p:cNvSpPr>
          <p:nvPr/>
        </p:nvSpPr>
        <p:spPr bwMode="auto">
          <a:xfrm>
            <a:off x="1311275" y="2152650"/>
            <a:ext cx="184150" cy="457200"/>
          </a:xfrm>
          <a:prstGeom prst="rect">
            <a:avLst/>
          </a:prstGeom>
          <a:noFill/>
          <a:ln w="9525">
            <a:noFill/>
            <a:miter lim="800000"/>
            <a:headEnd/>
            <a:tailEnd/>
          </a:ln>
        </p:spPr>
        <p:txBody>
          <a:bodyPr wrap="none">
            <a:spAutoFit/>
          </a:bodyPr>
          <a:lstStyle/>
          <a:p>
            <a:pPr algn="l"/>
            <a:endParaRPr kumimoji="0" lang="zh-TW" altLang="en-US" sz="2400"/>
          </a:p>
        </p:txBody>
      </p:sp>
      <p:sp>
        <p:nvSpPr>
          <p:cNvPr id="22532" name="Text Box 4"/>
          <p:cNvSpPr txBox="1">
            <a:spLocks noChangeArrowheads="1"/>
          </p:cNvSpPr>
          <p:nvPr/>
        </p:nvSpPr>
        <p:spPr bwMode="auto">
          <a:xfrm>
            <a:off x="1258888" y="2133600"/>
            <a:ext cx="6697662"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pic>
        <p:nvPicPr>
          <p:cNvPr id="22533" name="Picture 8" descr="GZ-1800監控系統架構圖"/>
          <p:cNvPicPr>
            <a:picLocks noChangeAspect="1" noChangeArrowheads="1"/>
          </p:cNvPicPr>
          <p:nvPr/>
        </p:nvPicPr>
        <p:blipFill>
          <a:blip r:embed="rId2" cstate="print"/>
          <a:srcRect/>
          <a:stretch>
            <a:fillRect/>
          </a:stretch>
        </p:blipFill>
        <p:spPr bwMode="auto">
          <a:xfrm>
            <a:off x="395288" y="908050"/>
            <a:ext cx="8235950"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95288" y="260350"/>
            <a:ext cx="8353425" cy="625475"/>
          </a:xfrm>
          <a:prstGeom prst="rect">
            <a:avLst/>
          </a:prstGeom>
          <a:solidFill>
            <a:schemeClr val="bg1"/>
          </a:solidFill>
          <a:ln w="9525">
            <a:noFill/>
            <a:miter lim="800000"/>
            <a:headEnd/>
            <a:tailEnd/>
          </a:ln>
        </p:spPr>
        <p:txBody>
          <a:bodyPr>
            <a:spAutoFit/>
          </a:bodyPr>
          <a:lstStyle/>
          <a:p>
            <a:r>
              <a:rPr kumimoji="0" lang="en-US" altLang="zh-TW" sz="3500" b="1">
                <a:solidFill>
                  <a:srgbClr val="FF0000"/>
                </a:solidFill>
                <a:latin typeface="Calibri" pitchFamily="34" charset="0"/>
              </a:rPr>
              <a:t>BOSS-</a:t>
            </a:r>
            <a:r>
              <a:rPr kumimoji="0" lang="en-US" altLang="zh-TW" sz="3500" b="1">
                <a:solidFill>
                  <a:srgbClr val="77933C"/>
                </a:solidFill>
                <a:latin typeface="Calibri" pitchFamily="34" charset="0"/>
              </a:rPr>
              <a:t>see</a:t>
            </a:r>
            <a:r>
              <a:rPr kumimoji="0" lang="en-US" altLang="zh-TW" sz="3500" b="1" baseline="30000">
                <a:solidFill>
                  <a:srgbClr val="000099"/>
                </a:solidFill>
                <a:latin typeface="Calibri" pitchFamily="34" charset="0"/>
              </a:rPr>
              <a:t>®</a:t>
            </a:r>
            <a:r>
              <a:rPr kumimoji="0" lang="en-US" altLang="zh-TW" sz="3500" b="1">
                <a:solidFill>
                  <a:srgbClr val="000099"/>
                </a:solidFill>
                <a:latin typeface="Calibri" pitchFamily="34" charset="0"/>
              </a:rPr>
              <a:t> Central Real-Time System</a:t>
            </a:r>
          </a:p>
        </p:txBody>
      </p:sp>
      <p:sp>
        <p:nvSpPr>
          <p:cNvPr id="23555" name="Text Box 3"/>
          <p:cNvSpPr txBox="1">
            <a:spLocks noChangeArrowheads="1"/>
          </p:cNvSpPr>
          <p:nvPr/>
        </p:nvSpPr>
        <p:spPr bwMode="auto">
          <a:xfrm>
            <a:off x="1311275" y="2152650"/>
            <a:ext cx="184150" cy="457200"/>
          </a:xfrm>
          <a:prstGeom prst="rect">
            <a:avLst/>
          </a:prstGeom>
          <a:noFill/>
          <a:ln w="9525">
            <a:noFill/>
            <a:miter lim="800000"/>
            <a:headEnd/>
            <a:tailEnd/>
          </a:ln>
        </p:spPr>
        <p:txBody>
          <a:bodyPr wrap="none">
            <a:spAutoFit/>
          </a:bodyPr>
          <a:lstStyle/>
          <a:p>
            <a:pPr algn="l"/>
            <a:endParaRPr kumimoji="0" lang="zh-TW" altLang="en-US" sz="2400"/>
          </a:p>
        </p:txBody>
      </p:sp>
      <p:sp>
        <p:nvSpPr>
          <p:cNvPr id="23556" name="Text Box 4"/>
          <p:cNvSpPr txBox="1">
            <a:spLocks noChangeArrowheads="1"/>
          </p:cNvSpPr>
          <p:nvPr/>
        </p:nvSpPr>
        <p:spPr bwMode="auto">
          <a:xfrm>
            <a:off x="1258888" y="2133600"/>
            <a:ext cx="6697662"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pic>
        <p:nvPicPr>
          <p:cNvPr id="23557" name="Picture 7" descr="闒粀펤闀粀"/>
          <p:cNvPicPr>
            <a:picLocks noChangeAspect="1" noChangeArrowheads="1"/>
          </p:cNvPicPr>
          <p:nvPr/>
        </p:nvPicPr>
        <p:blipFill>
          <a:blip r:embed="rId2" cstate="print"/>
          <a:srcRect/>
          <a:stretch>
            <a:fillRect/>
          </a:stretch>
        </p:blipFill>
        <p:spPr bwMode="auto">
          <a:xfrm>
            <a:off x="1195388" y="1052513"/>
            <a:ext cx="6732587" cy="484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260350"/>
            <a:ext cx="8351837" cy="701675"/>
          </a:xfrm>
          <a:prstGeom prst="rect">
            <a:avLst/>
          </a:prstGeom>
          <a:solidFill>
            <a:schemeClr val="bg1"/>
          </a:solidFill>
          <a:ln w="9525">
            <a:noFill/>
            <a:miter lim="800000"/>
            <a:headEnd/>
            <a:tailEnd/>
          </a:ln>
        </p:spPr>
        <p:txBody>
          <a:bodyPr>
            <a:spAutoFit/>
          </a:bodyPr>
          <a:lstStyle/>
          <a:p>
            <a:r>
              <a:rPr kumimoji="0" lang="en-US" altLang="zh-TW" sz="3400" b="1">
                <a:solidFill>
                  <a:srgbClr val="FF0000"/>
                </a:solidFill>
                <a:latin typeface="Calibri" pitchFamily="34" charset="0"/>
              </a:rPr>
              <a:t>BOSS-</a:t>
            </a:r>
            <a:r>
              <a:rPr kumimoji="0" lang="en-US" altLang="zh-TW" sz="3400" b="1">
                <a:solidFill>
                  <a:srgbClr val="77933C"/>
                </a:solidFill>
                <a:latin typeface="Calibri" pitchFamily="34" charset="0"/>
              </a:rPr>
              <a:t>see</a:t>
            </a:r>
            <a:r>
              <a:rPr kumimoji="0" lang="en-US" altLang="zh-TW" sz="3400" b="1" baseline="30000">
                <a:solidFill>
                  <a:srgbClr val="000099"/>
                </a:solidFill>
                <a:latin typeface="Calibri" pitchFamily="34" charset="0"/>
              </a:rPr>
              <a:t>®</a:t>
            </a:r>
            <a:r>
              <a:rPr kumimoji="0" lang="en-US" altLang="zh-TW" sz="3400" b="1">
                <a:solidFill>
                  <a:srgbClr val="000099"/>
                </a:solidFill>
                <a:latin typeface="Calibri" pitchFamily="34" charset="0"/>
              </a:rPr>
              <a:t> Installation Setup Program</a:t>
            </a:r>
            <a:r>
              <a:rPr kumimoji="0" lang="en-US" altLang="zh-TW" sz="4000" b="1">
                <a:solidFill>
                  <a:srgbClr val="000099"/>
                </a:solidFill>
                <a:latin typeface="Calibri" pitchFamily="34" charset="0"/>
              </a:rPr>
              <a:t> </a:t>
            </a:r>
          </a:p>
        </p:txBody>
      </p:sp>
      <p:sp>
        <p:nvSpPr>
          <p:cNvPr id="24579" name="Text Box 3"/>
          <p:cNvSpPr txBox="1">
            <a:spLocks noChangeArrowheads="1"/>
          </p:cNvSpPr>
          <p:nvPr/>
        </p:nvSpPr>
        <p:spPr bwMode="auto">
          <a:xfrm>
            <a:off x="1311275" y="2152650"/>
            <a:ext cx="184150" cy="457200"/>
          </a:xfrm>
          <a:prstGeom prst="rect">
            <a:avLst/>
          </a:prstGeom>
          <a:noFill/>
          <a:ln w="9525">
            <a:noFill/>
            <a:miter lim="800000"/>
            <a:headEnd/>
            <a:tailEnd/>
          </a:ln>
        </p:spPr>
        <p:txBody>
          <a:bodyPr wrap="none">
            <a:spAutoFit/>
          </a:bodyPr>
          <a:lstStyle/>
          <a:p>
            <a:pPr algn="l"/>
            <a:endParaRPr kumimoji="0" lang="zh-TW" altLang="en-US" sz="2400"/>
          </a:p>
        </p:txBody>
      </p:sp>
      <p:sp>
        <p:nvSpPr>
          <p:cNvPr id="24580" name="Text Box 4"/>
          <p:cNvSpPr txBox="1">
            <a:spLocks noChangeArrowheads="1"/>
          </p:cNvSpPr>
          <p:nvPr/>
        </p:nvSpPr>
        <p:spPr bwMode="auto">
          <a:xfrm>
            <a:off x="1258888" y="2133600"/>
            <a:ext cx="6697662"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pic>
        <p:nvPicPr>
          <p:cNvPr id="24581" name="Picture 6" descr="闒粀펤闀粀"/>
          <p:cNvPicPr>
            <a:picLocks noChangeAspect="1" noChangeArrowheads="1"/>
          </p:cNvPicPr>
          <p:nvPr/>
        </p:nvPicPr>
        <p:blipFill>
          <a:blip r:embed="rId2" cstate="print"/>
          <a:srcRect/>
          <a:stretch>
            <a:fillRect/>
          </a:stretch>
        </p:blipFill>
        <p:spPr bwMode="auto">
          <a:xfrm>
            <a:off x="1619250" y="1341438"/>
            <a:ext cx="6337300" cy="4776787"/>
          </a:xfrm>
          <a:prstGeom prst="rect">
            <a:avLst/>
          </a:prstGeom>
          <a:noFill/>
          <a:ln w="9525">
            <a:noFill/>
            <a:miter lim="800000"/>
            <a:headEnd/>
            <a:tailEnd/>
          </a:ln>
        </p:spPr>
      </p:pic>
      <p:sp>
        <p:nvSpPr>
          <p:cNvPr id="24582" name="Text Box 9"/>
          <p:cNvSpPr txBox="1">
            <a:spLocks noChangeArrowheads="1"/>
          </p:cNvSpPr>
          <p:nvPr/>
        </p:nvSpPr>
        <p:spPr bwMode="auto">
          <a:xfrm>
            <a:off x="179388" y="1557338"/>
            <a:ext cx="1296987" cy="762000"/>
          </a:xfrm>
          <a:prstGeom prst="rect">
            <a:avLst/>
          </a:prstGeom>
          <a:noFill/>
          <a:ln w="9525">
            <a:noFill/>
            <a:miter lim="800000"/>
            <a:headEnd/>
            <a:tailEnd/>
          </a:ln>
        </p:spPr>
        <p:txBody>
          <a:bodyPr>
            <a:spAutoFit/>
          </a:bodyPr>
          <a:lstStyle/>
          <a:p>
            <a:pPr algn="l"/>
            <a:r>
              <a:rPr kumimoji="0" lang="en-US" altLang="zh-TW" sz="2200" b="1">
                <a:solidFill>
                  <a:srgbClr val="FF0000"/>
                </a:solidFill>
              </a:rPr>
              <a:t>Target </a:t>
            </a:r>
          </a:p>
          <a:p>
            <a:pPr algn="l"/>
            <a:r>
              <a:rPr kumimoji="0" lang="en-US" altLang="zh-TW" sz="2200" b="1">
                <a:solidFill>
                  <a:srgbClr val="FF0000"/>
                </a:solidFill>
              </a:rPr>
              <a:t>Monitor</a:t>
            </a:r>
          </a:p>
        </p:txBody>
      </p:sp>
      <p:sp>
        <p:nvSpPr>
          <p:cNvPr id="24583" name="AutoShape 10"/>
          <p:cNvSpPr>
            <a:spLocks noChangeArrowheads="1"/>
          </p:cNvSpPr>
          <p:nvPr/>
        </p:nvSpPr>
        <p:spPr bwMode="auto">
          <a:xfrm>
            <a:off x="2124075" y="2420938"/>
            <a:ext cx="2447925" cy="287337"/>
          </a:xfrm>
          <a:prstGeom prst="wedgeEllipseCallout">
            <a:avLst>
              <a:gd name="adj1" fmla="val -71338"/>
              <a:gd name="adj2" fmla="val 237847"/>
            </a:avLst>
          </a:prstGeom>
          <a:noFill/>
          <a:ln w="28575">
            <a:solidFill>
              <a:srgbClr val="009900"/>
            </a:solidFill>
            <a:miter lim="800000"/>
            <a:headEnd/>
            <a:tailEnd/>
          </a:ln>
        </p:spPr>
        <p:txBody>
          <a:bodyPr/>
          <a:lstStyle/>
          <a:p>
            <a:endParaRPr kumimoji="0" lang="zh-TW" altLang="en-US" sz="2400"/>
          </a:p>
        </p:txBody>
      </p:sp>
      <p:sp>
        <p:nvSpPr>
          <p:cNvPr id="24584" name="AutoShape 11"/>
          <p:cNvSpPr>
            <a:spLocks noChangeArrowheads="1"/>
          </p:cNvSpPr>
          <p:nvPr/>
        </p:nvSpPr>
        <p:spPr bwMode="auto">
          <a:xfrm>
            <a:off x="2051050" y="2997200"/>
            <a:ext cx="2592388" cy="287338"/>
          </a:xfrm>
          <a:prstGeom prst="wedgeEllipseCallout">
            <a:avLst>
              <a:gd name="adj1" fmla="val -65801"/>
              <a:gd name="adj2" fmla="val 91991"/>
            </a:avLst>
          </a:prstGeom>
          <a:noFill/>
          <a:ln w="28575">
            <a:solidFill>
              <a:srgbClr val="009900"/>
            </a:solidFill>
            <a:miter lim="800000"/>
            <a:headEnd/>
            <a:tailEnd/>
          </a:ln>
        </p:spPr>
        <p:txBody>
          <a:bodyPr/>
          <a:lstStyle/>
          <a:p>
            <a:endParaRPr kumimoji="0" lang="zh-TW" altLang="en-US" sz="2400"/>
          </a:p>
        </p:txBody>
      </p:sp>
      <p:sp>
        <p:nvSpPr>
          <p:cNvPr id="24585" name="AutoShape 12"/>
          <p:cNvSpPr>
            <a:spLocks noChangeArrowheads="1"/>
          </p:cNvSpPr>
          <p:nvPr/>
        </p:nvSpPr>
        <p:spPr bwMode="auto">
          <a:xfrm>
            <a:off x="2051050" y="3933825"/>
            <a:ext cx="2592388" cy="287338"/>
          </a:xfrm>
          <a:prstGeom prst="wedgeEllipseCallout">
            <a:avLst>
              <a:gd name="adj1" fmla="val -71065"/>
              <a:gd name="adj2" fmla="val -155523"/>
            </a:avLst>
          </a:prstGeom>
          <a:noFill/>
          <a:ln w="28575">
            <a:solidFill>
              <a:srgbClr val="009900"/>
            </a:solidFill>
            <a:miter lim="800000"/>
            <a:headEnd/>
            <a:tailEnd/>
          </a:ln>
        </p:spPr>
        <p:txBody>
          <a:bodyPr/>
          <a:lstStyle/>
          <a:p>
            <a:endParaRPr kumimoji="0" lang="zh-TW" altLang="en-US" sz="2400"/>
          </a:p>
        </p:txBody>
      </p:sp>
      <p:sp>
        <p:nvSpPr>
          <p:cNvPr id="24586" name="AutoShape 13"/>
          <p:cNvSpPr>
            <a:spLocks noChangeArrowheads="1"/>
          </p:cNvSpPr>
          <p:nvPr/>
        </p:nvSpPr>
        <p:spPr bwMode="auto">
          <a:xfrm>
            <a:off x="2051050" y="4149725"/>
            <a:ext cx="3097213" cy="863600"/>
          </a:xfrm>
          <a:prstGeom prst="wedgeEllipseCallout">
            <a:avLst>
              <a:gd name="adj1" fmla="val -78704"/>
              <a:gd name="adj2" fmla="val 104597"/>
            </a:avLst>
          </a:prstGeom>
          <a:noFill/>
          <a:ln w="28575">
            <a:solidFill>
              <a:srgbClr val="FF6600"/>
            </a:solidFill>
            <a:miter lim="800000"/>
            <a:headEnd/>
            <a:tailEnd/>
          </a:ln>
        </p:spPr>
        <p:txBody>
          <a:bodyPr/>
          <a:lstStyle/>
          <a:p>
            <a:endParaRPr kumimoji="0" lang="zh-TW" altLang="en-US" sz="2400"/>
          </a:p>
        </p:txBody>
      </p:sp>
      <p:sp>
        <p:nvSpPr>
          <p:cNvPr id="24587" name="AutoShape 14"/>
          <p:cNvSpPr>
            <a:spLocks noChangeArrowheads="1"/>
          </p:cNvSpPr>
          <p:nvPr/>
        </p:nvSpPr>
        <p:spPr bwMode="auto">
          <a:xfrm>
            <a:off x="2051050" y="3284538"/>
            <a:ext cx="3024188" cy="503237"/>
          </a:xfrm>
          <a:prstGeom prst="wedgeEllipseCallout">
            <a:avLst>
              <a:gd name="adj1" fmla="val -75722"/>
              <a:gd name="adj2" fmla="val 319718"/>
            </a:avLst>
          </a:prstGeom>
          <a:noFill/>
          <a:ln w="28575">
            <a:solidFill>
              <a:srgbClr val="FF6600"/>
            </a:solidFill>
            <a:miter lim="800000"/>
            <a:headEnd/>
            <a:tailEnd/>
          </a:ln>
        </p:spPr>
        <p:txBody>
          <a:bodyPr/>
          <a:lstStyle/>
          <a:p>
            <a:endParaRPr kumimoji="0" lang="zh-TW" altLang="en-US" sz="2400"/>
          </a:p>
        </p:txBody>
      </p:sp>
      <p:sp>
        <p:nvSpPr>
          <p:cNvPr id="24588" name="Text Box 16"/>
          <p:cNvSpPr txBox="1">
            <a:spLocks noChangeArrowheads="1"/>
          </p:cNvSpPr>
          <p:nvPr/>
        </p:nvSpPr>
        <p:spPr bwMode="auto">
          <a:xfrm>
            <a:off x="179388" y="3213100"/>
            <a:ext cx="1512887" cy="762000"/>
          </a:xfrm>
          <a:prstGeom prst="rect">
            <a:avLst/>
          </a:prstGeom>
          <a:noFill/>
          <a:ln w="9525">
            <a:noFill/>
            <a:miter lim="800000"/>
            <a:headEnd/>
            <a:tailEnd/>
          </a:ln>
        </p:spPr>
        <p:txBody>
          <a:bodyPr>
            <a:spAutoFit/>
          </a:bodyPr>
          <a:lstStyle/>
          <a:p>
            <a:pPr algn="l"/>
            <a:r>
              <a:rPr kumimoji="0" lang="en-US" altLang="zh-TW" sz="2200" b="1">
                <a:solidFill>
                  <a:srgbClr val="009900"/>
                </a:solidFill>
              </a:rPr>
              <a:t>Command</a:t>
            </a:r>
          </a:p>
          <a:p>
            <a:pPr algn="l"/>
            <a:r>
              <a:rPr kumimoji="0" lang="en-US" altLang="zh-TW" sz="2200" b="1">
                <a:solidFill>
                  <a:srgbClr val="009900"/>
                </a:solidFill>
              </a:rPr>
              <a:t>Buttons</a:t>
            </a:r>
          </a:p>
        </p:txBody>
      </p:sp>
      <p:sp>
        <p:nvSpPr>
          <p:cNvPr id="24589" name="Text Box 17"/>
          <p:cNvSpPr txBox="1">
            <a:spLocks noChangeArrowheads="1"/>
          </p:cNvSpPr>
          <p:nvPr/>
        </p:nvSpPr>
        <p:spPr bwMode="auto">
          <a:xfrm>
            <a:off x="179388" y="5013325"/>
            <a:ext cx="1296987" cy="762000"/>
          </a:xfrm>
          <a:prstGeom prst="rect">
            <a:avLst/>
          </a:prstGeom>
          <a:noFill/>
          <a:ln w="9525">
            <a:noFill/>
            <a:miter lim="800000"/>
            <a:headEnd/>
            <a:tailEnd/>
          </a:ln>
        </p:spPr>
        <p:txBody>
          <a:bodyPr>
            <a:spAutoFit/>
          </a:bodyPr>
          <a:lstStyle/>
          <a:p>
            <a:pPr algn="l"/>
            <a:r>
              <a:rPr kumimoji="0" lang="en-US" altLang="zh-TW" sz="2200" b="1">
                <a:solidFill>
                  <a:srgbClr val="FF6600"/>
                </a:solidFill>
              </a:rPr>
              <a:t>Display</a:t>
            </a:r>
          </a:p>
          <a:p>
            <a:pPr algn="l"/>
            <a:r>
              <a:rPr kumimoji="0" lang="en-US" altLang="zh-TW" sz="2200" b="1">
                <a:solidFill>
                  <a:srgbClr val="FF6600"/>
                </a:solidFill>
              </a:rPr>
              <a:t>Boxed</a:t>
            </a:r>
          </a:p>
        </p:txBody>
      </p:sp>
      <p:sp>
        <p:nvSpPr>
          <p:cNvPr id="24590" name="AutoShape 18"/>
          <p:cNvSpPr>
            <a:spLocks noChangeArrowheads="1"/>
          </p:cNvSpPr>
          <p:nvPr/>
        </p:nvSpPr>
        <p:spPr bwMode="auto">
          <a:xfrm>
            <a:off x="6227763" y="4437063"/>
            <a:ext cx="1368425" cy="647700"/>
          </a:xfrm>
          <a:prstGeom prst="wedgeEllipseCallout">
            <a:avLst>
              <a:gd name="adj1" fmla="val -68560"/>
              <a:gd name="adj2" fmla="val 223528"/>
            </a:avLst>
          </a:prstGeom>
          <a:noFill/>
          <a:ln w="28575">
            <a:solidFill>
              <a:schemeClr val="tx2"/>
            </a:solidFill>
            <a:miter lim="800000"/>
            <a:headEnd/>
            <a:tailEnd/>
          </a:ln>
        </p:spPr>
        <p:txBody>
          <a:bodyPr/>
          <a:lstStyle/>
          <a:p>
            <a:endParaRPr kumimoji="0" lang="zh-TW" altLang="en-US" sz="2400"/>
          </a:p>
        </p:txBody>
      </p:sp>
      <p:sp>
        <p:nvSpPr>
          <p:cNvPr id="24591" name="Text Box 19"/>
          <p:cNvSpPr txBox="1">
            <a:spLocks noChangeArrowheads="1"/>
          </p:cNvSpPr>
          <p:nvPr/>
        </p:nvSpPr>
        <p:spPr bwMode="auto">
          <a:xfrm>
            <a:off x="4284663" y="6237288"/>
            <a:ext cx="2663825" cy="427037"/>
          </a:xfrm>
          <a:prstGeom prst="rect">
            <a:avLst/>
          </a:prstGeom>
          <a:noFill/>
          <a:ln w="9525">
            <a:noFill/>
            <a:miter lim="800000"/>
            <a:headEnd/>
            <a:tailEnd/>
          </a:ln>
        </p:spPr>
        <p:txBody>
          <a:bodyPr>
            <a:spAutoFit/>
          </a:bodyPr>
          <a:lstStyle/>
          <a:p>
            <a:pPr algn="l"/>
            <a:r>
              <a:rPr kumimoji="0" lang="en-US" altLang="zh-TW" sz="2200" b="1">
                <a:solidFill>
                  <a:schemeClr val="tx2"/>
                </a:solidFill>
              </a:rPr>
              <a:t>Network Connection</a:t>
            </a:r>
          </a:p>
        </p:txBody>
      </p:sp>
      <p:sp>
        <p:nvSpPr>
          <p:cNvPr id="24592" name="AutoShape 20"/>
          <p:cNvSpPr>
            <a:spLocks noChangeArrowheads="1"/>
          </p:cNvSpPr>
          <p:nvPr/>
        </p:nvSpPr>
        <p:spPr bwMode="auto">
          <a:xfrm>
            <a:off x="7019925" y="3068638"/>
            <a:ext cx="792163" cy="1081087"/>
          </a:xfrm>
          <a:prstGeom prst="wedgeEllipseCallout">
            <a:avLst>
              <a:gd name="adj1" fmla="val 79259"/>
              <a:gd name="adj2" fmla="val -64537"/>
            </a:avLst>
          </a:prstGeom>
          <a:noFill/>
          <a:ln w="28575">
            <a:solidFill>
              <a:schemeClr val="tx2"/>
            </a:solidFill>
            <a:miter lim="800000"/>
            <a:headEnd/>
            <a:tailEnd/>
          </a:ln>
        </p:spPr>
        <p:txBody>
          <a:bodyPr/>
          <a:lstStyle/>
          <a:p>
            <a:endParaRPr kumimoji="0" lang="zh-TW" altLang="en-US" sz="2400"/>
          </a:p>
        </p:txBody>
      </p:sp>
      <p:sp>
        <p:nvSpPr>
          <p:cNvPr id="24593" name="Text Box 21"/>
          <p:cNvSpPr txBox="1">
            <a:spLocks noChangeArrowheads="1"/>
          </p:cNvSpPr>
          <p:nvPr/>
        </p:nvSpPr>
        <p:spPr bwMode="auto">
          <a:xfrm>
            <a:off x="7847013" y="2205038"/>
            <a:ext cx="1296987" cy="762000"/>
          </a:xfrm>
          <a:prstGeom prst="rect">
            <a:avLst/>
          </a:prstGeom>
          <a:noFill/>
          <a:ln w="9525">
            <a:noFill/>
            <a:miter lim="800000"/>
            <a:headEnd/>
            <a:tailEnd/>
          </a:ln>
        </p:spPr>
        <p:txBody>
          <a:bodyPr>
            <a:spAutoFit/>
          </a:bodyPr>
          <a:lstStyle/>
          <a:p>
            <a:pPr algn="r"/>
            <a:r>
              <a:rPr kumimoji="0" lang="en-US" altLang="zh-TW" sz="2200" b="1">
                <a:solidFill>
                  <a:schemeClr val="tx2"/>
                </a:solidFill>
              </a:rPr>
              <a:t>Verify</a:t>
            </a:r>
          </a:p>
          <a:p>
            <a:pPr algn="r"/>
            <a:r>
              <a:rPr kumimoji="0" lang="en-US" altLang="zh-TW" sz="2200" b="1">
                <a:solidFill>
                  <a:schemeClr val="tx2"/>
                </a:solidFill>
              </a:rPr>
              <a:t>Connect</a:t>
            </a:r>
          </a:p>
        </p:txBody>
      </p:sp>
      <p:sp>
        <p:nvSpPr>
          <p:cNvPr id="24594" name="AutoShape 15"/>
          <p:cNvSpPr>
            <a:spLocks noChangeArrowheads="1"/>
          </p:cNvSpPr>
          <p:nvPr/>
        </p:nvSpPr>
        <p:spPr bwMode="auto">
          <a:xfrm>
            <a:off x="1979613" y="1916113"/>
            <a:ext cx="2736850" cy="287337"/>
          </a:xfrm>
          <a:prstGeom prst="wedgeEllipseCallout">
            <a:avLst>
              <a:gd name="adj1" fmla="val -77088"/>
              <a:gd name="adj2" fmla="val -71546"/>
            </a:avLst>
          </a:prstGeom>
          <a:noFill/>
          <a:ln w="28575">
            <a:solidFill>
              <a:srgbClr val="FF0000"/>
            </a:solidFill>
            <a:miter lim="800000"/>
            <a:headEnd/>
            <a:tailEnd/>
          </a:ln>
        </p:spPr>
        <p:txBody>
          <a:bodyPr/>
          <a:lstStyle/>
          <a:p>
            <a:endParaRPr kumimoji="0" lang="zh-TW" alt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539750" y="1844675"/>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25603" name="Text Box 5"/>
          <p:cNvSpPr txBox="1">
            <a:spLocks noChangeArrowheads="1"/>
          </p:cNvSpPr>
          <p:nvPr/>
        </p:nvSpPr>
        <p:spPr bwMode="auto">
          <a:xfrm>
            <a:off x="395288" y="1989138"/>
            <a:ext cx="8424862" cy="2370137"/>
          </a:xfrm>
          <a:prstGeom prst="rect">
            <a:avLst/>
          </a:prstGeom>
          <a:noFill/>
          <a:ln w="9525">
            <a:noFill/>
            <a:miter lim="800000"/>
            <a:headEnd/>
            <a:tailEnd/>
          </a:ln>
        </p:spPr>
        <p:txBody>
          <a:bodyPr>
            <a:spAutoFit/>
          </a:bodyPr>
          <a:lstStyle/>
          <a:p>
            <a:pPr marL="457200" indent="-457200">
              <a:spcBef>
                <a:spcPct val="5000"/>
              </a:spcBef>
            </a:pPr>
            <a:r>
              <a:rPr kumimoji="0" lang="en-US" altLang="zh-TW" b="1">
                <a:solidFill>
                  <a:srgbClr val="000099"/>
                </a:solidFill>
              </a:rPr>
              <a:t>Proactive Workstation </a:t>
            </a:r>
          </a:p>
          <a:p>
            <a:pPr marL="457200" indent="-457200">
              <a:spcBef>
                <a:spcPct val="5000"/>
              </a:spcBef>
            </a:pPr>
            <a:r>
              <a:rPr kumimoji="0" lang="en-US" altLang="zh-TW" b="1">
                <a:solidFill>
                  <a:srgbClr val="000099"/>
                </a:solidFill>
              </a:rPr>
              <a:t>Ground Monitoring System </a:t>
            </a:r>
          </a:p>
          <a:p>
            <a:pPr marL="457200" indent="-457200">
              <a:spcBef>
                <a:spcPct val="5000"/>
              </a:spcBef>
            </a:pPr>
            <a:r>
              <a:rPr kumimoji="0" lang="en-US" altLang="zh-TW" b="1">
                <a:solidFill>
                  <a:srgbClr val="000099"/>
                </a:solidFill>
              </a:rPr>
              <a:t>Management Software</a:t>
            </a:r>
            <a:r>
              <a:rPr kumimoji="0" lang="en-US" altLang="zh-TW" b="1">
                <a:solidFill>
                  <a:srgbClr val="0033CC"/>
                </a:solidFill>
              </a:rPr>
              <a:t> </a:t>
            </a:r>
          </a:p>
          <a:p>
            <a:pPr marL="457200" indent="-457200">
              <a:spcBef>
                <a:spcPct val="5000"/>
              </a:spcBef>
            </a:pPr>
            <a:endParaRPr kumimoji="0" lang="en-US" altLang="zh-TW" b="1">
              <a:solidFill>
                <a:srgbClr val="0033C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26627" name="Text Box 3"/>
          <p:cNvSpPr txBox="1">
            <a:spLocks noChangeArrowheads="1"/>
          </p:cNvSpPr>
          <p:nvPr/>
        </p:nvSpPr>
        <p:spPr bwMode="auto">
          <a:xfrm>
            <a:off x="539750" y="1916113"/>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26628" name="Text Box 4"/>
          <p:cNvSpPr txBox="1">
            <a:spLocks noChangeArrowheads="1"/>
          </p:cNvSpPr>
          <p:nvPr/>
        </p:nvSpPr>
        <p:spPr bwMode="auto">
          <a:xfrm>
            <a:off x="395288" y="1341438"/>
            <a:ext cx="8424862" cy="4402137"/>
          </a:xfrm>
          <a:prstGeom prst="rect">
            <a:avLst/>
          </a:prstGeom>
          <a:noFill/>
          <a:ln w="9525">
            <a:noFill/>
            <a:miter lim="800000"/>
            <a:headEnd/>
            <a:tailEnd/>
          </a:ln>
        </p:spPr>
        <p:txBody>
          <a:bodyPr>
            <a:spAutoFit/>
          </a:bodyPr>
          <a:lstStyle/>
          <a:p>
            <a:pPr marL="457200" indent="-457200" algn="l">
              <a:spcBef>
                <a:spcPct val="50000"/>
              </a:spcBef>
            </a:pPr>
            <a:r>
              <a:rPr kumimoji="0" lang="en-US" altLang="zh-TW" sz="3300" b="1">
                <a:solidFill>
                  <a:srgbClr val="0033CC"/>
                </a:solidFill>
              </a:rPr>
              <a:t>For Stand-alone systems and Networks</a:t>
            </a:r>
            <a:endParaRPr kumimoji="0" lang="zh-TW" altLang="en-US" sz="3300" b="1">
              <a:solidFill>
                <a:srgbClr val="0033CC"/>
              </a:solidFill>
              <a:ea typeface="MingLiU" pitchFamily="49" charset="-120"/>
            </a:endParaRPr>
          </a:p>
          <a:p>
            <a:pPr marL="457200" indent="-457200" algn="l">
              <a:spcBef>
                <a:spcPct val="50000"/>
              </a:spcBef>
              <a:buFontTx/>
              <a:buAutoNum type="arabicPeriod"/>
            </a:pPr>
            <a:r>
              <a:rPr kumimoji="0" lang="en-US" altLang="zh-TW" sz="2400" b="1">
                <a:solidFill>
                  <a:srgbClr val="FF0000"/>
                </a:solidFill>
              </a:rPr>
              <a:t>CM2800-SEE</a:t>
            </a:r>
            <a:r>
              <a:rPr kumimoji="0" lang="zh-TW" altLang="en-US" sz="2400" b="1">
                <a:ea typeface="MingLiU" pitchFamily="49" charset="-120"/>
              </a:rPr>
              <a:t>：</a:t>
            </a:r>
            <a:r>
              <a:rPr kumimoji="0" lang="zh-TW" altLang="en-US" sz="2400" b="1"/>
              <a:t>    </a:t>
            </a:r>
          </a:p>
          <a:p>
            <a:pPr marL="914400" lvl="1" indent="-457200" algn="l">
              <a:lnSpc>
                <a:spcPct val="60000"/>
              </a:lnSpc>
              <a:spcBef>
                <a:spcPct val="50000"/>
              </a:spcBef>
              <a:buFontTx/>
              <a:buChar char="•"/>
            </a:pPr>
            <a:r>
              <a:rPr kumimoji="0" lang="en-US" altLang="zh-TW" sz="2200" b="1"/>
              <a:t>for the control of stand-alone hardware unit</a:t>
            </a:r>
          </a:p>
          <a:p>
            <a:pPr marL="914400" lvl="1" indent="-457200" algn="l">
              <a:lnSpc>
                <a:spcPct val="60000"/>
              </a:lnSpc>
              <a:spcBef>
                <a:spcPct val="50000"/>
              </a:spcBef>
              <a:buFontTx/>
              <a:buChar char="•"/>
            </a:pPr>
            <a:r>
              <a:rPr kumimoji="0" lang="en-US" altLang="zh-TW" sz="2200" b="1"/>
              <a:t>for delicate setting &amp; observation of internal parameters</a:t>
            </a:r>
          </a:p>
          <a:p>
            <a:pPr marL="457200" indent="-457200" algn="l">
              <a:spcBef>
                <a:spcPct val="50000"/>
              </a:spcBef>
            </a:pPr>
            <a:r>
              <a:rPr kumimoji="0" lang="en-US" altLang="zh-TW" sz="2400" b="1">
                <a:solidFill>
                  <a:srgbClr val="FF0000"/>
                </a:solidFill>
              </a:rPr>
              <a:t>2.   BOSS-</a:t>
            </a:r>
            <a:r>
              <a:rPr kumimoji="0" lang="en-US" altLang="zh-TW" sz="2400" b="1">
                <a:solidFill>
                  <a:srgbClr val="009900"/>
                </a:solidFill>
              </a:rPr>
              <a:t>see</a:t>
            </a:r>
            <a:r>
              <a:rPr kumimoji="0" lang="en-US" altLang="zh-TW" sz="2400" b="1">
                <a:solidFill>
                  <a:srgbClr val="FF0000"/>
                </a:solidFill>
              </a:rPr>
              <a:t> (CM2800-IMS)</a:t>
            </a:r>
            <a:r>
              <a:rPr kumimoji="0" lang="zh-TW" altLang="en-US" sz="2400" b="1"/>
              <a:t>：</a:t>
            </a:r>
            <a:r>
              <a:rPr kumimoji="0" lang="en-US" altLang="zh-TW" sz="2400" b="1"/>
              <a:t> </a:t>
            </a:r>
          </a:p>
          <a:p>
            <a:pPr marL="914400" lvl="1" indent="-457200" algn="l">
              <a:lnSpc>
                <a:spcPct val="60000"/>
              </a:lnSpc>
              <a:spcBef>
                <a:spcPct val="50000"/>
              </a:spcBef>
              <a:buFontTx/>
              <a:buChar char="•"/>
            </a:pPr>
            <a:r>
              <a:rPr kumimoji="0" lang="en-US" altLang="zh-TW" sz="2400" b="1"/>
              <a:t>for the central monitoring of a network of CM2800’s</a:t>
            </a:r>
          </a:p>
          <a:p>
            <a:pPr marL="914400" lvl="1" indent="-457200" algn="l">
              <a:lnSpc>
                <a:spcPct val="60000"/>
              </a:lnSpc>
              <a:spcBef>
                <a:spcPct val="50000"/>
              </a:spcBef>
              <a:buFontTx/>
              <a:buChar char="•"/>
            </a:pPr>
            <a:r>
              <a:rPr kumimoji="0" lang="en-US" altLang="zh-TW" sz="2400" b="1"/>
              <a:t>for real-time management of 4096 workstations</a:t>
            </a:r>
          </a:p>
          <a:p>
            <a:pPr marL="914400" lvl="1" indent="-457200" algn="l">
              <a:lnSpc>
                <a:spcPct val="80000"/>
              </a:lnSpc>
              <a:spcBef>
                <a:spcPct val="50000"/>
              </a:spcBef>
              <a:buFontTx/>
              <a:buChar char="•"/>
            </a:pPr>
            <a:r>
              <a:rPr kumimoji="0" lang="en-US" altLang="zh-TW" sz="2400" b="1"/>
              <a:t>Measure-man:  instant massive measure-n-record of every workstation for paperless QC reports for audit</a:t>
            </a:r>
          </a:p>
          <a:p>
            <a:pPr marL="914400" lvl="1" indent="-457200" algn="l">
              <a:lnSpc>
                <a:spcPct val="60000"/>
              </a:lnSpc>
              <a:spcBef>
                <a:spcPct val="50000"/>
              </a:spcBef>
              <a:buFontTx/>
              <a:buChar char="•"/>
            </a:pPr>
            <a:r>
              <a:rPr kumimoji="0" lang="en-US" altLang="zh-TW" sz="2400" b="1"/>
              <a:t>includes the “</a:t>
            </a:r>
            <a:r>
              <a:rPr kumimoji="0" lang="en-US" altLang="zh-TW" sz="2400" b="1">
                <a:solidFill>
                  <a:srgbClr val="FF0000"/>
                </a:solidFill>
              </a:rPr>
              <a:t>BOSS-</a:t>
            </a:r>
            <a:r>
              <a:rPr kumimoji="0" lang="en-US" altLang="zh-TW" sz="2400" b="1">
                <a:solidFill>
                  <a:srgbClr val="009900"/>
                </a:solidFill>
              </a:rPr>
              <a:t>see</a:t>
            </a:r>
            <a:r>
              <a:rPr kumimoji="0" lang="en-US" altLang="zh-TW" sz="2400" b="1"/>
              <a:t> Setup” system utility program</a:t>
            </a:r>
          </a:p>
        </p:txBody>
      </p:sp>
      <p:sp>
        <p:nvSpPr>
          <p:cNvPr id="40965" name="Rectangle 5"/>
          <p:cNvSpPr>
            <a:spLocks noGrp="1" noChangeArrowheads="1"/>
          </p:cNvSpPr>
          <p:nvPr>
            <p:ph type="title"/>
          </p:nvPr>
        </p:nvSpPr>
        <p:spPr>
          <a:xfrm>
            <a:off x="900113" y="260350"/>
            <a:ext cx="7345362" cy="633413"/>
          </a:xfrm>
          <a:solidFill>
            <a:schemeClr val="bg1"/>
          </a:solidFill>
        </p:spPr>
        <p:txBody>
          <a:bodyPr rtlCol="0" anchor="t">
            <a:normAutofit fontScale="90000"/>
          </a:bodyPr>
          <a:lstStyle/>
          <a:p>
            <a:pPr eaLnBrk="1" fontAlgn="auto" hangingPunct="1">
              <a:spcAft>
                <a:spcPts val="0"/>
              </a:spcAft>
              <a:defRPr/>
            </a:pPr>
            <a:r>
              <a:rPr lang="en-US" altLang="zh-TW" sz="3600" b="1" dirty="0" smtClean="0">
                <a:solidFill>
                  <a:srgbClr val="000099"/>
                </a:solidFill>
              </a:rPr>
              <a:t>Selections To Meet Your Needs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GZ-1800-SEE"/>
          <p:cNvPicPr>
            <a:picLocks noChangeAspect="1" noChangeArrowheads="1"/>
          </p:cNvPicPr>
          <p:nvPr/>
        </p:nvPicPr>
        <p:blipFill>
          <a:blip r:embed="rId2" cstate="print"/>
          <a:srcRect/>
          <a:stretch>
            <a:fillRect/>
          </a:stretch>
        </p:blipFill>
        <p:spPr bwMode="auto">
          <a:xfrm>
            <a:off x="1336675" y="1025525"/>
            <a:ext cx="7134225" cy="4924425"/>
          </a:xfrm>
          <a:prstGeom prst="rect">
            <a:avLst/>
          </a:prstGeom>
          <a:noFill/>
          <a:ln w="9525">
            <a:noFill/>
            <a:miter lim="800000"/>
            <a:headEnd/>
            <a:tailEnd/>
          </a:ln>
        </p:spPr>
      </p:pic>
      <p:sp>
        <p:nvSpPr>
          <p:cNvPr id="27651" name="Rectangle 3"/>
          <p:cNvSpPr>
            <a:spLocks noGrp="1" noChangeArrowheads="1"/>
          </p:cNvSpPr>
          <p:nvPr>
            <p:ph type="title"/>
          </p:nvPr>
        </p:nvSpPr>
        <p:spPr>
          <a:xfrm>
            <a:off x="179388" y="333375"/>
            <a:ext cx="8785225" cy="561975"/>
          </a:xfrm>
          <a:solidFill>
            <a:schemeClr val="bg1"/>
          </a:solidFill>
        </p:spPr>
        <p:txBody>
          <a:bodyPr anchor="t"/>
          <a:lstStyle/>
          <a:p>
            <a:pPr eaLnBrk="1" hangingPunct="1"/>
            <a:r>
              <a:rPr lang="en-US" altLang="zh-TW" sz="2800" b="1" smtClean="0">
                <a:solidFill>
                  <a:srgbClr val="000099"/>
                </a:solidFill>
              </a:rPr>
              <a:t>Stand-Alone Hardware Control: CM2800-SEE</a:t>
            </a:r>
          </a:p>
        </p:txBody>
      </p:sp>
      <p:sp>
        <p:nvSpPr>
          <p:cNvPr id="27652" name="AutoShape 4"/>
          <p:cNvSpPr>
            <a:spLocks noChangeArrowheads="1"/>
          </p:cNvSpPr>
          <p:nvPr/>
        </p:nvSpPr>
        <p:spPr bwMode="auto">
          <a:xfrm>
            <a:off x="1331913" y="1412875"/>
            <a:ext cx="7127875" cy="4464050"/>
          </a:xfrm>
          <a:prstGeom prst="wedgeEllipseCallout">
            <a:avLst>
              <a:gd name="adj1" fmla="val -52384"/>
              <a:gd name="adj2" fmla="val -32824"/>
            </a:avLst>
          </a:prstGeom>
          <a:noFill/>
          <a:ln w="28575">
            <a:solidFill>
              <a:srgbClr val="FF0000"/>
            </a:solidFill>
            <a:miter lim="800000"/>
            <a:headEnd/>
            <a:tailEnd/>
          </a:ln>
        </p:spPr>
        <p:txBody>
          <a:bodyPr/>
          <a:lstStyle/>
          <a:p>
            <a:endParaRPr kumimoji="0" lang="zh-TW" altLang="en-US" sz="2400"/>
          </a:p>
        </p:txBody>
      </p:sp>
      <p:sp>
        <p:nvSpPr>
          <p:cNvPr id="27653" name="Text Box 7"/>
          <p:cNvSpPr txBox="1">
            <a:spLocks noChangeArrowheads="1"/>
          </p:cNvSpPr>
          <p:nvPr/>
        </p:nvSpPr>
        <p:spPr bwMode="auto">
          <a:xfrm>
            <a:off x="131763" y="1844675"/>
            <a:ext cx="1200150" cy="822325"/>
          </a:xfrm>
          <a:prstGeom prst="rect">
            <a:avLst/>
          </a:prstGeom>
          <a:noFill/>
          <a:ln w="9525">
            <a:noFill/>
            <a:miter lim="800000"/>
            <a:headEnd/>
            <a:tailEnd/>
          </a:ln>
        </p:spPr>
        <p:txBody>
          <a:bodyPr wrap="none">
            <a:spAutoFit/>
          </a:bodyPr>
          <a:lstStyle/>
          <a:p>
            <a:pPr algn="l"/>
            <a:r>
              <a:rPr kumimoji="0" lang="en-US" altLang="zh-TW" sz="2400" b="1">
                <a:solidFill>
                  <a:srgbClr val="FF0000"/>
                </a:solidFill>
              </a:rPr>
              <a:t>3 main </a:t>
            </a:r>
          </a:p>
          <a:p>
            <a:pPr algn="l"/>
            <a:r>
              <a:rPr kumimoji="0" lang="en-US" altLang="zh-TW" sz="2400" b="1">
                <a:solidFill>
                  <a:srgbClr val="FF0000"/>
                </a:solidFill>
              </a:rPr>
              <a:t>sections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a:xfrm>
            <a:off x="684213" y="260350"/>
            <a:ext cx="7858125" cy="633413"/>
          </a:xfrm>
          <a:solidFill>
            <a:schemeClr val="bg1"/>
          </a:solidFill>
        </p:spPr>
        <p:txBody>
          <a:bodyPr rtlCol="0" anchor="t">
            <a:normAutofit fontScale="90000"/>
          </a:bodyPr>
          <a:lstStyle/>
          <a:p>
            <a:pPr eaLnBrk="1" fontAlgn="auto" hangingPunct="1">
              <a:spcAft>
                <a:spcPts val="0"/>
              </a:spcAft>
              <a:defRPr/>
            </a:pPr>
            <a:r>
              <a:rPr lang="en-US" altLang="zh-TW" sz="3600" b="1" smtClean="0">
                <a:solidFill>
                  <a:srgbClr val="FF0000"/>
                </a:solidFill>
              </a:rPr>
              <a:t>BOSS-</a:t>
            </a:r>
            <a:r>
              <a:rPr lang="en-US" altLang="zh-TW" sz="3600" b="1" smtClean="0">
                <a:solidFill>
                  <a:srgbClr val="77933C"/>
                </a:solidFill>
              </a:rPr>
              <a:t>see</a:t>
            </a:r>
            <a:r>
              <a:rPr lang="en-US" altLang="zh-TW" sz="3600" b="1" baseline="30000" smtClean="0">
                <a:solidFill>
                  <a:srgbClr val="000099"/>
                </a:solidFill>
              </a:rPr>
              <a:t>®</a:t>
            </a:r>
            <a:r>
              <a:rPr lang="en-US" altLang="zh-TW" sz="3600" b="1" smtClean="0">
                <a:solidFill>
                  <a:srgbClr val="000099"/>
                </a:solidFill>
              </a:rPr>
              <a:t> : Network control (1/2)</a:t>
            </a:r>
            <a:endParaRPr lang="zh-TW" altLang="en-US" sz="3600" b="1" smtClean="0">
              <a:solidFill>
                <a:srgbClr val="000099"/>
              </a:solidFill>
            </a:endParaRPr>
          </a:p>
        </p:txBody>
      </p:sp>
      <p:pic>
        <p:nvPicPr>
          <p:cNvPr id="28675" name="Picture 12" descr="闒粀펤闀粀"/>
          <p:cNvPicPr>
            <a:picLocks noGrp="1" noChangeAspect="1" noChangeArrowheads="1"/>
          </p:cNvPicPr>
          <p:nvPr>
            <p:ph idx="1"/>
          </p:nvPr>
        </p:nvPicPr>
        <p:blipFill>
          <a:blip r:embed="rId2" cstate="print"/>
          <a:srcRect/>
          <a:stretch>
            <a:fillRect/>
          </a:stretch>
        </p:blipFill>
        <p:spPr>
          <a:xfrm>
            <a:off x="1763713" y="1268413"/>
            <a:ext cx="6384925" cy="4816475"/>
          </a:xfrm>
          <a:noFill/>
        </p:spPr>
      </p:pic>
      <p:sp>
        <p:nvSpPr>
          <p:cNvPr id="28676" name="AutoShape 4"/>
          <p:cNvSpPr>
            <a:spLocks noChangeArrowheads="1"/>
          </p:cNvSpPr>
          <p:nvPr/>
        </p:nvSpPr>
        <p:spPr bwMode="auto">
          <a:xfrm>
            <a:off x="1908175" y="1773238"/>
            <a:ext cx="3455988" cy="3311525"/>
          </a:xfrm>
          <a:prstGeom prst="wedgeEllipseCallout">
            <a:avLst>
              <a:gd name="adj1" fmla="val -63963"/>
              <a:gd name="adj2" fmla="val -3833"/>
            </a:avLst>
          </a:prstGeom>
          <a:noFill/>
          <a:ln w="28575">
            <a:solidFill>
              <a:srgbClr val="FF0000"/>
            </a:solidFill>
            <a:miter lim="800000"/>
            <a:headEnd/>
            <a:tailEnd/>
          </a:ln>
        </p:spPr>
        <p:txBody>
          <a:bodyPr/>
          <a:lstStyle/>
          <a:p>
            <a:endParaRPr kumimoji="0" lang="zh-TW" altLang="en-US" sz="2400"/>
          </a:p>
        </p:txBody>
      </p:sp>
      <p:sp>
        <p:nvSpPr>
          <p:cNvPr id="28677" name="Text Box 8"/>
          <p:cNvSpPr txBox="1">
            <a:spLocks noChangeArrowheads="1"/>
          </p:cNvSpPr>
          <p:nvPr/>
        </p:nvSpPr>
        <p:spPr bwMode="auto">
          <a:xfrm>
            <a:off x="250825" y="2708275"/>
            <a:ext cx="1152525" cy="1373188"/>
          </a:xfrm>
          <a:prstGeom prst="rect">
            <a:avLst/>
          </a:prstGeom>
          <a:noFill/>
          <a:ln w="9525">
            <a:noFill/>
            <a:miter lim="800000"/>
            <a:headEnd/>
            <a:tailEnd/>
          </a:ln>
        </p:spPr>
        <p:txBody>
          <a:bodyPr>
            <a:spAutoFit/>
          </a:bodyPr>
          <a:lstStyle/>
          <a:p>
            <a:pPr algn="l"/>
            <a:r>
              <a:rPr kumimoji="0" lang="en-US" altLang="zh-TW" sz="2800" b="1">
                <a:solidFill>
                  <a:srgbClr val="FF0000"/>
                </a:solidFill>
              </a:rPr>
              <a:t>Main </a:t>
            </a:r>
          </a:p>
          <a:p>
            <a:pPr algn="l"/>
            <a:r>
              <a:rPr kumimoji="0" lang="en-US" altLang="zh-TW" sz="2800" b="1">
                <a:solidFill>
                  <a:srgbClr val="FF0000"/>
                </a:solidFill>
              </a:rPr>
              <a:t>Setup</a:t>
            </a:r>
          </a:p>
          <a:p>
            <a:pPr algn="l"/>
            <a:r>
              <a:rPr kumimoji="0" lang="en-US" altLang="zh-TW" sz="2800" b="1">
                <a:solidFill>
                  <a:srgbClr val="FF0000"/>
                </a:solidFill>
              </a:rPr>
              <a:t>Menu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750" y="260350"/>
            <a:ext cx="8002588" cy="633413"/>
          </a:xfrm>
          <a:solidFill>
            <a:schemeClr val="bg1"/>
          </a:solidFill>
        </p:spPr>
        <p:txBody>
          <a:bodyPr rtlCol="0" anchor="t">
            <a:normAutofit fontScale="90000"/>
          </a:bodyPr>
          <a:lstStyle/>
          <a:p>
            <a:pPr eaLnBrk="1" fontAlgn="auto" hangingPunct="1">
              <a:spcAft>
                <a:spcPts val="0"/>
              </a:spcAft>
              <a:defRPr/>
            </a:pPr>
            <a:r>
              <a:rPr lang="en-US" altLang="zh-TW" sz="3600" b="1" smtClean="0">
                <a:solidFill>
                  <a:srgbClr val="FF0000"/>
                </a:solidFill>
              </a:rPr>
              <a:t>BOSS-</a:t>
            </a:r>
            <a:r>
              <a:rPr lang="en-US" altLang="zh-TW" sz="3600" b="1" smtClean="0">
                <a:solidFill>
                  <a:srgbClr val="77933C"/>
                </a:solidFill>
              </a:rPr>
              <a:t>see</a:t>
            </a:r>
            <a:r>
              <a:rPr lang="en-US" altLang="zh-TW" sz="3600" b="1" baseline="30000" smtClean="0">
                <a:solidFill>
                  <a:srgbClr val="000099"/>
                </a:solidFill>
              </a:rPr>
              <a:t>®</a:t>
            </a:r>
            <a:r>
              <a:rPr lang="en-US" altLang="zh-TW" sz="3600" b="1" smtClean="0">
                <a:solidFill>
                  <a:srgbClr val="000099"/>
                </a:solidFill>
              </a:rPr>
              <a:t> : Network control (2/2)</a:t>
            </a:r>
            <a:endParaRPr lang="zh-TW" altLang="en-US" sz="3600" b="1" smtClean="0">
              <a:solidFill>
                <a:srgbClr val="000099"/>
              </a:solidFill>
            </a:endParaRPr>
          </a:p>
        </p:txBody>
      </p:sp>
      <p:pic>
        <p:nvPicPr>
          <p:cNvPr id="29699" name="Picture 9" descr="Boss-see screen"/>
          <p:cNvPicPr>
            <a:picLocks noGrp="1" noChangeAspect="1" noChangeArrowheads="1"/>
          </p:cNvPicPr>
          <p:nvPr>
            <p:ph idx="1"/>
          </p:nvPr>
        </p:nvPicPr>
        <p:blipFill>
          <a:blip r:embed="rId2" cstate="print"/>
          <a:srcRect/>
          <a:stretch>
            <a:fillRect/>
          </a:stretch>
        </p:blipFill>
        <p:spPr>
          <a:xfrm>
            <a:off x="1979613" y="1412875"/>
            <a:ext cx="6051550" cy="4525963"/>
          </a:xfrm>
          <a:noFill/>
        </p:spPr>
      </p:pic>
      <p:sp>
        <p:nvSpPr>
          <p:cNvPr id="29700" name="AutoShape 3"/>
          <p:cNvSpPr>
            <a:spLocks noChangeArrowheads="1"/>
          </p:cNvSpPr>
          <p:nvPr/>
        </p:nvSpPr>
        <p:spPr bwMode="auto">
          <a:xfrm>
            <a:off x="2771775" y="1628775"/>
            <a:ext cx="5184775" cy="2663825"/>
          </a:xfrm>
          <a:prstGeom prst="wedgeEllipseCallout">
            <a:avLst>
              <a:gd name="adj1" fmla="val -74648"/>
              <a:gd name="adj2" fmla="val 7509"/>
            </a:avLst>
          </a:prstGeom>
          <a:noFill/>
          <a:ln w="28575">
            <a:solidFill>
              <a:srgbClr val="FF0000"/>
            </a:solidFill>
            <a:miter lim="800000"/>
            <a:headEnd/>
            <a:tailEnd/>
          </a:ln>
        </p:spPr>
        <p:txBody>
          <a:bodyPr/>
          <a:lstStyle/>
          <a:p>
            <a:endParaRPr kumimoji="0" lang="zh-TW" altLang="en-US" sz="2400"/>
          </a:p>
        </p:txBody>
      </p:sp>
      <p:sp>
        <p:nvSpPr>
          <p:cNvPr id="29701" name="Text Box 5"/>
          <p:cNvSpPr txBox="1">
            <a:spLocks noChangeArrowheads="1"/>
          </p:cNvSpPr>
          <p:nvPr/>
        </p:nvSpPr>
        <p:spPr bwMode="auto">
          <a:xfrm>
            <a:off x="250825" y="2781300"/>
            <a:ext cx="1296988" cy="946150"/>
          </a:xfrm>
          <a:prstGeom prst="rect">
            <a:avLst/>
          </a:prstGeom>
          <a:noFill/>
          <a:ln w="9525">
            <a:noFill/>
            <a:miter lim="800000"/>
            <a:headEnd/>
            <a:tailEnd/>
          </a:ln>
        </p:spPr>
        <p:txBody>
          <a:bodyPr>
            <a:spAutoFit/>
          </a:bodyPr>
          <a:lstStyle/>
          <a:p>
            <a:pPr algn="l"/>
            <a:r>
              <a:rPr kumimoji="0" lang="en-US" altLang="zh-TW" sz="2800" b="1">
                <a:solidFill>
                  <a:srgbClr val="FF0000"/>
                </a:solidFill>
              </a:rPr>
              <a:t>Main </a:t>
            </a:r>
          </a:p>
          <a:p>
            <a:pPr algn="l"/>
            <a:r>
              <a:rPr kumimoji="0" lang="en-US" altLang="zh-TW" sz="2800" b="1">
                <a:solidFill>
                  <a:srgbClr val="FF0000"/>
                </a:solidFill>
              </a:rPr>
              <a:t>Screen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051050" y="260350"/>
            <a:ext cx="5184775" cy="65087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0" lang="en-US" altLang="zh-TW" b="1">
                <a:solidFill>
                  <a:srgbClr val="000099"/>
                </a:solidFill>
                <a:latin typeface="Calibri" pitchFamily="34" charset="0"/>
              </a:rPr>
              <a:t>Market Key Players</a:t>
            </a:r>
          </a:p>
        </p:txBody>
      </p:sp>
      <p:sp>
        <p:nvSpPr>
          <p:cNvPr id="30723" name="Rectangle 194"/>
          <p:cNvSpPr>
            <a:spLocks noChangeArrowheads="1"/>
          </p:cNvSpPr>
          <p:nvPr/>
        </p:nvSpPr>
        <p:spPr bwMode="auto">
          <a:xfrm>
            <a:off x="468313" y="3933825"/>
            <a:ext cx="8118475" cy="1655763"/>
          </a:xfrm>
          <a:prstGeom prst="rect">
            <a:avLst/>
          </a:prstGeom>
          <a:noFill/>
          <a:ln w="12700">
            <a:solidFill>
              <a:schemeClr val="tx1"/>
            </a:solidFill>
            <a:miter lim="800000"/>
            <a:headEnd type="none" w="sm" len="sm"/>
            <a:tailEnd type="none" w="sm" len="sm"/>
          </a:ln>
        </p:spPr>
        <p:txBody>
          <a:bodyPr wrap="none" anchor="ctr"/>
          <a:lstStyle/>
          <a:p>
            <a:pPr algn="l"/>
            <a:endParaRPr kumimoji="0" lang="zh-TW" altLang="en-US" sz="2400"/>
          </a:p>
        </p:txBody>
      </p:sp>
      <p:pic>
        <p:nvPicPr>
          <p:cNvPr id="30724" name="Picture 208" descr="desco logo"/>
          <p:cNvPicPr>
            <a:picLocks noChangeAspect="1" noChangeArrowheads="1"/>
          </p:cNvPicPr>
          <p:nvPr/>
        </p:nvPicPr>
        <p:blipFill>
          <a:blip r:embed="rId2" cstate="print"/>
          <a:srcRect/>
          <a:stretch>
            <a:fillRect/>
          </a:stretch>
        </p:blipFill>
        <p:spPr bwMode="auto">
          <a:xfrm>
            <a:off x="6823075" y="3417888"/>
            <a:ext cx="990600" cy="311150"/>
          </a:xfrm>
          <a:prstGeom prst="rect">
            <a:avLst/>
          </a:prstGeom>
          <a:noFill/>
          <a:ln w="9525">
            <a:noFill/>
            <a:miter lim="800000"/>
            <a:headEnd/>
            <a:tailEnd/>
          </a:ln>
        </p:spPr>
      </p:pic>
      <p:sp>
        <p:nvSpPr>
          <p:cNvPr id="30725" name="Text Box 240"/>
          <p:cNvSpPr txBox="1">
            <a:spLocks noChangeArrowheads="1"/>
          </p:cNvSpPr>
          <p:nvPr/>
        </p:nvSpPr>
        <p:spPr bwMode="auto">
          <a:xfrm>
            <a:off x="6588125" y="5084763"/>
            <a:ext cx="1512888" cy="396875"/>
          </a:xfrm>
          <a:prstGeom prst="rect">
            <a:avLst/>
          </a:prstGeom>
          <a:noFill/>
          <a:ln w="12700">
            <a:noFill/>
            <a:miter lim="800000"/>
            <a:headEnd type="none" w="sm" len="sm"/>
            <a:tailEnd type="none" w="sm" len="sm"/>
          </a:ln>
        </p:spPr>
        <p:txBody>
          <a:bodyPr>
            <a:spAutoFit/>
          </a:bodyPr>
          <a:lstStyle/>
          <a:p>
            <a:r>
              <a:rPr kumimoji="0" lang="en-US" altLang="zh-TW" sz="2000" b="1"/>
              <a:t>ULVM</a:t>
            </a:r>
          </a:p>
        </p:txBody>
      </p:sp>
      <p:sp>
        <p:nvSpPr>
          <p:cNvPr id="30726" name="Text Box 257"/>
          <p:cNvSpPr txBox="1">
            <a:spLocks noChangeArrowheads="1"/>
          </p:cNvSpPr>
          <p:nvPr/>
        </p:nvSpPr>
        <p:spPr bwMode="auto">
          <a:xfrm>
            <a:off x="4716463" y="5084763"/>
            <a:ext cx="1368425" cy="396875"/>
          </a:xfrm>
          <a:prstGeom prst="rect">
            <a:avLst/>
          </a:prstGeom>
          <a:noFill/>
          <a:ln w="12700">
            <a:noFill/>
            <a:miter lim="800000"/>
            <a:headEnd type="none" w="sm" len="sm"/>
            <a:tailEnd type="none" w="sm" len="sm"/>
          </a:ln>
        </p:spPr>
        <p:txBody>
          <a:bodyPr>
            <a:spAutoFit/>
          </a:bodyPr>
          <a:lstStyle/>
          <a:p>
            <a:pPr algn="l"/>
            <a:r>
              <a:rPr kumimoji="0" lang="en-US" altLang="zh-TW" sz="2000" b="1"/>
              <a:t>WS Aware</a:t>
            </a:r>
          </a:p>
        </p:txBody>
      </p:sp>
      <p:pic>
        <p:nvPicPr>
          <p:cNvPr id="30727" name="Picture 279" descr="Megalin logo final-1-jpg"/>
          <p:cNvPicPr>
            <a:picLocks noChangeAspect="1" noChangeArrowheads="1"/>
          </p:cNvPicPr>
          <p:nvPr/>
        </p:nvPicPr>
        <p:blipFill>
          <a:blip r:embed="rId3" cstate="print"/>
          <a:srcRect/>
          <a:stretch>
            <a:fillRect/>
          </a:stretch>
        </p:blipFill>
        <p:spPr bwMode="auto">
          <a:xfrm>
            <a:off x="1331913" y="3213100"/>
            <a:ext cx="1417637" cy="549275"/>
          </a:xfrm>
          <a:prstGeom prst="rect">
            <a:avLst/>
          </a:prstGeom>
          <a:noFill/>
          <a:ln w="9525">
            <a:noFill/>
            <a:miter lim="800000"/>
            <a:headEnd/>
            <a:tailEnd/>
          </a:ln>
        </p:spPr>
      </p:pic>
      <p:sp>
        <p:nvSpPr>
          <p:cNvPr id="30728" name="Text Box 280"/>
          <p:cNvSpPr txBox="1">
            <a:spLocks noChangeArrowheads="1"/>
          </p:cNvSpPr>
          <p:nvPr/>
        </p:nvSpPr>
        <p:spPr bwMode="auto">
          <a:xfrm>
            <a:off x="971550" y="1557338"/>
            <a:ext cx="7129463" cy="641350"/>
          </a:xfrm>
          <a:prstGeom prst="rect">
            <a:avLst/>
          </a:prstGeom>
          <a:noFill/>
          <a:ln w="9525">
            <a:noFill/>
            <a:miter lim="800000"/>
            <a:headEnd/>
            <a:tailEnd/>
          </a:ln>
        </p:spPr>
        <p:txBody>
          <a:bodyPr>
            <a:spAutoFit/>
          </a:bodyPr>
          <a:lstStyle/>
          <a:p>
            <a:r>
              <a:rPr kumimoji="0" lang="en-US" altLang="zh-TW" b="1">
                <a:solidFill>
                  <a:srgbClr val="008000"/>
                </a:solidFill>
              </a:rPr>
              <a:t>ULV Workstation Monitors</a:t>
            </a:r>
          </a:p>
        </p:txBody>
      </p:sp>
      <p:sp>
        <p:nvSpPr>
          <p:cNvPr id="30729" name="Text Box 282"/>
          <p:cNvSpPr txBox="1">
            <a:spLocks noChangeArrowheads="1"/>
          </p:cNvSpPr>
          <p:nvPr/>
        </p:nvSpPr>
        <p:spPr bwMode="auto">
          <a:xfrm>
            <a:off x="1331913" y="5084763"/>
            <a:ext cx="1116012" cy="396875"/>
          </a:xfrm>
          <a:prstGeom prst="rect">
            <a:avLst/>
          </a:prstGeom>
          <a:noFill/>
          <a:ln w="9525">
            <a:noFill/>
            <a:miter lim="800000"/>
            <a:headEnd/>
            <a:tailEnd/>
          </a:ln>
        </p:spPr>
        <p:txBody>
          <a:bodyPr wrap="none">
            <a:spAutoFit/>
          </a:bodyPr>
          <a:lstStyle/>
          <a:p>
            <a:pPr algn="l"/>
            <a:r>
              <a:rPr kumimoji="0" lang="en-US" altLang="zh-TW" sz="2000" b="1">
                <a:solidFill>
                  <a:srgbClr val="006600"/>
                </a:solidFill>
              </a:rPr>
              <a:t>CM2800</a:t>
            </a:r>
          </a:p>
        </p:txBody>
      </p:sp>
      <p:sp>
        <p:nvSpPr>
          <p:cNvPr id="30730" name="Line 283"/>
          <p:cNvSpPr>
            <a:spLocks noChangeShapeType="1"/>
          </p:cNvSpPr>
          <p:nvPr/>
        </p:nvSpPr>
        <p:spPr bwMode="auto">
          <a:xfrm>
            <a:off x="4284663" y="2276475"/>
            <a:ext cx="2951162" cy="1008063"/>
          </a:xfrm>
          <a:prstGeom prst="line">
            <a:avLst/>
          </a:prstGeom>
          <a:noFill/>
          <a:ln w="9525">
            <a:solidFill>
              <a:schemeClr val="tx1"/>
            </a:solidFill>
            <a:round/>
            <a:headEnd/>
            <a:tailEnd/>
          </a:ln>
        </p:spPr>
        <p:txBody>
          <a:bodyPr/>
          <a:lstStyle/>
          <a:p>
            <a:endParaRPr lang="en-US"/>
          </a:p>
        </p:txBody>
      </p:sp>
      <p:sp>
        <p:nvSpPr>
          <p:cNvPr id="30731" name="Line 284"/>
          <p:cNvSpPr>
            <a:spLocks noChangeShapeType="1"/>
          </p:cNvSpPr>
          <p:nvPr/>
        </p:nvSpPr>
        <p:spPr bwMode="auto">
          <a:xfrm flipH="1">
            <a:off x="2051050" y="2276475"/>
            <a:ext cx="2233613" cy="936625"/>
          </a:xfrm>
          <a:prstGeom prst="line">
            <a:avLst/>
          </a:prstGeom>
          <a:noFill/>
          <a:ln w="9525">
            <a:solidFill>
              <a:schemeClr val="tx1"/>
            </a:solidFill>
            <a:round/>
            <a:headEnd/>
            <a:tailEnd/>
          </a:ln>
        </p:spPr>
        <p:txBody>
          <a:bodyPr/>
          <a:lstStyle/>
          <a:p>
            <a:endParaRPr lang="en-US"/>
          </a:p>
        </p:txBody>
      </p:sp>
      <p:sp>
        <p:nvSpPr>
          <p:cNvPr id="30732" name="Line 285"/>
          <p:cNvSpPr>
            <a:spLocks noChangeShapeType="1"/>
          </p:cNvSpPr>
          <p:nvPr/>
        </p:nvSpPr>
        <p:spPr bwMode="auto">
          <a:xfrm>
            <a:off x="4284663" y="2276475"/>
            <a:ext cx="1079500" cy="1081088"/>
          </a:xfrm>
          <a:prstGeom prst="line">
            <a:avLst/>
          </a:prstGeom>
          <a:noFill/>
          <a:ln w="9525">
            <a:solidFill>
              <a:schemeClr val="tx1"/>
            </a:solidFill>
            <a:round/>
            <a:headEnd/>
            <a:tailEnd/>
          </a:ln>
        </p:spPr>
        <p:txBody>
          <a:bodyPr/>
          <a:lstStyle/>
          <a:p>
            <a:endParaRPr lang="en-US"/>
          </a:p>
        </p:txBody>
      </p:sp>
      <p:pic>
        <p:nvPicPr>
          <p:cNvPr id="30733" name="Picture 296" descr="GZ-1800+GZ-1800-D"/>
          <p:cNvPicPr>
            <a:picLocks noChangeAspect="1" noChangeArrowheads="1"/>
          </p:cNvPicPr>
          <p:nvPr/>
        </p:nvPicPr>
        <p:blipFill>
          <a:blip r:embed="rId4" cstate="print"/>
          <a:srcRect/>
          <a:stretch>
            <a:fillRect/>
          </a:stretch>
        </p:blipFill>
        <p:spPr bwMode="auto">
          <a:xfrm>
            <a:off x="1241425" y="4149725"/>
            <a:ext cx="1330325" cy="938213"/>
          </a:xfrm>
          <a:prstGeom prst="rect">
            <a:avLst/>
          </a:prstGeom>
          <a:noFill/>
          <a:ln w="9525">
            <a:noFill/>
            <a:miter lim="800000"/>
            <a:headEnd/>
            <a:tailEnd/>
          </a:ln>
        </p:spPr>
      </p:pic>
      <p:sp>
        <p:nvSpPr>
          <p:cNvPr id="30734" name="Text Box 257"/>
          <p:cNvSpPr txBox="1">
            <a:spLocks noChangeArrowheads="1"/>
          </p:cNvSpPr>
          <p:nvPr/>
        </p:nvSpPr>
        <p:spPr bwMode="auto">
          <a:xfrm>
            <a:off x="4579938" y="3328988"/>
            <a:ext cx="1765300" cy="400050"/>
          </a:xfrm>
          <a:prstGeom prst="rect">
            <a:avLst/>
          </a:prstGeom>
          <a:noFill/>
          <a:ln w="12700">
            <a:noFill/>
            <a:miter lim="800000"/>
            <a:headEnd type="none" w="sm" len="sm"/>
            <a:tailEnd type="none" w="sm" len="sm"/>
          </a:ln>
        </p:spPr>
        <p:txBody>
          <a:bodyPr>
            <a:spAutoFit/>
          </a:bodyPr>
          <a:lstStyle/>
          <a:p>
            <a:pPr algn="l"/>
            <a:r>
              <a:rPr kumimoji="0" lang="en-US" altLang="zh-TW" sz="2000" b="1"/>
              <a:t>3M/Credence</a:t>
            </a:r>
          </a:p>
        </p:txBody>
      </p:sp>
      <p:sp>
        <p:nvSpPr>
          <p:cNvPr id="30735" name="Text Box 81"/>
          <p:cNvSpPr txBox="1">
            <a:spLocks noChangeArrowheads="1"/>
          </p:cNvSpPr>
          <p:nvPr/>
        </p:nvSpPr>
        <p:spPr bwMode="auto">
          <a:xfrm>
            <a:off x="539750" y="5589588"/>
            <a:ext cx="6451600" cy="336550"/>
          </a:xfrm>
          <a:prstGeom prst="rect">
            <a:avLst/>
          </a:prstGeom>
          <a:noFill/>
          <a:ln w="9525">
            <a:noFill/>
            <a:miter lim="800000"/>
            <a:headEnd/>
            <a:tailEnd/>
          </a:ln>
        </p:spPr>
        <p:txBody>
          <a:bodyPr wrap="none">
            <a:spAutoFit/>
          </a:bodyPr>
          <a:lstStyle/>
          <a:p>
            <a:pPr algn="l"/>
            <a:r>
              <a:rPr kumimoji="0" lang="en-US" altLang="zh-TW" sz="1600">
                <a:solidFill>
                  <a:srgbClr val="FF3300"/>
                </a:solidFill>
              </a:rPr>
              <a:t>* 3M/Credence is a brand name under 3M. ULVM is a product under Desco.</a:t>
            </a:r>
          </a:p>
        </p:txBody>
      </p:sp>
      <p:pic>
        <p:nvPicPr>
          <p:cNvPr id="30736" name="Picture 297"/>
          <p:cNvPicPr>
            <a:picLocks noChangeAspect="1" noChangeArrowheads="1"/>
          </p:cNvPicPr>
          <p:nvPr/>
        </p:nvPicPr>
        <p:blipFill>
          <a:blip r:embed="rId5" cstate="print"/>
          <a:srcRect/>
          <a:stretch>
            <a:fillRect/>
          </a:stretch>
        </p:blipFill>
        <p:spPr bwMode="auto">
          <a:xfrm>
            <a:off x="4932363" y="4076700"/>
            <a:ext cx="984250" cy="985838"/>
          </a:xfrm>
          <a:prstGeom prst="rect">
            <a:avLst/>
          </a:prstGeom>
          <a:noFill/>
          <a:ln w="9525">
            <a:noFill/>
            <a:miter lim="800000"/>
            <a:headEnd/>
            <a:tailEnd/>
          </a:ln>
        </p:spPr>
      </p:pic>
      <p:pic>
        <p:nvPicPr>
          <p:cNvPr id="30737" name="Picture 298" descr="D:\1. Megalin Source Business\1 RD Cases\3. GZ-1800 GZ-1600 GZ-1500\3 GZ-1800\Competitions\Desco ULVM picture.bmp"/>
          <p:cNvPicPr>
            <a:picLocks noChangeAspect="1" noChangeArrowheads="1"/>
          </p:cNvPicPr>
          <p:nvPr/>
        </p:nvPicPr>
        <p:blipFill>
          <a:blip r:embed="rId6" cstate="print"/>
          <a:srcRect/>
          <a:stretch>
            <a:fillRect/>
          </a:stretch>
        </p:blipFill>
        <p:spPr bwMode="auto">
          <a:xfrm>
            <a:off x="6732588" y="4221163"/>
            <a:ext cx="1285875" cy="720725"/>
          </a:xfrm>
          <a:prstGeom prst="rect">
            <a:avLst/>
          </a:prstGeom>
          <a:noFill/>
          <a:ln w="9525">
            <a:noFill/>
            <a:miter lim="800000"/>
            <a:headEnd/>
            <a:tailEnd/>
          </a:ln>
        </p:spPr>
      </p:pic>
      <p:sp>
        <p:nvSpPr>
          <p:cNvPr id="30738" name="Rectangle 17"/>
          <p:cNvSpPr>
            <a:spLocks noChangeArrowheads="1"/>
          </p:cNvSpPr>
          <p:nvPr/>
        </p:nvSpPr>
        <p:spPr bwMode="auto">
          <a:xfrm>
            <a:off x="1403350" y="981075"/>
            <a:ext cx="6121400" cy="646113"/>
          </a:xfrm>
          <a:prstGeom prst="rect">
            <a:avLst/>
          </a:prstGeom>
          <a:noFill/>
          <a:ln w="9525">
            <a:noFill/>
            <a:miter lim="800000"/>
            <a:headEnd/>
            <a:tailEnd/>
          </a:ln>
        </p:spPr>
        <p:txBody>
          <a:bodyPr>
            <a:spAutoFit/>
          </a:bodyPr>
          <a:lstStyle/>
          <a:p>
            <a:r>
              <a:rPr lang="en-US" altLang="zh-TW" b="1">
                <a:solidFill>
                  <a:srgbClr val="006600"/>
                </a:solidFill>
                <a:cs typeface="Times New Roman" pitchFamily="18" charset="0"/>
              </a:rPr>
              <a:t>Major Competitions</a:t>
            </a:r>
            <a:endParaRPr lang="en-US">
              <a:solidFill>
                <a:srgbClr val="0066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8175" y="260350"/>
            <a:ext cx="5257800"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Impedance Monitoring</a:t>
            </a:r>
          </a:p>
        </p:txBody>
      </p:sp>
      <p:sp>
        <p:nvSpPr>
          <p:cNvPr id="5123" name="Text Box 3"/>
          <p:cNvSpPr txBox="1">
            <a:spLocks noChangeArrowheads="1"/>
          </p:cNvSpPr>
          <p:nvPr/>
        </p:nvSpPr>
        <p:spPr bwMode="auto">
          <a:xfrm>
            <a:off x="468313" y="981075"/>
            <a:ext cx="4267200" cy="112395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Impedance Monitor</a:t>
            </a:r>
          </a:p>
          <a:p>
            <a:pPr algn="l">
              <a:spcBef>
                <a:spcPct val="50000"/>
              </a:spcBef>
            </a:pPr>
            <a:r>
              <a:rPr kumimoji="0" lang="en-US" altLang="zh-TW" sz="1400"/>
              <a:t>Impedance monitors use single conductor wrist strap technology. They monitor current through the capacitive coupling of the operator to ground.</a:t>
            </a:r>
          </a:p>
        </p:txBody>
      </p:sp>
      <p:sp>
        <p:nvSpPr>
          <p:cNvPr id="5124" name="Text Box 4"/>
          <p:cNvSpPr txBox="1">
            <a:spLocks noChangeArrowheads="1"/>
          </p:cNvSpPr>
          <p:nvPr/>
        </p:nvSpPr>
        <p:spPr bwMode="auto">
          <a:xfrm>
            <a:off x="468313" y="2205038"/>
            <a:ext cx="3657600" cy="906462"/>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Advantages</a:t>
            </a:r>
          </a:p>
          <a:p>
            <a:pPr algn="l">
              <a:spcBef>
                <a:spcPct val="50000"/>
              </a:spcBef>
            </a:pPr>
            <a:r>
              <a:rPr kumimoji="0" lang="en-US" altLang="zh-TW" sz="1400"/>
              <a:t>Uses single wire wrist strap technology that is widely available and inexpensive.</a:t>
            </a:r>
          </a:p>
        </p:txBody>
      </p:sp>
      <p:sp>
        <p:nvSpPr>
          <p:cNvPr id="5125" name="Text Box 5"/>
          <p:cNvSpPr txBox="1">
            <a:spLocks noChangeArrowheads="1"/>
          </p:cNvSpPr>
          <p:nvPr/>
        </p:nvSpPr>
        <p:spPr bwMode="auto">
          <a:xfrm>
            <a:off x="468313" y="3644900"/>
            <a:ext cx="5111750" cy="1662113"/>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Problems</a:t>
            </a:r>
          </a:p>
          <a:p>
            <a:pPr algn="l">
              <a:spcBef>
                <a:spcPct val="50000"/>
              </a:spcBef>
            </a:pPr>
            <a:r>
              <a:rPr kumimoji="0" lang="en-US" altLang="zh-TW" sz="1400"/>
              <a:t>1. Less reliable than resistance monitoring. A wrist strap worn over the sleeve may still give adequate capacitive coupling even though operator is not grounded.</a:t>
            </a:r>
          </a:p>
          <a:p>
            <a:pPr algn="l">
              <a:spcBef>
                <a:spcPct val="50000"/>
              </a:spcBef>
            </a:pPr>
            <a:r>
              <a:rPr kumimoji="0" lang="en-US" altLang="zh-TW" sz="1400"/>
              <a:t>2. </a:t>
            </a:r>
            <a:r>
              <a:rPr kumimoji="0" lang="en-US" altLang="zh-TW" sz="1400" u="sng"/>
              <a:t>Technology has limited capability to accurately monitor different human body types </a:t>
            </a:r>
            <a:r>
              <a:rPr kumimoji="0" lang="en-US" altLang="zh-TW" sz="1400"/>
              <a:t>. May trigger false alarms.</a:t>
            </a:r>
          </a:p>
        </p:txBody>
      </p:sp>
      <p:sp>
        <p:nvSpPr>
          <p:cNvPr id="5126" name="Line 6"/>
          <p:cNvSpPr>
            <a:spLocks noChangeShapeType="1"/>
          </p:cNvSpPr>
          <p:nvPr/>
        </p:nvSpPr>
        <p:spPr bwMode="auto">
          <a:xfrm flipH="1">
            <a:off x="6324600" y="3276600"/>
            <a:ext cx="609600" cy="0"/>
          </a:xfrm>
          <a:prstGeom prst="line">
            <a:avLst/>
          </a:prstGeom>
          <a:noFill/>
          <a:ln w="9525">
            <a:solidFill>
              <a:schemeClr val="tx1"/>
            </a:solidFill>
            <a:round/>
            <a:headEnd/>
            <a:tailEnd type="triangle" w="med" len="med"/>
          </a:ln>
        </p:spPr>
        <p:txBody>
          <a:bodyPr/>
          <a:lstStyle/>
          <a:p>
            <a:endParaRPr lang="en-US"/>
          </a:p>
        </p:txBody>
      </p:sp>
      <p:grpSp>
        <p:nvGrpSpPr>
          <p:cNvPr id="5127" name="Group 7"/>
          <p:cNvGrpSpPr>
            <a:grpSpLocks/>
          </p:cNvGrpSpPr>
          <p:nvPr/>
        </p:nvGrpSpPr>
        <p:grpSpPr bwMode="auto">
          <a:xfrm>
            <a:off x="3924300" y="836613"/>
            <a:ext cx="4876800" cy="2971800"/>
            <a:chOff x="2640" y="1488"/>
            <a:chExt cx="2988" cy="1834"/>
          </a:xfrm>
        </p:grpSpPr>
        <p:pic>
          <p:nvPicPr>
            <p:cNvPr id="5130" name="Picture 8" descr="Capacitive Monitor"/>
            <p:cNvPicPr>
              <a:picLocks noChangeAspect="1" noChangeArrowheads="1"/>
            </p:cNvPicPr>
            <p:nvPr/>
          </p:nvPicPr>
          <p:blipFill>
            <a:blip r:embed="rId2" cstate="print"/>
            <a:srcRect/>
            <a:stretch>
              <a:fillRect/>
            </a:stretch>
          </p:blipFill>
          <p:spPr bwMode="auto">
            <a:xfrm>
              <a:off x="3168" y="1680"/>
              <a:ext cx="2460" cy="1642"/>
            </a:xfrm>
            <a:prstGeom prst="rect">
              <a:avLst/>
            </a:prstGeom>
            <a:noFill/>
            <a:ln w="9525">
              <a:noFill/>
              <a:miter lim="800000"/>
              <a:headEnd/>
              <a:tailEnd/>
            </a:ln>
          </p:spPr>
        </p:pic>
        <p:sp>
          <p:nvSpPr>
            <p:cNvPr id="5131" name="Text Box 9"/>
            <p:cNvSpPr txBox="1">
              <a:spLocks noChangeArrowheads="1"/>
            </p:cNvSpPr>
            <p:nvPr/>
          </p:nvSpPr>
          <p:spPr bwMode="auto">
            <a:xfrm>
              <a:off x="4800" y="1488"/>
              <a:ext cx="768" cy="169"/>
            </a:xfrm>
            <a:prstGeom prst="rect">
              <a:avLst/>
            </a:prstGeom>
            <a:noFill/>
            <a:ln w="9525">
              <a:noFill/>
              <a:miter lim="800000"/>
              <a:headEnd/>
              <a:tailEnd/>
            </a:ln>
          </p:spPr>
          <p:txBody>
            <a:bodyPr>
              <a:spAutoFit/>
            </a:bodyPr>
            <a:lstStyle/>
            <a:p>
              <a:pPr>
                <a:spcBef>
                  <a:spcPct val="50000"/>
                </a:spcBef>
              </a:pPr>
              <a:r>
                <a:rPr kumimoji="0" lang="en-US" altLang="zh-TW" sz="1200"/>
                <a:t>Monitor</a:t>
              </a:r>
            </a:p>
          </p:txBody>
        </p:sp>
        <p:sp>
          <p:nvSpPr>
            <p:cNvPr id="5132" name="Text Box 10"/>
            <p:cNvSpPr txBox="1">
              <a:spLocks noChangeArrowheads="1"/>
            </p:cNvSpPr>
            <p:nvPr/>
          </p:nvSpPr>
          <p:spPr bwMode="auto">
            <a:xfrm>
              <a:off x="2640" y="3120"/>
              <a:ext cx="768" cy="170"/>
            </a:xfrm>
            <a:prstGeom prst="rect">
              <a:avLst/>
            </a:prstGeom>
            <a:noFill/>
            <a:ln w="9525">
              <a:noFill/>
              <a:miter lim="800000"/>
              <a:headEnd/>
              <a:tailEnd/>
            </a:ln>
          </p:spPr>
          <p:txBody>
            <a:bodyPr>
              <a:spAutoFit/>
            </a:bodyPr>
            <a:lstStyle/>
            <a:p>
              <a:pPr>
                <a:spcBef>
                  <a:spcPct val="50000"/>
                </a:spcBef>
              </a:pPr>
              <a:r>
                <a:rPr kumimoji="0" lang="en-US" altLang="zh-TW" sz="1200">
                  <a:latin typeface="Futura Lt BT"/>
                </a:rPr>
                <a:t>Human Body</a:t>
              </a:r>
            </a:p>
          </p:txBody>
        </p:sp>
        <p:sp>
          <p:nvSpPr>
            <p:cNvPr id="5133" name="Text Box 11"/>
            <p:cNvSpPr txBox="1">
              <a:spLocks noChangeArrowheads="1"/>
            </p:cNvSpPr>
            <p:nvPr/>
          </p:nvSpPr>
          <p:spPr bwMode="auto">
            <a:xfrm>
              <a:off x="3843" y="2105"/>
              <a:ext cx="768" cy="208"/>
            </a:xfrm>
            <a:prstGeom prst="rect">
              <a:avLst/>
            </a:prstGeom>
            <a:noFill/>
            <a:ln w="9525">
              <a:noFill/>
              <a:miter lim="800000"/>
              <a:headEnd/>
              <a:tailEnd/>
            </a:ln>
          </p:spPr>
          <p:txBody>
            <a:bodyPr>
              <a:spAutoFit/>
            </a:bodyPr>
            <a:lstStyle/>
            <a:p>
              <a:pPr>
                <a:spcBef>
                  <a:spcPct val="50000"/>
                </a:spcBef>
              </a:pPr>
              <a:r>
                <a:rPr kumimoji="0" lang="en-US" altLang="zh-TW" sz="1600">
                  <a:latin typeface="Garamond BookCondensed"/>
                </a:rPr>
                <a:t>I</a:t>
              </a:r>
            </a:p>
          </p:txBody>
        </p:sp>
        <p:sp>
          <p:nvSpPr>
            <p:cNvPr id="5134" name="Line 12"/>
            <p:cNvSpPr>
              <a:spLocks noChangeShapeType="1"/>
            </p:cNvSpPr>
            <p:nvPr/>
          </p:nvSpPr>
          <p:spPr bwMode="auto">
            <a:xfrm>
              <a:off x="3024" y="2976"/>
              <a:ext cx="336" cy="0"/>
            </a:xfrm>
            <a:prstGeom prst="line">
              <a:avLst/>
            </a:prstGeom>
            <a:noFill/>
            <a:ln w="9525">
              <a:solidFill>
                <a:schemeClr val="tx1"/>
              </a:solidFill>
              <a:round/>
              <a:headEnd/>
              <a:tailEnd type="triangle" w="med" len="med"/>
            </a:ln>
          </p:spPr>
          <p:txBody>
            <a:bodyPr/>
            <a:lstStyle/>
            <a:p>
              <a:endParaRPr lang="en-US"/>
            </a:p>
          </p:txBody>
        </p:sp>
        <p:sp>
          <p:nvSpPr>
            <p:cNvPr id="5135" name="Line 13"/>
            <p:cNvSpPr>
              <a:spLocks noChangeShapeType="1"/>
            </p:cNvSpPr>
            <p:nvPr/>
          </p:nvSpPr>
          <p:spPr bwMode="auto">
            <a:xfrm>
              <a:off x="3024" y="2976"/>
              <a:ext cx="0" cy="192"/>
            </a:xfrm>
            <a:prstGeom prst="line">
              <a:avLst/>
            </a:prstGeom>
            <a:noFill/>
            <a:ln w="9525">
              <a:solidFill>
                <a:schemeClr val="tx1"/>
              </a:solidFill>
              <a:round/>
              <a:headEnd/>
              <a:tailEnd/>
            </a:ln>
          </p:spPr>
          <p:txBody>
            <a:bodyPr/>
            <a:lstStyle/>
            <a:p>
              <a:endParaRPr lang="en-US"/>
            </a:p>
          </p:txBody>
        </p:sp>
      </p:grpSp>
      <p:sp>
        <p:nvSpPr>
          <p:cNvPr id="5128" name="Text Box 15"/>
          <p:cNvSpPr txBox="1">
            <a:spLocks noChangeArrowheads="1"/>
          </p:cNvSpPr>
          <p:nvPr/>
        </p:nvSpPr>
        <p:spPr bwMode="auto">
          <a:xfrm>
            <a:off x="4343400" y="6400800"/>
            <a:ext cx="457200" cy="244475"/>
          </a:xfrm>
          <a:prstGeom prst="rect">
            <a:avLst/>
          </a:prstGeom>
          <a:noFill/>
          <a:ln w="9525">
            <a:noFill/>
            <a:miter lim="800000"/>
            <a:headEnd/>
            <a:tailEnd/>
          </a:ln>
        </p:spPr>
        <p:txBody>
          <a:bodyPr>
            <a:spAutoFit/>
          </a:bodyPr>
          <a:lstStyle/>
          <a:p>
            <a:pPr algn="l">
              <a:spcBef>
                <a:spcPct val="50000"/>
              </a:spcBef>
            </a:pPr>
            <a:r>
              <a:rPr kumimoji="0" lang="en-US" altLang="zh-TW" sz="1000" b="1"/>
              <a:t>1</a:t>
            </a:r>
          </a:p>
        </p:txBody>
      </p:sp>
      <p:sp>
        <p:nvSpPr>
          <p:cNvPr id="5129" name="Text Box 16"/>
          <p:cNvSpPr txBox="1">
            <a:spLocks noChangeArrowheads="1"/>
          </p:cNvSpPr>
          <p:nvPr/>
        </p:nvSpPr>
        <p:spPr bwMode="auto">
          <a:xfrm>
            <a:off x="539750" y="5445125"/>
            <a:ext cx="4824413" cy="579438"/>
          </a:xfrm>
          <a:prstGeom prst="rect">
            <a:avLst/>
          </a:prstGeom>
          <a:noFill/>
          <a:ln w="9525">
            <a:noFill/>
            <a:miter lim="800000"/>
            <a:headEnd/>
            <a:tailEnd/>
          </a:ln>
        </p:spPr>
        <p:txBody>
          <a:bodyPr>
            <a:spAutoFit/>
          </a:bodyPr>
          <a:lstStyle/>
          <a:p>
            <a:pPr algn="l"/>
            <a:r>
              <a:rPr kumimoji="0" lang="en-US" altLang="zh-TW" sz="1800" b="1">
                <a:solidFill>
                  <a:srgbClr val="000099"/>
                </a:solidFill>
              </a:rPr>
              <a:t>Examples</a:t>
            </a:r>
          </a:p>
          <a:p>
            <a:pPr algn="l"/>
            <a:r>
              <a:rPr kumimoji="0" lang="en-US" altLang="zh-TW" sz="1400"/>
              <a:t>Many available ones in the market are of this kind.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92275" y="260350"/>
            <a:ext cx="5832475"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Overall Comparison (1)</a:t>
            </a:r>
          </a:p>
        </p:txBody>
      </p:sp>
      <p:graphicFrame>
        <p:nvGraphicFramePr>
          <p:cNvPr id="167055" name="Group 143"/>
          <p:cNvGraphicFramePr>
            <a:graphicFrameLocks noGrp="1"/>
          </p:cNvGraphicFramePr>
          <p:nvPr/>
        </p:nvGraphicFramePr>
        <p:xfrm>
          <a:off x="250825" y="1557338"/>
          <a:ext cx="8642350" cy="4302125"/>
        </p:xfrm>
        <a:graphic>
          <a:graphicData uri="http://schemas.openxmlformats.org/drawingml/2006/table">
            <a:tbl>
              <a:tblPr/>
              <a:tblGrid>
                <a:gridCol w="3313113"/>
                <a:gridCol w="2592387"/>
                <a:gridCol w="2736850"/>
              </a:tblGrid>
              <a:tr h="576263">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rgbClr val="FF0000"/>
                          </a:solidFill>
                          <a:effectLst/>
                          <a:latin typeface="Times New Roman" pitchFamily="18" charset="0"/>
                          <a:ea typeface="新細明體" pitchFamily="18" charset="-120"/>
                        </a:rPr>
                        <a:t>(Proximity Card System)</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dirty="0" smtClean="0">
                          <a:ln>
                            <a:noFill/>
                          </a:ln>
                          <a:solidFill>
                            <a:srgbClr val="000099"/>
                          </a:solidFill>
                          <a:effectLst/>
                          <a:latin typeface="Times New Roman" pitchFamily="18" charset="0"/>
                          <a:ea typeface="新細明體" pitchFamily="18" charset="-120"/>
                        </a:rPr>
                        <a:t>Ohm Metrics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Times New Roman" pitchFamily="18" charset="0"/>
                          <a:ea typeface="新細明體" pitchFamily="18" charset="-120"/>
                        </a:rPr>
                        <a:t>3M/Credence</a:t>
                      </a:r>
                      <a:r>
                        <a:rPr kumimoji="0" lang="en-US" altLang="zh-TW" sz="2400" b="1" i="0" u="none" strike="noStrike" cap="none" normalizeH="0" baseline="0" smtClean="0">
                          <a:ln>
                            <a:noFill/>
                          </a:ln>
                          <a:solidFill>
                            <a:schemeClr val="tx1"/>
                          </a:solidFill>
                          <a:effectLst/>
                          <a:latin typeface="Times New Roman" pitchFamily="18" charset="0"/>
                          <a:ea typeface="新細明體" pitchFamily="18" charset="-120"/>
                        </a:rPr>
                        <a:t> </a:t>
                      </a:r>
                      <a:r>
                        <a:rPr kumimoji="0" lang="en-US" altLang="zh-TW" sz="2400" b="1" i="0" u="none" strike="noStrike" cap="none" normalizeH="0" baseline="0" smtClean="0">
                          <a:ln>
                            <a:noFill/>
                          </a:ln>
                          <a:solidFill>
                            <a:srgbClr val="FF0000"/>
                          </a:solidFill>
                          <a:effectLst/>
                          <a:latin typeface="Times New Roman" pitchFamily="18" charset="0"/>
                          <a:ea typeface="新細明體" pitchFamily="18" charset="-12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Model Name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rgbClr val="006600"/>
                          </a:solidFill>
                          <a:effectLst/>
                          <a:latin typeface="Times New Roman" pitchFamily="18" charset="0"/>
                          <a:ea typeface="新細明體" pitchFamily="18" charset="-120"/>
                        </a:rPr>
                        <a:t>CM2800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Times New Roman" pitchFamily="18" charset="0"/>
                          <a:ea typeface="新細明體" pitchFamily="18" charset="-120"/>
                        </a:rPr>
                        <a:t>WS Aware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Proactive Monitoring</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outerShdw blurRad="38100" dist="38100" dir="2700000" algn="tl">
                              <a:srgbClr val="C0C0C0"/>
                            </a:outerShdw>
                          </a:effectLst>
                          <a:latin typeface="Times New Roman" pitchFamily="18" charset="0"/>
                          <a:ea typeface="新細明體" pitchFamily="18" charset="-120"/>
                        </a:rPr>
                        <a:t>Yes, with strong software features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Hardware-based</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Overall Hardware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Advanced SMT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SMT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Overall Software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Strong DIY software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dirty="0" smtClean="0">
                          <a:ln>
                            <a:noFill/>
                          </a:ln>
                          <a:solidFill>
                            <a:srgbClr val="FF3300"/>
                          </a:solidFill>
                          <a:effectLst/>
                          <a:latin typeface="Times New Roman" pitchFamily="18" charset="0"/>
                          <a:ea typeface="新細明體" pitchFamily="18" charset="-120"/>
                        </a:rPr>
                        <a:t>Nil</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Network Capability</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4096 workstations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Small hub group</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Site Installation</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Simple and quick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Proprietary and complex</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After-sales Service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accent2"/>
                          </a:solidFill>
                          <a:effectLst/>
                          <a:latin typeface="Times New Roman" pitchFamily="18" charset="0"/>
                          <a:ea typeface="新細明體" pitchFamily="18" charset="-120"/>
                        </a:rPr>
                        <a:t>DIY or local service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Heavily rely on agents</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85" name="Text Box 81"/>
          <p:cNvSpPr txBox="1">
            <a:spLocks noChangeArrowheads="1"/>
          </p:cNvSpPr>
          <p:nvPr/>
        </p:nvSpPr>
        <p:spPr bwMode="auto">
          <a:xfrm>
            <a:off x="250825" y="6237288"/>
            <a:ext cx="4475163" cy="396875"/>
          </a:xfrm>
          <a:prstGeom prst="rect">
            <a:avLst/>
          </a:prstGeom>
          <a:noFill/>
          <a:ln w="9525">
            <a:noFill/>
            <a:miter lim="800000"/>
            <a:headEnd/>
            <a:tailEnd/>
          </a:ln>
        </p:spPr>
        <p:txBody>
          <a:bodyPr wrap="none">
            <a:spAutoFit/>
          </a:bodyPr>
          <a:lstStyle/>
          <a:p>
            <a:pPr algn="l"/>
            <a:r>
              <a:rPr kumimoji="0" lang="en-US" altLang="zh-TW" sz="2000">
                <a:solidFill>
                  <a:srgbClr val="FF3300"/>
                </a:solidFill>
              </a:rPr>
              <a:t>* 3M/Credence is a brand name under 3M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750" y="260350"/>
            <a:ext cx="8069263"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Major Pros &amp; Cons Comparison (1)</a:t>
            </a:r>
          </a:p>
        </p:txBody>
      </p:sp>
      <p:graphicFrame>
        <p:nvGraphicFramePr>
          <p:cNvPr id="171145" name="Group 137"/>
          <p:cNvGraphicFramePr>
            <a:graphicFrameLocks noGrp="1"/>
          </p:cNvGraphicFramePr>
          <p:nvPr/>
        </p:nvGraphicFramePr>
        <p:xfrm>
          <a:off x="250825" y="981075"/>
          <a:ext cx="8642350" cy="4394200"/>
        </p:xfrm>
        <a:graphic>
          <a:graphicData uri="http://schemas.openxmlformats.org/drawingml/2006/table">
            <a:tbl>
              <a:tblPr/>
              <a:tblGrid>
                <a:gridCol w="3600450"/>
                <a:gridCol w="2376488"/>
                <a:gridCol w="2665412"/>
              </a:tblGrid>
              <a:tr h="1032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dirty="0" smtClean="0">
                          <a:ln>
                            <a:noFill/>
                          </a:ln>
                          <a:solidFill>
                            <a:srgbClr val="008000"/>
                          </a:solidFill>
                          <a:effectLst/>
                          <a:latin typeface="Times New Roman" pitchFamily="18" charset="0"/>
                          <a:ea typeface="新細明體" pitchFamily="18" charset="-120"/>
                        </a:rPr>
                        <a:t>                      </a:t>
                      </a:r>
                      <a:r>
                        <a:rPr kumimoji="0" lang="en-US" altLang="zh-TW" sz="2000" b="1" i="0" u="none" strike="noStrike" cap="none" normalizeH="0" baseline="0" dirty="0" smtClean="0">
                          <a:ln>
                            <a:noFill/>
                          </a:ln>
                          <a:solidFill>
                            <a:srgbClr val="FF0000"/>
                          </a:solidFill>
                          <a:effectLst/>
                          <a:latin typeface="Times New Roman" pitchFamily="18" charset="0"/>
                          <a:ea typeface="新細明體" pitchFamily="18" charset="-120"/>
                        </a:rPr>
                        <a:t>BRANDS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Times New Roman" pitchFamily="18" charset="0"/>
                          <a:ea typeface="新細明體" pitchFamily="18" charset="-120"/>
                        </a:rPr>
                        <a:t>ITEMS</a:t>
                      </a:r>
                    </a:p>
                  </a:txBody>
                  <a:tcPr marL="90000" marR="90000" marT="46788" marB="467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dirty="0" smtClean="0">
                          <a:ln>
                            <a:noFill/>
                          </a:ln>
                          <a:solidFill>
                            <a:srgbClr val="000099"/>
                          </a:solidFill>
                          <a:effectLst/>
                          <a:latin typeface="Times New Roman" pitchFamily="18" charset="0"/>
                          <a:ea typeface="新細明體" pitchFamily="18" charset="-120"/>
                        </a:rPr>
                        <a:t>Ohm Metrics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dirty="0" smtClean="0">
                          <a:ln>
                            <a:noFill/>
                          </a:ln>
                          <a:solidFill>
                            <a:srgbClr val="008000"/>
                          </a:solidFill>
                          <a:effectLst/>
                          <a:latin typeface="Times New Roman" pitchFamily="18" charset="0"/>
                          <a:ea typeface="新細明體" pitchFamily="18" charset="-120"/>
                        </a:rPr>
                        <a:t>CM2800</a:t>
                      </a:r>
                    </a:p>
                  </a:txBody>
                  <a:tcPr marL="90000" marR="90000" marT="46788" marB="4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Times New Roman" pitchFamily="18" charset="0"/>
                          <a:ea typeface="新細明體" pitchFamily="18" charset="-120"/>
                        </a:rPr>
                        <a:t>3M/Credence</a:t>
                      </a:r>
                      <a:r>
                        <a:rPr kumimoji="0" lang="en-US" altLang="zh-TW" sz="2400" b="1" i="0" u="none" strike="noStrike" cap="none" normalizeH="0" baseline="0" smtClean="0">
                          <a:ln>
                            <a:noFill/>
                          </a:ln>
                          <a:solidFill>
                            <a:schemeClr val="tx1"/>
                          </a:solidFill>
                          <a:effectLst/>
                          <a:latin typeface="Times New Roman" pitchFamily="18" charset="0"/>
                          <a:ea typeface="新細明體" pitchFamily="18" charset="-120"/>
                        </a:rPr>
                        <a:t> </a:t>
                      </a:r>
                      <a:r>
                        <a:rPr kumimoji="0" lang="en-US" altLang="zh-TW" sz="2400" b="1" i="0" u="none" strike="noStrike" cap="none" normalizeH="0" baseline="0" smtClean="0">
                          <a:ln>
                            <a:noFill/>
                          </a:ln>
                          <a:solidFill>
                            <a:srgbClr val="FF0000"/>
                          </a:solidFill>
                          <a:effectLst/>
                          <a:latin typeface="Times New Roman" pitchFamily="18" charset="0"/>
                          <a:ea typeface="新細明體" pitchFamily="18" charset="-12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800" b="1" i="0" u="none" strike="noStrike" cap="none" normalizeH="0" baseline="0" smtClean="0">
                          <a:ln>
                            <a:noFill/>
                          </a:ln>
                          <a:solidFill>
                            <a:schemeClr val="tx1"/>
                          </a:solidFill>
                          <a:effectLst/>
                          <a:latin typeface="Times New Roman" pitchFamily="18" charset="0"/>
                          <a:ea typeface="新細明體" pitchFamily="18" charset="-120"/>
                        </a:rPr>
                        <a:t>WS Aware</a:t>
                      </a:r>
                    </a:p>
                  </a:txBody>
                  <a:tcPr marL="90000" marR="90000" marT="46788" marB="4678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Digital Result Display On Site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Programmable Alarm Items</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Yes, need extra H/W</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Programmable Test Limits meeting S20.20 / IEC-61340</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Yes, need extra H/W</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User Program Interface</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Operator Presence Check</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Instant Measure-n-Record</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smtClean="0">
                          <a:ln>
                            <a:noFill/>
                          </a:ln>
                          <a:solidFill>
                            <a:srgbClr val="FF3300"/>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tx1"/>
                          </a:solidFill>
                          <a:effectLst/>
                          <a:latin typeface="Times New Roman" pitchFamily="18" charset="0"/>
                          <a:ea typeface="新細明體" pitchFamily="18" charset="-120"/>
                        </a:rPr>
                        <a:t>DIY Network Ready</a:t>
                      </a:r>
                    </a:p>
                  </a:txBody>
                  <a:tcPr marL="90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smtClean="0">
                          <a:ln>
                            <a:noFill/>
                          </a:ln>
                          <a:solidFill>
                            <a:schemeClr val="accent2"/>
                          </a:solidFill>
                          <a:effectLst/>
                          <a:latin typeface="Times New Roman" pitchFamily="18" charset="0"/>
                          <a:ea typeface="新細明體" pitchFamily="18" charset="-120"/>
                        </a:rPr>
                        <a:t>Yes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0" i="0" u="none" strike="noStrike" cap="none" normalizeH="0" baseline="0" dirty="0" smtClean="0">
                          <a:ln>
                            <a:noFill/>
                          </a:ln>
                          <a:solidFill>
                            <a:srgbClr val="FF3300"/>
                          </a:solidFill>
                          <a:effectLst/>
                          <a:latin typeface="Times New Roman" pitchFamily="18" charset="0"/>
                          <a:ea typeface="新細明體" pitchFamily="18" charset="-120"/>
                        </a:rPr>
                        <a:t>No</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10" name="Text Box 41"/>
          <p:cNvSpPr txBox="1">
            <a:spLocks noChangeArrowheads="1"/>
          </p:cNvSpPr>
          <p:nvPr/>
        </p:nvSpPr>
        <p:spPr bwMode="auto">
          <a:xfrm>
            <a:off x="250825" y="5445125"/>
            <a:ext cx="6192838" cy="708025"/>
          </a:xfrm>
          <a:prstGeom prst="rect">
            <a:avLst/>
          </a:prstGeom>
          <a:noFill/>
          <a:ln w="9525">
            <a:noFill/>
            <a:miter lim="800000"/>
            <a:headEnd/>
            <a:tailEnd/>
          </a:ln>
        </p:spPr>
        <p:txBody>
          <a:bodyPr>
            <a:spAutoFit/>
          </a:bodyPr>
          <a:lstStyle/>
          <a:p>
            <a:pPr algn="l"/>
            <a:r>
              <a:rPr kumimoji="0" lang="en-US" altLang="zh-TW" sz="2000">
                <a:solidFill>
                  <a:srgbClr val="FF0000"/>
                </a:solidFill>
              </a:rPr>
              <a:t>*3M/Credence is a brand name under 3M</a:t>
            </a:r>
          </a:p>
          <a:p>
            <a:pPr algn="l"/>
            <a:r>
              <a:rPr kumimoji="0" lang="en-US" altLang="zh-TW" sz="2000">
                <a:solidFill>
                  <a:srgbClr val="FF0000"/>
                </a:solidFill>
              </a:rPr>
              <a:t>**Optional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68313" y="260350"/>
            <a:ext cx="8351837" cy="646113"/>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Some CM2800/CM2000 Series Customers</a:t>
            </a:r>
          </a:p>
        </p:txBody>
      </p:sp>
      <p:sp>
        <p:nvSpPr>
          <p:cNvPr id="33795" name="Text Box 35"/>
          <p:cNvSpPr txBox="1">
            <a:spLocks noChangeArrowheads="1"/>
          </p:cNvSpPr>
          <p:nvPr/>
        </p:nvSpPr>
        <p:spPr bwMode="auto">
          <a:xfrm>
            <a:off x="684213" y="2205038"/>
            <a:ext cx="7777162" cy="2143125"/>
          </a:xfrm>
          <a:prstGeom prst="rect">
            <a:avLst/>
          </a:prstGeom>
          <a:noFill/>
          <a:ln w="9525">
            <a:noFill/>
            <a:miter lim="800000"/>
            <a:headEnd/>
            <a:tailEnd/>
          </a:ln>
        </p:spPr>
        <p:txBody>
          <a:bodyPr>
            <a:spAutoFit/>
          </a:bodyPr>
          <a:lstStyle/>
          <a:p>
            <a:pPr marL="457200" indent="-457200" algn="l">
              <a:lnSpc>
                <a:spcPct val="120000"/>
              </a:lnSpc>
              <a:buFontTx/>
              <a:buAutoNum type="arabicPeriod"/>
            </a:pPr>
            <a:r>
              <a:rPr kumimoji="0" lang="en-US" altLang="zh-TW" sz="2800" b="1"/>
              <a:t>Foxconn/CMO:</a:t>
            </a:r>
            <a:r>
              <a:rPr kumimoji="0" lang="en-US" altLang="zh-TW" sz="2800"/>
              <a:t> </a:t>
            </a:r>
            <a:r>
              <a:rPr kumimoji="0" lang="en-US" altLang="zh-TW" sz="2400"/>
              <a:t>LCD panel</a:t>
            </a:r>
            <a:r>
              <a:rPr kumimoji="0" lang="en-US" altLang="zh-TW" sz="2800"/>
              <a:t> 	</a:t>
            </a:r>
          </a:p>
          <a:p>
            <a:pPr marL="457200" indent="-457200" algn="l">
              <a:lnSpc>
                <a:spcPct val="120000"/>
              </a:lnSpc>
              <a:buFontTx/>
              <a:buAutoNum type="arabicPeriod"/>
            </a:pPr>
            <a:r>
              <a:rPr kumimoji="0" lang="en-US" altLang="zh-TW" sz="2800" b="1"/>
              <a:t>SPIL : </a:t>
            </a:r>
            <a:r>
              <a:rPr kumimoji="0" lang="en-US" altLang="zh-TW" sz="2800"/>
              <a:t>W</a:t>
            </a:r>
            <a:r>
              <a:rPr kumimoji="0" lang="en-US" altLang="zh-TW" sz="2400"/>
              <a:t>orld leader of IC packaging/testing</a:t>
            </a:r>
          </a:p>
          <a:p>
            <a:pPr marL="457200" indent="-457200" algn="l">
              <a:lnSpc>
                <a:spcPct val="120000"/>
              </a:lnSpc>
              <a:buFontTx/>
              <a:buAutoNum type="arabicPeriod"/>
            </a:pPr>
            <a:r>
              <a:rPr kumimoji="0" lang="en-US" altLang="zh-TW" sz="2800" b="1"/>
              <a:t>Samsung :</a:t>
            </a:r>
            <a:r>
              <a:rPr kumimoji="0" lang="en-US" altLang="zh-TW" sz="2800"/>
              <a:t> </a:t>
            </a:r>
            <a:r>
              <a:rPr kumimoji="0" lang="en-US" altLang="zh-TW" sz="2400"/>
              <a:t>Electronics Manufacturing</a:t>
            </a:r>
            <a:r>
              <a:rPr kumimoji="0" lang="en-US" altLang="zh-TW" sz="2800"/>
              <a:t> </a:t>
            </a:r>
          </a:p>
          <a:p>
            <a:pPr marL="457200" indent="-457200" algn="l">
              <a:lnSpc>
                <a:spcPct val="120000"/>
              </a:lnSpc>
              <a:buFontTx/>
              <a:buAutoNum type="arabicPeriod"/>
            </a:pPr>
            <a:r>
              <a:rPr kumimoji="0" lang="en-US" altLang="zh-TW" sz="2800" b="1">
                <a:solidFill>
                  <a:srgbClr val="000000"/>
                </a:solidFill>
              </a:rPr>
              <a:t>INVT : </a:t>
            </a:r>
            <a:r>
              <a:rPr kumimoji="0" lang="en-US" altLang="zh-TW" sz="2400">
                <a:solidFill>
                  <a:srgbClr val="000000"/>
                </a:solidFill>
              </a:rPr>
              <a:t>Leader of frequency inverters in China</a:t>
            </a:r>
            <a:r>
              <a:rPr kumimoji="0" lang="en-US" altLang="zh-TW" sz="240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00113" y="260350"/>
            <a:ext cx="7561262"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CM2800 Excellence In Summary</a:t>
            </a:r>
          </a:p>
        </p:txBody>
      </p:sp>
      <p:sp>
        <p:nvSpPr>
          <p:cNvPr id="115715" name="Text Box 3"/>
          <p:cNvSpPr txBox="1">
            <a:spLocks noChangeArrowheads="1"/>
          </p:cNvSpPr>
          <p:nvPr/>
        </p:nvSpPr>
        <p:spPr bwMode="auto">
          <a:xfrm>
            <a:off x="539750" y="4508500"/>
            <a:ext cx="7772400" cy="1190625"/>
          </a:xfrm>
          <a:prstGeom prst="rect">
            <a:avLst/>
          </a:prstGeom>
          <a:noFill/>
          <a:ln>
            <a:noFill/>
          </a:ln>
          <a:effectLst>
            <a:outerShdw dist="35921" dir="2700000" algn="ctr" rotWithShape="0">
              <a:schemeClr val="accent2"/>
            </a:outerShdw>
          </a:effectLst>
          <a:extLst/>
        </p:spPr>
        <p:txBody>
          <a:bodyPr>
            <a:spAutoFit/>
          </a:bodyPr>
          <a:lstStyle/>
          <a:p>
            <a:pPr>
              <a:defRPr/>
            </a:pPr>
            <a:r>
              <a:rPr kumimoji="0" lang="en-US" altLang="zh-TW" b="1" i="1" dirty="0">
                <a:solidFill>
                  <a:srgbClr val="0000FF"/>
                </a:solidFill>
                <a:effectLst>
                  <a:outerShdw blurRad="38100" dist="38100" dir="2700000" algn="tl">
                    <a:srgbClr val="C0C0C0"/>
                  </a:outerShdw>
                </a:effectLst>
                <a:latin typeface="Arial" pitchFamily="34" charset="0"/>
              </a:rPr>
              <a:t>Technology, Performance, </a:t>
            </a:r>
          </a:p>
          <a:p>
            <a:pPr>
              <a:defRPr/>
            </a:pPr>
            <a:r>
              <a:rPr kumimoji="0" lang="en-US" altLang="zh-TW" b="1" i="1" dirty="0">
                <a:solidFill>
                  <a:srgbClr val="0000FF"/>
                </a:solidFill>
                <a:effectLst>
                  <a:outerShdw blurRad="38100" dist="38100" dir="2700000" algn="tl">
                    <a:srgbClr val="C0C0C0"/>
                  </a:outerShdw>
                </a:effectLst>
                <a:latin typeface="Arial" pitchFamily="34" charset="0"/>
              </a:rPr>
              <a:t>Quality, Service …</a:t>
            </a:r>
          </a:p>
        </p:txBody>
      </p:sp>
      <p:sp>
        <p:nvSpPr>
          <p:cNvPr id="34820" name="Text Box 4"/>
          <p:cNvSpPr txBox="1">
            <a:spLocks noChangeArrowheads="1"/>
          </p:cNvSpPr>
          <p:nvPr/>
        </p:nvSpPr>
        <p:spPr bwMode="auto">
          <a:xfrm>
            <a:off x="468313" y="1557338"/>
            <a:ext cx="8305800" cy="2654300"/>
          </a:xfrm>
          <a:prstGeom prst="rect">
            <a:avLst/>
          </a:prstGeom>
          <a:noFill/>
          <a:ln w="12700">
            <a:noFill/>
            <a:miter lim="800000"/>
            <a:headEnd type="none" w="sm" len="sm"/>
            <a:tailEnd type="none" w="sm" len="sm"/>
          </a:ln>
        </p:spPr>
        <p:txBody>
          <a:bodyPr>
            <a:spAutoFit/>
          </a:bodyPr>
          <a:lstStyle/>
          <a:p>
            <a:pPr algn="l">
              <a:buFontTx/>
              <a:buBlip>
                <a:blip r:embed="rId2"/>
              </a:buBlip>
            </a:pPr>
            <a:r>
              <a:rPr kumimoji="0" lang="zh-TW" altLang="en-US" sz="2800">
                <a:latin typeface="Futura Lt BT"/>
              </a:rPr>
              <a:t>  </a:t>
            </a:r>
            <a:r>
              <a:rPr kumimoji="0" lang="en-US" altLang="zh-TW" sz="2800" b="1" u="sng">
                <a:solidFill>
                  <a:srgbClr val="FF0000"/>
                </a:solidFill>
              </a:rPr>
              <a:t>Superior</a:t>
            </a:r>
            <a:r>
              <a:rPr kumimoji="0" lang="en-US" altLang="zh-TW" sz="2800"/>
              <a:t> performance/price ratio.</a:t>
            </a:r>
          </a:p>
          <a:p>
            <a:pPr algn="l"/>
            <a:endParaRPr kumimoji="0" lang="en-US" altLang="zh-TW" sz="2800"/>
          </a:p>
          <a:p>
            <a:pPr algn="l">
              <a:buFontTx/>
              <a:buBlip>
                <a:blip r:embed="rId2"/>
              </a:buBlip>
            </a:pPr>
            <a:r>
              <a:rPr kumimoji="0" lang="en-US" altLang="zh-TW" sz="2800"/>
              <a:t>  Technologically based with unique product </a:t>
            </a:r>
            <a:r>
              <a:rPr kumimoji="0" lang="en-US" altLang="zh-TW" sz="2800" b="1" u="sng">
                <a:solidFill>
                  <a:srgbClr val="FF0000"/>
                </a:solidFill>
              </a:rPr>
              <a:t>features</a:t>
            </a:r>
            <a:r>
              <a:rPr kumimoji="0" lang="en-US" altLang="zh-TW" sz="2800"/>
              <a:t>.</a:t>
            </a:r>
          </a:p>
          <a:p>
            <a:pPr algn="l"/>
            <a:endParaRPr kumimoji="0" lang="en-US" altLang="zh-TW" sz="2800"/>
          </a:p>
          <a:p>
            <a:pPr algn="l">
              <a:buFontTx/>
              <a:buBlip>
                <a:blip r:embed="rId2"/>
              </a:buBlip>
            </a:pPr>
            <a:r>
              <a:rPr kumimoji="0" lang="en-US" altLang="zh-TW" sz="2800"/>
              <a:t>  </a:t>
            </a:r>
            <a:r>
              <a:rPr kumimoji="0" lang="en-US" altLang="zh-TW" sz="2800" b="1" u="sng">
                <a:solidFill>
                  <a:srgbClr val="FF0000"/>
                </a:solidFill>
              </a:rPr>
              <a:t>Committed</a:t>
            </a:r>
            <a:r>
              <a:rPr kumimoji="0" lang="en-US" altLang="zh-TW" sz="2800"/>
              <a:t> to providing the </a:t>
            </a:r>
            <a:r>
              <a:rPr kumimoji="0" lang="en-US" altLang="zh-TW" sz="2800" b="1" u="sng">
                <a:solidFill>
                  <a:srgbClr val="FF0000"/>
                </a:solidFill>
              </a:rPr>
              <a:t>best value</a:t>
            </a:r>
            <a:r>
              <a:rPr kumimoji="0" lang="en-US" altLang="zh-TW" sz="2800"/>
              <a:t> solution to</a:t>
            </a:r>
          </a:p>
          <a:p>
            <a:pPr algn="l"/>
            <a:r>
              <a:rPr kumimoji="0" lang="en-US" altLang="zh-TW" sz="2800"/>
              <a:t>     our customers.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288" y="981075"/>
            <a:ext cx="4191000" cy="112395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Voltage Monitor</a:t>
            </a:r>
          </a:p>
          <a:p>
            <a:pPr algn="l">
              <a:spcBef>
                <a:spcPct val="50000"/>
              </a:spcBef>
            </a:pPr>
            <a:r>
              <a:rPr kumimoji="0" lang="en-US" altLang="zh-TW" sz="1400"/>
              <a:t>Voltage monitors use dual wrist strap technology. They ground the operator with one wire and monitor operator voltage with the second conductor.</a:t>
            </a:r>
          </a:p>
        </p:txBody>
      </p:sp>
      <p:sp>
        <p:nvSpPr>
          <p:cNvPr id="6147" name="Text Box 3"/>
          <p:cNvSpPr txBox="1">
            <a:spLocks noChangeArrowheads="1"/>
          </p:cNvSpPr>
          <p:nvPr/>
        </p:nvSpPr>
        <p:spPr bwMode="auto">
          <a:xfrm>
            <a:off x="395288" y="2205038"/>
            <a:ext cx="4114800" cy="68580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Advantages</a:t>
            </a:r>
          </a:p>
          <a:p>
            <a:pPr algn="l">
              <a:spcBef>
                <a:spcPct val="50000"/>
              </a:spcBef>
            </a:pPr>
            <a:r>
              <a:rPr kumimoji="0" lang="en-US" altLang="zh-TW" sz="1400"/>
              <a:t>Alarms if operator voltage exceed set threshold.</a:t>
            </a:r>
          </a:p>
        </p:txBody>
      </p:sp>
      <p:sp>
        <p:nvSpPr>
          <p:cNvPr id="6148" name="Text Box 4"/>
          <p:cNvSpPr txBox="1">
            <a:spLocks noChangeArrowheads="1"/>
          </p:cNvSpPr>
          <p:nvPr/>
        </p:nvSpPr>
        <p:spPr bwMode="auto">
          <a:xfrm>
            <a:off x="395288" y="2924175"/>
            <a:ext cx="4186237" cy="1338263"/>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Problems</a:t>
            </a:r>
          </a:p>
          <a:p>
            <a:pPr algn="l">
              <a:spcBef>
                <a:spcPct val="50000"/>
              </a:spcBef>
            </a:pPr>
            <a:r>
              <a:rPr kumimoji="0" lang="en-US" altLang="zh-TW" sz="1400"/>
              <a:t>Voltage monitors may not alarm, if voltage on the operator is below the alarm threshold, even when a ground wire is disconnected. </a:t>
            </a:r>
            <a:r>
              <a:rPr kumimoji="0" lang="en-US" altLang="zh-TW" sz="1400" u="sng"/>
              <a:t>Alarms are triggered after the event. </a:t>
            </a:r>
            <a:endParaRPr kumimoji="0" lang="en-US" altLang="zh-TW" sz="1400"/>
          </a:p>
        </p:txBody>
      </p:sp>
      <p:sp>
        <p:nvSpPr>
          <p:cNvPr id="6149" name="Text Box 5"/>
          <p:cNvSpPr txBox="1">
            <a:spLocks noChangeArrowheads="1"/>
          </p:cNvSpPr>
          <p:nvPr/>
        </p:nvSpPr>
        <p:spPr bwMode="auto">
          <a:xfrm>
            <a:off x="395288" y="4437063"/>
            <a:ext cx="4187825" cy="68580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Disadvantage</a:t>
            </a:r>
          </a:p>
          <a:p>
            <a:pPr algn="l">
              <a:spcBef>
                <a:spcPct val="50000"/>
              </a:spcBef>
            </a:pPr>
            <a:r>
              <a:rPr kumimoji="0" lang="en-US" altLang="zh-TW" sz="1400"/>
              <a:t>Costly compared with impedance technology</a:t>
            </a:r>
          </a:p>
        </p:txBody>
      </p:sp>
      <p:pic>
        <p:nvPicPr>
          <p:cNvPr id="6150" name="Picture 6" descr="Voltage Monitor"/>
          <p:cNvPicPr>
            <a:picLocks noChangeAspect="1" noChangeArrowheads="1"/>
          </p:cNvPicPr>
          <p:nvPr/>
        </p:nvPicPr>
        <p:blipFill>
          <a:blip r:embed="rId2" cstate="print"/>
          <a:srcRect/>
          <a:stretch>
            <a:fillRect/>
          </a:stretch>
        </p:blipFill>
        <p:spPr bwMode="auto">
          <a:xfrm>
            <a:off x="4648200" y="1730375"/>
            <a:ext cx="4191000" cy="2819400"/>
          </a:xfrm>
          <a:prstGeom prst="rect">
            <a:avLst/>
          </a:prstGeom>
          <a:noFill/>
          <a:ln w="9525">
            <a:noFill/>
            <a:miter lim="800000"/>
            <a:headEnd/>
            <a:tailEnd/>
          </a:ln>
        </p:spPr>
      </p:pic>
      <p:sp>
        <p:nvSpPr>
          <p:cNvPr id="6151" name="Text Box 7"/>
          <p:cNvSpPr txBox="1">
            <a:spLocks noChangeArrowheads="1"/>
          </p:cNvSpPr>
          <p:nvPr/>
        </p:nvSpPr>
        <p:spPr bwMode="auto">
          <a:xfrm>
            <a:off x="5940425" y="2852738"/>
            <a:ext cx="1143000" cy="274637"/>
          </a:xfrm>
          <a:prstGeom prst="rect">
            <a:avLst/>
          </a:prstGeom>
          <a:noFill/>
          <a:ln w="9525">
            <a:noFill/>
            <a:miter lim="800000"/>
            <a:headEnd/>
            <a:tailEnd/>
          </a:ln>
        </p:spPr>
        <p:txBody>
          <a:bodyPr>
            <a:spAutoFit/>
          </a:bodyPr>
          <a:lstStyle/>
          <a:p>
            <a:pPr>
              <a:spcBef>
                <a:spcPct val="50000"/>
              </a:spcBef>
            </a:pPr>
            <a:r>
              <a:rPr kumimoji="0" lang="en-US" altLang="zh-TW" sz="1200"/>
              <a:t>Ground Wire</a:t>
            </a:r>
          </a:p>
        </p:txBody>
      </p:sp>
      <p:sp>
        <p:nvSpPr>
          <p:cNvPr id="6152" name="Text Box 8"/>
          <p:cNvSpPr txBox="1">
            <a:spLocks noChangeArrowheads="1"/>
          </p:cNvSpPr>
          <p:nvPr/>
        </p:nvSpPr>
        <p:spPr bwMode="auto">
          <a:xfrm>
            <a:off x="4730750" y="4678363"/>
            <a:ext cx="1143000" cy="274637"/>
          </a:xfrm>
          <a:prstGeom prst="rect">
            <a:avLst/>
          </a:prstGeom>
          <a:noFill/>
          <a:ln w="9525">
            <a:noFill/>
            <a:miter lim="800000"/>
            <a:headEnd/>
            <a:tailEnd/>
          </a:ln>
        </p:spPr>
        <p:txBody>
          <a:bodyPr>
            <a:spAutoFit/>
          </a:bodyPr>
          <a:lstStyle/>
          <a:p>
            <a:pPr>
              <a:spcBef>
                <a:spcPct val="50000"/>
              </a:spcBef>
            </a:pPr>
            <a:r>
              <a:rPr kumimoji="0" lang="en-US" altLang="zh-TW" sz="1200"/>
              <a:t>Human Body</a:t>
            </a:r>
          </a:p>
        </p:txBody>
      </p:sp>
      <p:sp>
        <p:nvSpPr>
          <p:cNvPr id="6153" name="Text Box 9"/>
          <p:cNvSpPr txBox="1">
            <a:spLocks noChangeArrowheads="1"/>
          </p:cNvSpPr>
          <p:nvPr/>
        </p:nvSpPr>
        <p:spPr bwMode="auto">
          <a:xfrm>
            <a:off x="5541963" y="1524000"/>
            <a:ext cx="1143000" cy="274638"/>
          </a:xfrm>
          <a:prstGeom prst="rect">
            <a:avLst/>
          </a:prstGeom>
          <a:noFill/>
          <a:ln w="9525">
            <a:noFill/>
            <a:miter lim="800000"/>
            <a:headEnd/>
            <a:tailEnd/>
          </a:ln>
        </p:spPr>
        <p:txBody>
          <a:bodyPr>
            <a:spAutoFit/>
          </a:bodyPr>
          <a:lstStyle/>
          <a:p>
            <a:pPr>
              <a:spcBef>
                <a:spcPct val="50000"/>
              </a:spcBef>
            </a:pPr>
            <a:r>
              <a:rPr kumimoji="0" lang="en-US" altLang="zh-TW" sz="1200"/>
              <a:t>Service  Wire</a:t>
            </a:r>
          </a:p>
        </p:txBody>
      </p:sp>
      <p:sp>
        <p:nvSpPr>
          <p:cNvPr id="6154" name="Text Box 10"/>
          <p:cNvSpPr txBox="1">
            <a:spLocks noChangeArrowheads="1"/>
          </p:cNvSpPr>
          <p:nvPr/>
        </p:nvSpPr>
        <p:spPr bwMode="auto">
          <a:xfrm>
            <a:off x="2124075" y="260350"/>
            <a:ext cx="4826000"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Voltage Monitoring</a:t>
            </a:r>
          </a:p>
        </p:txBody>
      </p:sp>
      <p:sp>
        <p:nvSpPr>
          <p:cNvPr id="6155" name="Text Box 12"/>
          <p:cNvSpPr txBox="1">
            <a:spLocks noChangeArrowheads="1"/>
          </p:cNvSpPr>
          <p:nvPr/>
        </p:nvSpPr>
        <p:spPr bwMode="auto">
          <a:xfrm>
            <a:off x="4343400" y="6400800"/>
            <a:ext cx="457200" cy="244475"/>
          </a:xfrm>
          <a:prstGeom prst="rect">
            <a:avLst/>
          </a:prstGeom>
          <a:noFill/>
          <a:ln w="9525">
            <a:noFill/>
            <a:miter lim="800000"/>
            <a:headEnd/>
            <a:tailEnd/>
          </a:ln>
        </p:spPr>
        <p:txBody>
          <a:bodyPr>
            <a:spAutoFit/>
          </a:bodyPr>
          <a:lstStyle/>
          <a:p>
            <a:pPr algn="l">
              <a:spcBef>
                <a:spcPct val="50000"/>
              </a:spcBef>
            </a:pPr>
            <a:r>
              <a:rPr kumimoji="0" lang="en-US" altLang="zh-TW" sz="1000" b="1"/>
              <a:t>2</a:t>
            </a:r>
          </a:p>
        </p:txBody>
      </p:sp>
      <p:sp>
        <p:nvSpPr>
          <p:cNvPr id="6156" name="Text Box 13"/>
          <p:cNvSpPr txBox="1">
            <a:spLocks noChangeArrowheads="1"/>
          </p:cNvSpPr>
          <p:nvPr/>
        </p:nvSpPr>
        <p:spPr bwMode="auto">
          <a:xfrm>
            <a:off x="395288" y="5229225"/>
            <a:ext cx="1289050" cy="584200"/>
          </a:xfrm>
          <a:prstGeom prst="rect">
            <a:avLst/>
          </a:prstGeom>
          <a:noFill/>
          <a:ln w="9525">
            <a:noFill/>
            <a:miter lim="800000"/>
            <a:headEnd/>
            <a:tailEnd/>
          </a:ln>
        </p:spPr>
        <p:txBody>
          <a:bodyPr wrap="none">
            <a:spAutoFit/>
          </a:bodyPr>
          <a:lstStyle/>
          <a:p>
            <a:pPr algn="l"/>
            <a:r>
              <a:rPr kumimoji="0" lang="en-US" altLang="zh-TW" sz="1800" b="1">
                <a:solidFill>
                  <a:srgbClr val="000099"/>
                </a:solidFill>
              </a:rPr>
              <a:t>Example</a:t>
            </a:r>
          </a:p>
          <a:p>
            <a:pPr algn="l"/>
            <a:r>
              <a:rPr kumimoji="0" lang="en-US" altLang="zh-TW" sz="1400"/>
              <a:t>3M WS Aware.</a:t>
            </a:r>
          </a:p>
        </p:txBody>
      </p:sp>
      <p:sp>
        <p:nvSpPr>
          <p:cNvPr id="6157" name="Text Box 14"/>
          <p:cNvSpPr txBox="1">
            <a:spLocks noChangeArrowheads="1"/>
          </p:cNvSpPr>
          <p:nvPr/>
        </p:nvSpPr>
        <p:spPr bwMode="auto">
          <a:xfrm>
            <a:off x="7216775" y="1339850"/>
            <a:ext cx="766763" cy="304800"/>
          </a:xfrm>
          <a:prstGeom prst="rect">
            <a:avLst/>
          </a:prstGeom>
          <a:noFill/>
          <a:ln w="9525">
            <a:noFill/>
            <a:miter lim="800000"/>
            <a:headEnd/>
            <a:tailEnd/>
          </a:ln>
        </p:spPr>
        <p:txBody>
          <a:bodyPr wrap="none">
            <a:spAutoFit/>
          </a:bodyPr>
          <a:lstStyle/>
          <a:p>
            <a:pPr algn="l"/>
            <a:r>
              <a:rPr kumimoji="0" lang="en-US" altLang="zh-TW" sz="1400"/>
              <a:t>Monitor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716463" y="1916113"/>
            <a:ext cx="4214812" cy="2843212"/>
          </a:xfrm>
          <a:prstGeom prst="rect">
            <a:avLst/>
          </a:prstGeom>
          <a:noFill/>
          <a:ln w="9525">
            <a:noFill/>
            <a:miter lim="800000"/>
            <a:headEnd/>
            <a:tailEnd/>
          </a:ln>
        </p:spPr>
      </p:pic>
      <p:sp>
        <p:nvSpPr>
          <p:cNvPr id="7171" name="Text Box 3"/>
          <p:cNvSpPr txBox="1">
            <a:spLocks noChangeArrowheads="1"/>
          </p:cNvSpPr>
          <p:nvPr/>
        </p:nvSpPr>
        <p:spPr bwMode="auto">
          <a:xfrm>
            <a:off x="250825" y="981075"/>
            <a:ext cx="4724400" cy="112395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Resistive Monitor</a:t>
            </a:r>
          </a:p>
          <a:p>
            <a:pPr algn="l">
              <a:spcBef>
                <a:spcPct val="50000"/>
              </a:spcBef>
            </a:pPr>
            <a:r>
              <a:rPr kumimoji="0" lang="en-US" altLang="zh-TW" sz="1400"/>
              <a:t>This device uses dual wrist strap technology. Resistive  loop monitors measure operator resistance and ground the operator with both wires. </a:t>
            </a:r>
          </a:p>
        </p:txBody>
      </p:sp>
      <p:sp>
        <p:nvSpPr>
          <p:cNvPr id="7172" name="Text Box 4"/>
          <p:cNvSpPr txBox="1">
            <a:spLocks noChangeArrowheads="1"/>
          </p:cNvSpPr>
          <p:nvPr/>
        </p:nvSpPr>
        <p:spPr bwMode="auto">
          <a:xfrm>
            <a:off x="250825" y="2268538"/>
            <a:ext cx="4538663" cy="123190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Advantages</a:t>
            </a:r>
          </a:p>
          <a:p>
            <a:pPr algn="l">
              <a:spcBef>
                <a:spcPct val="50000"/>
              </a:spcBef>
            </a:pPr>
            <a:r>
              <a:rPr kumimoji="0" lang="en-US" altLang="zh-TW" sz="1200"/>
              <a:t> </a:t>
            </a:r>
            <a:r>
              <a:rPr kumimoji="0" lang="en-US" altLang="zh-TW" sz="1400"/>
              <a:t>1. Will alarm if operator loses contact with one ground wire. </a:t>
            </a:r>
            <a:endParaRPr kumimoji="0" lang="en-US" altLang="zh-TW" sz="1400" u="sng"/>
          </a:p>
          <a:p>
            <a:pPr algn="l">
              <a:spcBef>
                <a:spcPct val="50000"/>
              </a:spcBef>
            </a:pPr>
            <a:r>
              <a:rPr kumimoji="0" lang="en-US" altLang="zh-TW" sz="1400"/>
              <a:t> 2. Monitors low limit resistance (2M) and high limit </a:t>
            </a:r>
            <a:br>
              <a:rPr kumimoji="0" lang="en-US" altLang="zh-TW" sz="1400"/>
            </a:br>
            <a:r>
              <a:rPr kumimoji="0" lang="en-US" altLang="zh-TW" sz="1400"/>
              <a:t>     (10M or 35M); assures safety of product and operator</a:t>
            </a:r>
            <a:r>
              <a:rPr kumimoji="0" lang="en-US" altLang="zh-TW" sz="1200"/>
              <a:t>.</a:t>
            </a:r>
            <a:r>
              <a:rPr kumimoji="0" lang="en-US" altLang="zh-TW" sz="1400"/>
              <a:t> </a:t>
            </a:r>
          </a:p>
        </p:txBody>
      </p:sp>
      <p:sp>
        <p:nvSpPr>
          <p:cNvPr id="7173" name="Text Box 5"/>
          <p:cNvSpPr txBox="1">
            <a:spLocks noChangeArrowheads="1"/>
          </p:cNvSpPr>
          <p:nvPr/>
        </p:nvSpPr>
        <p:spPr bwMode="auto">
          <a:xfrm>
            <a:off x="323850" y="3644900"/>
            <a:ext cx="4032250" cy="68580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Problems</a:t>
            </a:r>
          </a:p>
          <a:p>
            <a:pPr algn="l">
              <a:spcBef>
                <a:spcPct val="50000"/>
              </a:spcBef>
            </a:pPr>
            <a:r>
              <a:rPr kumimoji="0" lang="en-US" altLang="zh-TW" sz="1400"/>
              <a:t>None identified.</a:t>
            </a:r>
          </a:p>
        </p:txBody>
      </p:sp>
      <p:sp>
        <p:nvSpPr>
          <p:cNvPr id="7174" name="Text Box 6"/>
          <p:cNvSpPr txBox="1">
            <a:spLocks noChangeArrowheads="1"/>
          </p:cNvSpPr>
          <p:nvPr/>
        </p:nvSpPr>
        <p:spPr bwMode="auto">
          <a:xfrm>
            <a:off x="323850" y="4437063"/>
            <a:ext cx="4724400" cy="685800"/>
          </a:xfrm>
          <a:prstGeom prst="rect">
            <a:avLst/>
          </a:prstGeom>
          <a:noFill/>
          <a:ln w="9525">
            <a:noFill/>
            <a:miter lim="800000"/>
            <a:headEnd/>
            <a:tailEnd/>
          </a:ln>
        </p:spPr>
        <p:txBody>
          <a:bodyPr>
            <a:spAutoFit/>
          </a:bodyPr>
          <a:lstStyle/>
          <a:p>
            <a:pPr algn="l">
              <a:spcBef>
                <a:spcPct val="50000"/>
              </a:spcBef>
            </a:pPr>
            <a:r>
              <a:rPr kumimoji="0" lang="en-US" altLang="zh-TW" sz="1800" b="1">
                <a:solidFill>
                  <a:srgbClr val="000099"/>
                </a:solidFill>
              </a:rPr>
              <a:t>Disadvantage</a:t>
            </a:r>
          </a:p>
          <a:p>
            <a:pPr algn="l">
              <a:spcBef>
                <a:spcPct val="50000"/>
              </a:spcBef>
            </a:pPr>
            <a:r>
              <a:rPr kumimoji="0" lang="en-US" altLang="zh-TW" sz="1400"/>
              <a:t>Cost – compared to impedance technology.</a:t>
            </a:r>
          </a:p>
        </p:txBody>
      </p:sp>
      <p:sp>
        <p:nvSpPr>
          <p:cNvPr id="7175" name="Text Box 7"/>
          <p:cNvSpPr txBox="1">
            <a:spLocks noChangeArrowheads="1"/>
          </p:cNvSpPr>
          <p:nvPr/>
        </p:nvSpPr>
        <p:spPr bwMode="auto">
          <a:xfrm>
            <a:off x="4932363" y="4797425"/>
            <a:ext cx="838200" cy="517525"/>
          </a:xfrm>
          <a:prstGeom prst="rect">
            <a:avLst/>
          </a:prstGeom>
          <a:noFill/>
          <a:ln w="9525">
            <a:noFill/>
            <a:miter lim="800000"/>
            <a:headEnd/>
            <a:tailEnd/>
          </a:ln>
        </p:spPr>
        <p:txBody>
          <a:bodyPr>
            <a:spAutoFit/>
          </a:bodyPr>
          <a:lstStyle/>
          <a:p>
            <a:pPr>
              <a:spcBef>
                <a:spcPct val="50000"/>
              </a:spcBef>
            </a:pPr>
            <a:r>
              <a:rPr kumimoji="0" lang="en-US" altLang="zh-TW" sz="1400"/>
              <a:t>Human Body</a:t>
            </a:r>
          </a:p>
        </p:txBody>
      </p:sp>
      <p:sp>
        <p:nvSpPr>
          <p:cNvPr id="7176" name="Text Box 8"/>
          <p:cNvSpPr txBox="1">
            <a:spLocks noChangeArrowheads="1"/>
          </p:cNvSpPr>
          <p:nvPr/>
        </p:nvSpPr>
        <p:spPr bwMode="auto">
          <a:xfrm>
            <a:off x="1331913" y="260350"/>
            <a:ext cx="6408737" cy="641350"/>
          </a:xfrm>
          <a:prstGeom prst="rect">
            <a:avLst/>
          </a:prstGeom>
          <a:solidFill>
            <a:schemeClr val="bg1"/>
          </a:solidFill>
          <a:ln w="9525">
            <a:noFill/>
            <a:miter lim="800000"/>
            <a:headEnd/>
            <a:tailEnd/>
          </a:ln>
        </p:spPr>
        <p:txBody>
          <a:bodyPr>
            <a:spAutoFit/>
          </a:bodyPr>
          <a:lstStyle/>
          <a:p>
            <a:pPr>
              <a:spcBef>
                <a:spcPct val="50000"/>
              </a:spcBef>
            </a:pPr>
            <a:r>
              <a:rPr kumimoji="0" lang="en-US" altLang="zh-TW" b="1">
                <a:solidFill>
                  <a:srgbClr val="000099"/>
                </a:solidFill>
                <a:latin typeface="Calibri" pitchFamily="34" charset="0"/>
              </a:rPr>
              <a:t>Resistive Loop Monitoring</a:t>
            </a:r>
          </a:p>
        </p:txBody>
      </p:sp>
      <p:sp>
        <p:nvSpPr>
          <p:cNvPr id="7177" name="Text Box 10"/>
          <p:cNvSpPr txBox="1">
            <a:spLocks noChangeArrowheads="1"/>
          </p:cNvSpPr>
          <p:nvPr/>
        </p:nvSpPr>
        <p:spPr bwMode="auto">
          <a:xfrm>
            <a:off x="4343400" y="6400800"/>
            <a:ext cx="457200" cy="244475"/>
          </a:xfrm>
          <a:prstGeom prst="rect">
            <a:avLst/>
          </a:prstGeom>
          <a:noFill/>
          <a:ln w="9525">
            <a:noFill/>
            <a:miter lim="800000"/>
            <a:headEnd/>
            <a:tailEnd/>
          </a:ln>
        </p:spPr>
        <p:txBody>
          <a:bodyPr>
            <a:spAutoFit/>
          </a:bodyPr>
          <a:lstStyle/>
          <a:p>
            <a:pPr algn="l">
              <a:spcBef>
                <a:spcPct val="50000"/>
              </a:spcBef>
            </a:pPr>
            <a:r>
              <a:rPr kumimoji="0" lang="en-US" altLang="zh-TW" sz="1000" b="1"/>
              <a:t>3</a:t>
            </a:r>
          </a:p>
        </p:txBody>
      </p:sp>
      <p:sp>
        <p:nvSpPr>
          <p:cNvPr id="7178" name="Text Box 11"/>
          <p:cNvSpPr txBox="1">
            <a:spLocks noChangeArrowheads="1"/>
          </p:cNvSpPr>
          <p:nvPr/>
        </p:nvSpPr>
        <p:spPr bwMode="auto">
          <a:xfrm>
            <a:off x="323850" y="5229225"/>
            <a:ext cx="4032250" cy="579438"/>
          </a:xfrm>
          <a:prstGeom prst="rect">
            <a:avLst/>
          </a:prstGeom>
          <a:noFill/>
          <a:ln w="9525">
            <a:noFill/>
            <a:miter lim="800000"/>
            <a:headEnd/>
            <a:tailEnd/>
          </a:ln>
        </p:spPr>
        <p:txBody>
          <a:bodyPr>
            <a:spAutoFit/>
          </a:bodyPr>
          <a:lstStyle/>
          <a:p>
            <a:pPr algn="l"/>
            <a:r>
              <a:rPr kumimoji="0" lang="en-US" altLang="zh-TW" sz="1800" b="1">
                <a:solidFill>
                  <a:srgbClr val="000099"/>
                </a:solidFill>
              </a:rPr>
              <a:t>Example</a:t>
            </a:r>
          </a:p>
          <a:p>
            <a:pPr algn="l"/>
            <a:r>
              <a:rPr kumimoji="0" lang="en-US" altLang="zh-TW" sz="1400"/>
              <a:t>CM2800, CM2815, 3M WS Aware.</a:t>
            </a:r>
          </a:p>
        </p:txBody>
      </p:sp>
      <p:sp>
        <p:nvSpPr>
          <p:cNvPr id="7179" name="Text Box 12"/>
          <p:cNvSpPr txBox="1">
            <a:spLocks noChangeArrowheads="1"/>
          </p:cNvSpPr>
          <p:nvPr/>
        </p:nvSpPr>
        <p:spPr bwMode="auto">
          <a:xfrm>
            <a:off x="7380288" y="1463675"/>
            <a:ext cx="766762" cy="304800"/>
          </a:xfrm>
          <a:prstGeom prst="rect">
            <a:avLst/>
          </a:prstGeom>
          <a:noFill/>
          <a:ln w="9525">
            <a:noFill/>
            <a:miter lim="800000"/>
            <a:headEnd/>
            <a:tailEnd/>
          </a:ln>
        </p:spPr>
        <p:txBody>
          <a:bodyPr wrap="none">
            <a:spAutoFit/>
          </a:bodyPr>
          <a:lstStyle/>
          <a:p>
            <a:pPr algn="l"/>
            <a:r>
              <a:rPr kumimoji="0" lang="en-US" altLang="zh-TW" sz="1400"/>
              <a:t>Monitor</a:t>
            </a:r>
          </a:p>
        </p:txBody>
      </p:sp>
      <p:sp>
        <p:nvSpPr>
          <p:cNvPr id="7180" name="Text Box 13"/>
          <p:cNvSpPr txBox="1">
            <a:spLocks noChangeArrowheads="1"/>
          </p:cNvSpPr>
          <p:nvPr/>
        </p:nvSpPr>
        <p:spPr bwMode="auto">
          <a:xfrm>
            <a:off x="5651500" y="1557338"/>
            <a:ext cx="1143000" cy="274637"/>
          </a:xfrm>
          <a:prstGeom prst="rect">
            <a:avLst/>
          </a:prstGeom>
          <a:noFill/>
          <a:ln w="9525">
            <a:noFill/>
            <a:miter lim="800000"/>
            <a:headEnd/>
            <a:tailEnd/>
          </a:ln>
        </p:spPr>
        <p:txBody>
          <a:bodyPr>
            <a:spAutoFit/>
          </a:bodyPr>
          <a:lstStyle/>
          <a:p>
            <a:pPr>
              <a:spcBef>
                <a:spcPct val="50000"/>
              </a:spcBef>
            </a:pPr>
            <a:r>
              <a:rPr kumimoji="0" lang="en-US" altLang="zh-TW" sz="1200"/>
              <a:t>Service  Wire</a:t>
            </a:r>
          </a:p>
        </p:txBody>
      </p:sp>
      <p:sp>
        <p:nvSpPr>
          <p:cNvPr id="7181" name="Text Box 14"/>
          <p:cNvSpPr txBox="1">
            <a:spLocks noChangeArrowheads="1"/>
          </p:cNvSpPr>
          <p:nvPr/>
        </p:nvSpPr>
        <p:spPr bwMode="auto">
          <a:xfrm>
            <a:off x="5940425" y="2997200"/>
            <a:ext cx="1143000" cy="274638"/>
          </a:xfrm>
          <a:prstGeom prst="rect">
            <a:avLst/>
          </a:prstGeom>
          <a:noFill/>
          <a:ln w="9525">
            <a:noFill/>
            <a:miter lim="800000"/>
            <a:headEnd/>
            <a:tailEnd/>
          </a:ln>
        </p:spPr>
        <p:txBody>
          <a:bodyPr>
            <a:spAutoFit/>
          </a:bodyPr>
          <a:lstStyle/>
          <a:p>
            <a:pPr>
              <a:spcBef>
                <a:spcPct val="50000"/>
              </a:spcBef>
            </a:pPr>
            <a:r>
              <a:rPr kumimoji="0" lang="en-US" altLang="zh-TW" sz="1200"/>
              <a:t>Service  Wire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33412"/>
          </a:xfrm>
          <a:solidFill>
            <a:schemeClr val="bg1"/>
          </a:solidFill>
        </p:spPr>
        <p:txBody>
          <a:bodyPr rtlCol="0" anchor="t">
            <a:normAutofit fontScale="90000"/>
          </a:bodyPr>
          <a:lstStyle/>
          <a:p>
            <a:pPr eaLnBrk="1" fontAlgn="auto" hangingPunct="1">
              <a:spcAft>
                <a:spcPts val="0"/>
              </a:spcAft>
              <a:defRPr/>
            </a:pPr>
            <a:r>
              <a:rPr lang="en-US" altLang="zh-TW" sz="3800" b="1" smtClean="0">
                <a:solidFill>
                  <a:srgbClr val="000099"/>
                </a:solidFill>
              </a:rPr>
              <a:t>CM2800 Series Monitors</a:t>
            </a:r>
            <a:endParaRPr lang="zh-TW" altLang="en-US" sz="3800" b="1" smtClean="0">
              <a:solidFill>
                <a:srgbClr val="000099"/>
              </a:solidFill>
            </a:endParaRPr>
          </a:p>
        </p:txBody>
      </p:sp>
      <p:sp>
        <p:nvSpPr>
          <p:cNvPr id="8195" name="Text Box 4"/>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8196" name="Text Box 5"/>
          <p:cNvSpPr txBox="1">
            <a:spLocks noChangeArrowheads="1"/>
          </p:cNvSpPr>
          <p:nvPr/>
        </p:nvSpPr>
        <p:spPr bwMode="auto">
          <a:xfrm>
            <a:off x="539750" y="1916113"/>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8197" name="Text Box 6"/>
          <p:cNvSpPr txBox="1">
            <a:spLocks noChangeArrowheads="1"/>
          </p:cNvSpPr>
          <p:nvPr/>
        </p:nvSpPr>
        <p:spPr bwMode="auto">
          <a:xfrm>
            <a:off x="323850" y="1392238"/>
            <a:ext cx="4392613" cy="4629150"/>
          </a:xfrm>
          <a:prstGeom prst="rect">
            <a:avLst/>
          </a:prstGeom>
          <a:noFill/>
          <a:ln w="9525">
            <a:noFill/>
            <a:miter lim="800000"/>
            <a:headEnd/>
            <a:tailEnd/>
          </a:ln>
        </p:spPr>
        <p:txBody>
          <a:bodyPr>
            <a:spAutoFit/>
          </a:bodyPr>
          <a:lstStyle/>
          <a:p>
            <a:pPr marL="457200" indent="-457200" algn="l">
              <a:spcBef>
                <a:spcPct val="50000"/>
              </a:spcBef>
              <a:buFontTx/>
              <a:buAutoNum type="arabicPeriod"/>
            </a:pPr>
            <a:r>
              <a:rPr kumimoji="0" lang="en-US" altLang="zh-TW" sz="1800" b="1">
                <a:solidFill>
                  <a:srgbClr val="0033CC"/>
                </a:solidFill>
              </a:rPr>
              <a:t>Measures digital values for Resistance and Voltage</a:t>
            </a:r>
          </a:p>
          <a:p>
            <a:pPr marL="457200" indent="-457200" algn="l">
              <a:spcBef>
                <a:spcPct val="50000"/>
              </a:spcBef>
              <a:buFontTx/>
              <a:buAutoNum type="arabicPeriod"/>
            </a:pPr>
            <a:r>
              <a:rPr kumimoji="0" lang="en-US" altLang="zh-TW" sz="1800" b="1"/>
              <a:t>Monitors Operator Resistance, Operator Body Voltage</a:t>
            </a:r>
            <a:br>
              <a:rPr kumimoji="0" lang="en-US" altLang="zh-TW" sz="1800" b="1"/>
            </a:br>
            <a:r>
              <a:rPr kumimoji="0" lang="en-US" altLang="zh-TW" sz="1800" b="1"/>
              <a:t>Mat Resistance</a:t>
            </a:r>
            <a:br>
              <a:rPr kumimoji="0" lang="en-US" altLang="zh-TW" sz="1800" b="1"/>
            </a:br>
            <a:r>
              <a:rPr kumimoji="0" lang="en-US" altLang="zh-TW" sz="1800" b="1"/>
              <a:t>Machine Resistance </a:t>
            </a:r>
          </a:p>
          <a:p>
            <a:pPr marL="457200" indent="-457200" algn="l">
              <a:spcBef>
                <a:spcPct val="50000"/>
              </a:spcBef>
              <a:buFontTx/>
              <a:buAutoNum type="arabicPeriod"/>
            </a:pPr>
            <a:r>
              <a:rPr kumimoji="0" lang="en-US" altLang="zh-TW" sz="1800" b="1">
                <a:solidFill>
                  <a:srgbClr val="0033CC"/>
                </a:solidFill>
              </a:rPr>
              <a:t>Selectable Test Limits</a:t>
            </a:r>
          </a:p>
          <a:p>
            <a:pPr marL="457200" indent="-457200" algn="l">
              <a:spcBef>
                <a:spcPct val="50000"/>
              </a:spcBef>
              <a:buFontTx/>
              <a:buAutoNum type="arabicPeriod"/>
            </a:pPr>
            <a:r>
              <a:rPr kumimoji="0" lang="en-US" altLang="zh-TW" sz="1800" b="1"/>
              <a:t>Ultra Low Body Voltage</a:t>
            </a:r>
          </a:p>
          <a:p>
            <a:pPr marL="457200" indent="-457200" algn="l">
              <a:spcBef>
                <a:spcPct val="50000"/>
              </a:spcBef>
              <a:buFontTx/>
              <a:buAutoNum type="arabicPeriod"/>
            </a:pPr>
            <a:r>
              <a:rPr kumimoji="0" lang="en-US" altLang="zh-TW" sz="1800" b="1">
                <a:solidFill>
                  <a:srgbClr val="0033CC"/>
                </a:solidFill>
              </a:rPr>
              <a:t>Built-in Network Connection</a:t>
            </a:r>
          </a:p>
          <a:p>
            <a:pPr marL="457200" indent="-457200" algn="l">
              <a:spcBef>
                <a:spcPct val="50000"/>
              </a:spcBef>
              <a:buFontTx/>
              <a:buAutoNum type="arabicPeriod"/>
            </a:pPr>
            <a:r>
              <a:rPr kumimoji="0" lang="en-US" altLang="zh-TW" sz="1800" b="1"/>
              <a:t>Operator-Presence-Check with time control</a:t>
            </a:r>
          </a:p>
          <a:p>
            <a:pPr marL="457200" indent="-457200" algn="l">
              <a:spcBef>
                <a:spcPct val="50000"/>
              </a:spcBef>
              <a:buFontTx/>
              <a:buAutoNum type="arabicPeriod"/>
            </a:pPr>
            <a:r>
              <a:rPr kumimoji="0" lang="en-US" altLang="zh-TW" sz="1800" b="1">
                <a:solidFill>
                  <a:srgbClr val="0033CC"/>
                </a:solidFill>
              </a:rPr>
              <a:t>Supports External Interface</a:t>
            </a:r>
          </a:p>
          <a:p>
            <a:pPr marL="457200" indent="-457200" algn="l">
              <a:spcBef>
                <a:spcPct val="50000"/>
              </a:spcBef>
              <a:buFontTx/>
              <a:buAutoNum type="arabicPeriod"/>
            </a:pPr>
            <a:r>
              <a:rPr kumimoji="0" lang="en-US" altLang="zh-TW" sz="1800" b="1"/>
              <a:t>Scalable</a:t>
            </a:r>
          </a:p>
        </p:txBody>
      </p:sp>
      <p:sp>
        <p:nvSpPr>
          <p:cNvPr id="8198" name="Text Box 6"/>
          <p:cNvSpPr txBox="1">
            <a:spLocks noChangeArrowheads="1"/>
          </p:cNvSpPr>
          <p:nvPr/>
        </p:nvSpPr>
        <p:spPr bwMode="auto">
          <a:xfrm>
            <a:off x="4932363" y="1392238"/>
            <a:ext cx="3689350" cy="4629150"/>
          </a:xfrm>
          <a:prstGeom prst="rect">
            <a:avLst/>
          </a:prstGeom>
          <a:noFill/>
          <a:ln w="9525">
            <a:noFill/>
            <a:miter lim="800000"/>
            <a:headEnd/>
            <a:tailEnd/>
          </a:ln>
        </p:spPr>
        <p:txBody>
          <a:bodyPr>
            <a:spAutoFit/>
          </a:bodyPr>
          <a:lstStyle/>
          <a:p>
            <a:pPr marL="457200" indent="-457200" algn="l">
              <a:spcBef>
                <a:spcPct val="50000"/>
              </a:spcBef>
            </a:pPr>
            <a:r>
              <a:rPr kumimoji="0" lang="en-US" altLang="zh-TW" sz="1800" b="1">
                <a:solidFill>
                  <a:srgbClr val="0033CC"/>
                </a:solidFill>
              </a:rPr>
              <a:t>Accurate</a:t>
            </a:r>
            <a:br>
              <a:rPr kumimoji="0" lang="en-US" altLang="zh-TW" sz="1800" b="1">
                <a:solidFill>
                  <a:srgbClr val="0033CC"/>
                </a:solidFill>
              </a:rPr>
            </a:br>
            <a:endParaRPr kumimoji="0" lang="en-US" altLang="zh-TW" sz="1800" b="1">
              <a:solidFill>
                <a:srgbClr val="0033CC"/>
              </a:solidFill>
            </a:endParaRPr>
          </a:p>
          <a:p>
            <a:pPr marL="457200" indent="-457200" algn="l">
              <a:spcBef>
                <a:spcPct val="50000"/>
              </a:spcBef>
            </a:pPr>
            <a:r>
              <a:rPr kumimoji="0" lang="en-US" altLang="zh-TW" sz="1800" b="1"/>
              <a:t>Standard</a:t>
            </a:r>
          </a:p>
          <a:p>
            <a:pPr marL="457200" indent="-457200" algn="l"/>
            <a:r>
              <a:rPr kumimoji="0" lang="en-US" altLang="zh-TW" sz="1800" b="1"/>
              <a:t>Standard (Optional for some Alias)</a:t>
            </a:r>
          </a:p>
          <a:p>
            <a:pPr marL="457200" indent="-457200" algn="l"/>
            <a:r>
              <a:rPr kumimoji="0" lang="en-US" altLang="zh-TW" sz="1800" b="1"/>
              <a:t>Standard</a:t>
            </a:r>
          </a:p>
          <a:p>
            <a:pPr marL="457200" indent="-457200" algn="l"/>
            <a:r>
              <a:rPr kumimoji="0" lang="en-US" altLang="zh-TW" sz="1800" b="1"/>
              <a:t>Standard (Optional for some Alias) </a:t>
            </a:r>
          </a:p>
          <a:p>
            <a:pPr marL="457200" indent="-457200" algn="l">
              <a:spcBef>
                <a:spcPct val="50000"/>
              </a:spcBef>
            </a:pPr>
            <a:r>
              <a:rPr kumimoji="0" lang="en-US" altLang="zh-TW" sz="1800" b="1">
                <a:solidFill>
                  <a:srgbClr val="0033CC"/>
                </a:solidFill>
              </a:rPr>
              <a:t>Meets S20.20 and IEC-61340</a:t>
            </a:r>
            <a:endParaRPr kumimoji="0" lang="en-US" altLang="zh-TW" sz="1800" b="1"/>
          </a:p>
          <a:p>
            <a:pPr marL="457200" indent="-457200" algn="l">
              <a:spcBef>
                <a:spcPct val="50000"/>
              </a:spcBef>
            </a:pPr>
            <a:r>
              <a:rPr kumimoji="0" lang="en-US" altLang="zh-TW" sz="1800" b="1"/>
              <a:t>&lt; 100mV worst case</a:t>
            </a:r>
          </a:p>
          <a:p>
            <a:pPr marL="457200" indent="-457200" algn="l">
              <a:spcBef>
                <a:spcPct val="50000"/>
              </a:spcBef>
            </a:pPr>
            <a:r>
              <a:rPr kumimoji="0" lang="en-US" altLang="zh-TW" sz="1800" b="1">
                <a:solidFill>
                  <a:srgbClr val="0033CC"/>
                </a:solidFill>
              </a:rPr>
              <a:t>All models are Network Ready</a:t>
            </a:r>
          </a:p>
          <a:p>
            <a:pPr marL="457200" indent="-457200" algn="l">
              <a:spcBef>
                <a:spcPct val="50000"/>
              </a:spcBef>
            </a:pPr>
            <a:r>
              <a:rPr kumimoji="0" lang="en-US" altLang="zh-TW" sz="1800" b="1"/>
              <a:t>One measure of workforce presence</a:t>
            </a:r>
          </a:p>
          <a:p>
            <a:pPr marL="457200" indent="-457200" algn="l"/>
            <a:endParaRPr kumimoji="0" lang="en-US" altLang="zh-TW" sz="1800" b="1">
              <a:solidFill>
                <a:srgbClr val="0033CC"/>
              </a:solidFill>
            </a:endParaRPr>
          </a:p>
          <a:p>
            <a:pPr marL="457200" indent="-457200" algn="l">
              <a:spcBef>
                <a:spcPct val="50000"/>
              </a:spcBef>
            </a:pPr>
            <a:r>
              <a:rPr kumimoji="0" lang="en-US" altLang="zh-TW" sz="1800" b="1">
                <a:solidFill>
                  <a:srgbClr val="0033CC"/>
                </a:solidFill>
              </a:rPr>
              <a:t>Centralize, collect and share data</a:t>
            </a:r>
          </a:p>
          <a:p>
            <a:pPr marL="457200" indent="-457200" algn="l">
              <a:spcBef>
                <a:spcPct val="50000"/>
              </a:spcBef>
            </a:pPr>
            <a:r>
              <a:rPr kumimoji="0" lang="en-US" altLang="zh-TW" sz="1800" b="1"/>
              <a:t>Upgrade, add features as needed</a:t>
            </a:r>
          </a:p>
        </p:txBody>
      </p:sp>
      <p:sp>
        <p:nvSpPr>
          <p:cNvPr id="8199" name="Rectangle 6"/>
          <p:cNvSpPr>
            <a:spLocks noChangeArrowheads="1"/>
          </p:cNvSpPr>
          <p:nvPr/>
        </p:nvSpPr>
        <p:spPr bwMode="auto">
          <a:xfrm>
            <a:off x="2195513" y="765175"/>
            <a:ext cx="4459287" cy="646113"/>
          </a:xfrm>
          <a:prstGeom prst="rect">
            <a:avLst/>
          </a:prstGeom>
          <a:noFill/>
          <a:ln w="9525">
            <a:noFill/>
            <a:miter lim="800000"/>
            <a:headEnd/>
            <a:tailEnd/>
          </a:ln>
        </p:spPr>
        <p:txBody>
          <a:bodyPr wrap="none">
            <a:spAutoFit/>
          </a:bodyPr>
          <a:lstStyle/>
          <a:p>
            <a:r>
              <a:rPr kumimoji="0" lang="en-US" altLang="zh-TW" b="1">
                <a:solidFill>
                  <a:srgbClr val="FF0000"/>
                </a:solidFill>
              </a:rPr>
              <a:t>Features and Benefits</a:t>
            </a:r>
            <a:endParaRPr kumimoji="0"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827088" y="274638"/>
            <a:ext cx="7632700" cy="706437"/>
          </a:xfrm>
          <a:solidFill>
            <a:schemeClr val="bg1"/>
          </a:solidFill>
        </p:spPr>
        <p:txBody>
          <a:bodyPr anchor="t"/>
          <a:lstStyle/>
          <a:p>
            <a:pPr eaLnBrk="1" hangingPunct="1"/>
            <a:r>
              <a:rPr lang="en-US" altLang="zh-TW" sz="3600" b="1" smtClean="0">
                <a:solidFill>
                  <a:srgbClr val="000099"/>
                </a:solidFill>
              </a:rPr>
              <a:t>CM2800 Series Options</a:t>
            </a:r>
          </a:p>
        </p:txBody>
      </p:sp>
      <p:grpSp>
        <p:nvGrpSpPr>
          <p:cNvPr id="9219" name="Group 10"/>
          <p:cNvGrpSpPr>
            <a:grpSpLocks/>
          </p:cNvGrpSpPr>
          <p:nvPr/>
        </p:nvGrpSpPr>
        <p:grpSpPr bwMode="auto">
          <a:xfrm>
            <a:off x="755650" y="1196975"/>
            <a:ext cx="7562850" cy="4573588"/>
            <a:chOff x="755650" y="1041506"/>
            <a:chExt cx="7562850" cy="4718050"/>
          </a:xfrm>
        </p:grpSpPr>
        <p:pic>
          <p:nvPicPr>
            <p:cNvPr id="9220" name="Picture 10" descr="Just GZ-1800 series Alias table"/>
            <p:cNvPicPr>
              <a:picLocks noChangeAspect="1" noChangeArrowheads="1"/>
            </p:cNvPicPr>
            <p:nvPr/>
          </p:nvPicPr>
          <p:blipFill>
            <a:blip r:embed="rId2" cstate="print"/>
            <a:srcRect/>
            <a:stretch>
              <a:fillRect/>
            </a:stretch>
          </p:blipFill>
          <p:spPr bwMode="auto">
            <a:xfrm>
              <a:off x="755650" y="1041506"/>
              <a:ext cx="7562850" cy="4718050"/>
            </a:xfrm>
            <a:prstGeom prst="rect">
              <a:avLst/>
            </a:prstGeom>
            <a:noFill/>
            <a:ln w="9525">
              <a:noFill/>
              <a:miter lim="800000"/>
              <a:headEnd/>
              <a:tailEnd/>
            </a:ln>
          </p:spPr>
        </p:pic>
        <p:sp>
          <p:nvSpPr>
            <p:cNvPr id="9221" name="TextBox 4"/>
            <p:cNvSpPr txBox="1">
              <a:spLocks noChangeArrowheads="1"/>
            </p:cNvSpPr>
            <p:nvPr/>
          </p:nvSpPr>
          <p:spPr bwMode="auto">
            <a:xfrm>
              <a:off x="1187624" y="2409559"/>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CM2815</a:t>
              </a:r>
            </a:p>
          </p:txBody>
        </p:sp>
        <p:sp>
          <p:nvSpPr>
            <p:cNvPr id="9222" name="TextBox 5"/>
            <p:cNvSpPr txBox="1">
              <a:spLocks noChangeArrowheads="1"/>
            </p:cNvSpPr>
            <p:nvPr/>
          </p:nvSpPr>
          <p:spPr bwMode="auto">
            <a:xfrm>
              <a:off x="1187450" y="2913169"/>
              <a:ext cx="1152525" cy="336550"/>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CM2816</a:t>
              </a:r>
            </a:p>
          </p:txBody>
        </p:sp>
        <p:sp>
          <p:nvSpPr>
            <p:cNvPr id="9223" name="TextBox 6"/>
            <p:cNvSpPr txBox="1">
              <a:spLocks noChangeArrowheads="1"/>
            </p:cNvSpPr>
            <p:nvPr/>
          </p:nvSpPr>
          <p:spPr bwMode="auto">
            <a:xfrm>
              <a:off x="1187624" y="3489679"/>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CM2820</a:t>
              </a:r>
            </a:p>
          </p:txBody>
        </p:sp>
        <p:sp>
          <p:nvSpPr>
            <p:cNvPr id="9224" name="TextBox 7"/>
            <p:cNvSpPr txBox="1">
              <a:spLocks noChangeArrowheads="1"/>
            </p:cNvSpPr>
            <p:nvPr/>
          </p:nvSpPr>
          <p:spPr bwMode="auto">
            <a:xfrm>
              <a:off x="1187624" y="4065743"/>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CM2830</a:t>
              </a:r>
            </a:p>
          </p:txBody>
        </p:sp>
        <p:sp>
          <p:nvSpPr>
            <p:cNvPr id="9225" name="TextBox 8"/>
            <p:cNvSpPr txBox="1">
              <a:spLocks noChangeArrowheads="1"/>
            </p:cNvSpPr>
            <p:nvPr/>
          </p:nvSpPr>
          <p:spPr bwMode="auto">
            <a:xfrm>
              <a:off x="1187624" y="4641807"/>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CM2840</a:t>
              </a:r>
            </a:p>
          </p:txBody>
        </p:sp>
        <p:sp>
          <p:nvSpPr>
            <p:cNvPr id="9226" name="TextBox 9"/>
            <p:cNvSpPr txBox="1">
              <a:spLocks noChangeArrowheads="1"/>
            </p:cNvSpPr>
            <p:nvPr/>
          </p:nvSpPr>
          <p:spPr bwMode="auto">
            <a:xfrm>
              <a:off x="1187624" y="5217871"/>
              <a:ext cx="1152128" cy="338554"/>
            </a:xfrm>
            <a:prstGeom prst="rect">
              <a:avLst/>
            </a:prstGeom>
            <a:solidFill>
              <a:schemeClr val="accent2"/>
            </a:solidFill>
            <a:ln w="9525">
              <a:noFill/>
              <a:miter lim="800000"/>
              <a:headEnd/>
              <a:tailEnd/>
            </a:ln>
          </p:spPr>
          <p:txBody>
            <a:bodyPr>
              <a:spAutoFit/>
            </a:bodyPr>
            <a:lstStyle/>
            <a:p>
              <a:r>
                <a:rPr lang="en-US" altLang="zh-TW" sz="1600">
                  <a:latin typeface="Calibri" pitchFamily="34" charset="0"/>
                </a:rPr>
                <a:t>CM2800</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250825" y="274638"/>
            <a:ext cx="8713788" cy="633412"/>
          </a:xfrm>
          <a:solidFill>
            <a:schemeClr val="bg1"/>
          </a:solidFill>
        </p:spPr>
        <p:txBody>
          <a:bodyPr anchor="t"/>
          <a:lstStyle/>
          <a:p>
            <a:pPr eaLnBrk="1" fontAlgn="ctr" hangingPunct="1"/>
            <a:r>
              <a:rPr lang="en-US" altLang="zh-TW" sz="3300" b="1" smtClean="0">
                <a:solidFill>
                  <a:srgbClr val="000099"/>
                </a:solidFill>
              </a:rPr>
              <a:t>CM2800 Series: HARDWARE</a:t>
            </a:r>
          </a:p>
        </p:txBody>
      </p:sp>
      <p:graphicFrame>
        <p:nvGraphicFramePr>
          <p:cNvPr id="1026" name="Object 3"/>
          <p:cNvGraphicFramePr>
            <a:graphicFrameLocks noGrp="1" noChangeAspect="1"/>
          </p:cNvGraphicFramePr>
          <p:nvPr>
            <p:ph idx="1"/>
          </p:nvPr>
        </p:nvGraphicFramePr>
        <p:xfrm>
          <a:off x="468313" y="1557338"/>
          <a:ext cx="8229600" cy="4524375"/>
        </p:xfrm>
        <a:graphic>
          <a:graphicData uri="http://schemas.openxmlformats.org/presentationml/2006/ole">
            <p:oleObj spid="_x0000_s1026" name="圖表" r:id="rId3" imgW="8229600" imgH="4526280" progId="MSGraph.Chart.8">
              <p:embed followColorScheme="full"/>
            </p:oleObj>
          </a:graphicData>
        </a:graphic>
      </p:graphicFrame>
      <p:pic>
        <p:nvPicPr>
          <p:cNvPr id="1028" name="Picture 2" descr="GZ-1800+GZ-1800-D"/>
          <p:cNvPicPr>
            <a:picLocks noChangeAspect="1" noChangeArrowheads="1"/>
          </p:cNvPicPr>
          <p:nvPr/>
        </p:nvPicPr>
        <p:blipFill>
          <a:blip r:embed="rId4" cstate="print"/>
          <a:srcRect/>
          <a:stretch>
            <a:fillRect/>
          </a:stretch>
        </p:blipFill>
        <p:spPr bwMode="auto">
          <a:xfrm>
            <a:off x="5065713" y="3213100"/>
            <a:ext cx="3332162" cy="2351088"/>
          </a:xfrm>
          <a:prstGeom prst="rect">
            <a:avLst/>
          </a:prstGeom>
          <a:noFill/>
          <a:ln w="9525">
            <a:noFill/>
            <a:miter lim="800000"/>
            <a:headEnd/>
            <a:tailEnd/>
          </a:ln>
        </p:spPr>
      </p:pic>
      <p:pic>
        <p:nvPicPr>
          <p:cNvPr id="1029" name="Picture 4" descr="small GZ-1800_0608"/>
          <p:cNvPicPr>
            <a:picLocks noChangeAspect="1" noChangeArrowheads="1"/>
          </p:cNvPicPr>
          <p:nvPr/>
        </p:nvPicPr>
        <p:blipFill>
          <a:blip r:embed="rId5" cstate="print"/>
          <a:srcRect/>
          <a:stretch>
            <a:fillRect/>
          </a:stretch>
        </p:blipFill>
        <p:spPr bwMode="auto">
          <a:xfrm>
            <a:off x="755650" y="3676650"/>
            <a:ext cx="3527425" cy="1568450"/>
          </a:xfrm>
          <a:prstGeom prst="rect">
            <a:avLst/>
          </a:prstGeom>
          <a:noFill/>
          <a:ln w="9525">
            <a:noFill/>
            <a:miter lim="800000"/>
            <a:headEnd/>
            <a:tailEnd/>
          </a:ln>
        </p:spPr>
      </p:pic>
      <p:sp>
        <p:nvSpPr>
          <p:cNvPr id="1030" name="Text Box 8"/>
          <p:cNvSpPr txBox="1">
            <a:spLocks noChangeArrowheads="1"/>
          </p:cNvSpPr>
          <p:nvPr/>
        </p:nvSpPr>
        <p:spPr bwMode="auto">
          <a:xfrm>
            <a:off x="684213" y="1844675"/>
            <a:ext cx="3240087" cy="946150"/>
          </a:xfrm>
          <a:prstGeom prst="rect">
            <a:avLst/>
          </a:prstGeom>
          <a:noFill/>
          <a:ln w="9525">
            <a:noFill/>
            <a:miter lim="800000"/>
            <a:headEnd/>
            <a:tailEnd/>
          </a:ln>
        </p:spPr>
        <p:txBody>
          <a:bodyPr>
            <a:spAutoFit/>
          </a:bodyPr>
          <a:lstStyle/>
          <a:p>
            <a:pPr algn="l"/>
            <a:r>
              <a:rPr kumimoji="0" lang="en-US" altLang="zh-TW" sz="2800" b="1">
                <a:solidFill>
                  <a:srgbClr val="FF0000"/>
                </a:solidFill>
              </a:rPr>
              <a:t>Core Product:</a:t>
            </a:r>
          </a:p>
          <a:p>
            <a:pPr algn="l"/>
            <a:r>
              <a:rPr kumimoji="0" lang="en-US" altLang="zh-TW" sz="2800" b="1">
                <a:solidFill>
                  <a:srgbClr val="FF0000"/>
                </a:solidFill>
              </a:rPr>
              <a:t>CM2800</a:t>
            </a:r>
          </a:p>
        </p:txBody>
      </p:sp>
      <p:sp>
        <p:nvSpPr>
          <p:cNvPr id="1031" name="Text Box 13"/>
          <p:cNvSpPr txBox="1">
            <a:spLocks noChangeArrowheads="1"/>
          </p:cNvSpPr>
          <p:nvPr/>
        </p:nvSpPr>
        <p:spPr bwMode="auto">
          <a:xfrm>
            <a:off x="4932363" y="1773238"/>
            <a:ext cx="3671887" cy="946150"/>
          </a:xfrm>
          <a:prstGeom prst="rect">
            <a:avLst/>
          </a:prstGeom>
          <a:noFill/>
          <a:ln w="9525">
            <a:noFill/>
            <a:miter lim="800000"/>
            <a:headEnd/>
            <a:tailEnd/>
          </a:ln>
        </p:spPr>
        <p:txBody>
          <a:bodyPr>
            <a:spAutoFit/>
          </a:bodyPr>
          <a:lstStyle/>
          <a:p>
            <a:pPr algn="l"/>
            <a:r>
              <a:rPr kumimoji="0" lang="en-US" altLang="zh-TW" sz="2800" b="1">
                <a:solidFill>
                  <a:srgbClr val="FF0000"/>
                </a:solidFill>
              </a:rPr>
              <a:t>Digital Set:</a:t>
            </a:r>
          </a:p>
          <a:p>
            <a:pPr algn="l"/>
            <a:r>
              <a:rPr kumimoji="0" lang="en-US" altLang="zh-TW" sz="2800" b="1">
                <a:solidFill>
                  <a:srgbClr val="FF0000"/>
                </a:solidFill>
              </a:rPr>
              <a:t>CM2800 + CM2800D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 descr="GZ-1800+GZ-1800-D"/>
          <p:cNvPicPr>
            <a:picLocks noChangeAspect="1" noChangeArrowheads="1"/>
          </p:cNvPicPr>
          <p:nvPr/>
        </p:nvPicPr>
        <p:blipFill>
          <a:blip r:embed="rId2" cstate="print"/>
          <a:srcRect/>
          <a:stretch>
            <a:fillRect/>
          </a:stretch>
        </p:blipFill>
        <p:spPr bwMode="auto">
          <a:xfrm>
            <a:off x="1355725" y="1843088"/>
            <a:ext cx="5207000" cy="3673475"/>
          </a:xfrm>
          <a:prstGeom prst="rect">
            <a:avLst/>
          </a:prstGeom>
          <a:noFill/>
          <a:ln w="9525">
            <a:noFill/>
            <a:miter lim="800000"/>
            <a:headEnd/>
            <a:tailEnd/>
          </a:ln>
        </p:spPr>
      </p:pic>
      <p:sp>
        <p:nvSpPr>
          <p:cNvPr id="10243" name="Rectangle 2"/>
          <p:cNvSpPr>
            <a:spLocks noGrp="1" noChangeArrowheads="1"/>
          </p:cNvSpPr>
          <p:nvPr>
            <p:ph type="title"/>
          </p:nvPr>
        </p:nvSpPr>
        <p:spPr>
          <a:xfrm>
            <a:off x="971550" y="260350"/>
            <a:ext cx="7200900" cy="647700"/>
          </a:xfrm>
          <a:solidFill>
            <a:schemeClr val="bg1"/>
          </a:solidFill>
        </p:spPr>
        <p:txBody>
          <a:bodyPr anchor="t"/>
          <a:lstStyle/>
          <a:p>
            <a:pPr eaLnBrk="1" hangingPunct="1"/>
            <a:r>
              <a:rPr lang="en-US" altLang="zh-TW" sz="3600" b="1" smtClean="0">
                <a:solidFill>
                  <a:srgbClr val="000099"/>
                </a:solidFill>
              </a:rPr>
              <a:t>CM2800 Series: HARDWARE</a:t>
            </a:r>
          </a:p>
        </p:txBody>
      </p:sp>
      <p:sp>
        <p:nvSpPr>
          <p:cNvPr id="10244" name="Text Box 3"/>
          <p:cNvSpPr txBox="1">
            <a:spLocks noChangeArrowheads="1"/>
          </p:cNvSpPr>
          <p:nvPr/>
        </p:nvSpPr>
        <p:spPr bwMode="auto">
          <a:xfrm>
            <a:off x="468313" y="1844675"/>
            <a:ext cx="7704137" cy="457200"/>
          </a:xfrm>
          <a:prstGeom prst="rect">
            <a:avLst/>
          </a:prstGeom>
          <a:noFill/>
          <a:ln w="9525">
            <a:noFill/>
            <a:miter lim="800000"/>
            <a:headEnd/>
            <a:tailEnd/>
          </a:ln>
        </p:spPr>
        <p:txBody>
          <a:bodyPr>
            <a:spAutoFit/>
          </a:bodyPr>
          <a:lstStyle/>
          <a:p>
            <a:pPr algn="l">
              <a:spcBef>
                <a:spcPct val="50000"/>
              </a:spcBef>
            </a:pPr>
            <a:endParaRPr kumimoji="0" lang="zh-TW" altLang="en-US" sz="2400"/>
          </a:p>
        </p:txBody>
      </p:sp>
      <p:sp>
        <p:nvSpPr>
          <p:cNvPr id="10245" name="Text Box 4"/>
          <p:cNvSpPr txBox="1">
            <a:spLocks noChangeArrowheads="1"/>
          </p:cNvSpPr>
          <p:nvPr/>
        </p:nvSpPr>
        <p:spPr bwMode="auto">
          <a:xfrm>
            <a:off x="539750" y="1916113"/>
            <a:ext cx="7561263" cy="330200"/>
          </a:xfrm>
          <a:prstGeom prst="rect">
            <a:avLst/>
          </a:prstGeom>
          <a:noFill/>
          <a:ln w="9525">
            <a:noFill/>
            <a:miter lim="800000"/>
            <a:headEnd/>
            <a:tailEnd/>
          </a:ln>
        </p:spPr>
        <p:txBody>
          <a:bodyPr>
            <a:spAutoFit/>
          </a:bodyPr>
          <a:lstStyle/>
          <a:p>
            <a:pPr algn="l">
              <a:lnSpc>
                <a:spcPct val="65000"/>
              </a:lnSpc>
              <a:spcBef>
                <a:spcPct val="50000"/>
              </a:spcBef>
            </a:pPr>
            <a:endParaRPr kumimoji="0" lang="zh-TW" altLang="en-US" sz="2400" b="1">
              <a:solidFill>
                <a:schemeClr val="accent2"/>
              </a:solidFill>
            </a:endParaRPr>
          </a:p>
        </p:txBody>
      </p:sp>
      <p:sp>
        <p:nvSpPr>
          <p:cNvPr id="10246" name="AutoShape 10"/>
          <p:cNvSpPr>
            <a:spLocks noChangeArrowheads="1"/>
          </p:cNvSpPr>
          <p:nvPr/>
        </p:nvSpPr>
        <p:spPr bwMode="auto">
          <a:xfrm rot="227199">
            <a:off x="1835150" y="4200525"/>
            <a:ext cx="3744913" cy="720725"/>
          </a:xfrm>
          <a:prstGeom prst="wedgeEllipseCallout">
            <a:avLst>
              <a:gd name="adj1" fmla="val -43986"/>
              <a:gd name="adj2" fmla="val 100921"/>
            </a:avLst>
          </a:prstGeom>
          <a:noFill/>
          <a:ln w="28575">
            <a:solidFill>
              <a:srgbClr val="FF3300"/>
            </a:solidFill>
            <a:miter lim="800000"/>
            <a:headEnd/>
            <a:tailEnd/>
          </a:ln>
        </p:spPr>
        <p:txBody>
          <a:bodyPr/>
          <a:lstStyle/>
          <a:p>
            <a:endParaRPr kumimoji="0" lang="zh-TW" altLang="en-US" sz="2400">
              <a:solidFill>
                <a:srgbClr val="FF3300"/>
              </a:solidFill>
            </a:endParaRPr>
          </a:p>
        </p:txBody>
      </p:sp>
      <p:sp>
        <p:nvSpPr>
          <p:cNvPr id="10247" name="Text Box 11"/>
          <p:cNvSpPr txBox="1">
            <a:spLocks noChangeArrowheads="1"/>
          </p:cNvSpPr>
          <p:nvPr/>
        </p:nvSpPr>
        <p:spPr bwMode="auto">
          <a:xfrm>
            <a:off x="250825" y="5037138"/>
            <a:ext cx="2225675" cy="762000"/>
          </a:xfrm>
          <a:prstGeom prst="rect">
            <a:avLst/>
          </a:prstGeom>
          <a:noFill/>
          <a:ln w="9525">
            <a:noFill/>
            <a:miter lim="800000"/>
            <a:headEnd/>
            <a:tailEnd/>
          </a:ln>
        </p:spPr>
        <p:txBody>
          <a:bodyPr wrap="none">
            <a:spAutoFit/>
          </a:bodyPr>
          <a:lstStyle/>
          <a:p>
            <a:pPr algn="l"/>
            <a:r>
              <a:rPr kumimoji="0" lang="en-US" altLang="zh-TW" sz="2200" b="1">
                <a:solidFill>
                  <a:srgbClr val="FF3300"/>
                </a:solidFill>
              </a:rPr>
              <a:t>3-color LED </a:t>
            </a:r>
          </a:p>
          <a:p>
            <a:pPr algn="l"/>
            <a:r>
              <a:rPr kumimoji="0" lang="en-US" altLang="zh-TW" sz="2200" b="1">
                <a:solidFill>
                  <a:srgbClr val="FF3300"/>
                </a:solidFill>
              </a:rPr>
              <a:t>Status Indicators</a:t>
            </a:r>
            <a:endParaRPr kumimoji="0" lang="zh-TW" altLang="en-US" sz="2200" b="1">
              <a:solidFill>
                <a:srgbClr val="FF3300"/>
              </a:solidFill>
            </a:endParaRPr>
          </a:p>
        </p:txBody>
      </p:sp>
      <p:sp>
        <p:nvSpPr>
          <p:cNvPr id="10248" name="AutoShape 12"/>
          <p:cNvSpPr>
            <a:spLocks noChangeArrowheads="1"/>
          </p:cNvSpPr>
          <p:nvPr/>
        </p:nvSpPr>
        <p:spPr bwMode="auto">
          <a:xfrm rot="354369">
            <a:off x="1906588" y="3208338"/>
            <a:ext cx="3600450" cy="720725"/>
          </a:xfrm>
          <a:prstGeom prst="wedgeEllipseCallout">
            <a:avLst>
              <a:gd name="adj1" fmla="val -54676"/>
              <a:gd name="adj2" fmla="val -233278"/>
            </a:avLst>
          </a:prstGeom>
          <a:noFill/>
          <a:ln w="28575">
            <a:solidFill>
              <a:srgbClr val="FF3300"/>
            </a:solidFill>
            <a:miter lim="800000"/>
            <a:headEnd/>
            <a:tailEnd/>
          </a:ln>
        </p:spPr>
        <p:txBody>
          <a:bodyPr/>
          <a:lstStyle/>
          <a:p>
            <a:endParaRPr kumimoji="0" lang="zh-TW" altLang="en-US" sz="2400"/>
          </a:p>
        </p:txBody>
      </p:sp>
      <p:sp>
        <p:nvSpPr>
          <p:cNvPr id="10249" name="Text Box 13"/>
          <p:cNvSpPr txBox="1">
            <a:spLocks noChangeArrowheads="1"/>
          </p:cNvSpPr>
          <p:nvPr/>
        </p:nvSpPr>
        <p:spPr bwMode="auto">
          <a:xfrm>
            <a:off x="395288" y="1125538"/>
            <a:ext cx="2663825" cy="762000"/>
          </a:xfrm>
          <a:prstGeom prst="rect">
            <a:avLst/>
          </a:prstGeom>
          <a:noFill/>
          <a:ln w="9525">
            <a:noFill/>
            <a:miter lim="800000"/>
            <a:headEnd/>
            <a:tailEnd/>
          </a:ln>
        </p:spPr>
        <p:txBody>
          <a:bodyPr>
            <a:spAutoFit/>
          </a:bodyPr>
          <a:lstStyle/>
          <a:p>
            <a:pPr algn="l"/>
            <a:r>
              <a:rPr kumimoji="0" lang="en-US" altLang="zh-TW" sz="2200" b="1">
                <a:solidFill>
                  <a:srgbClr val="FF3300"/>
                </a:solidFill>
              </a:rPr>
              <a:t>Digital Display </a:t>
            </a:r>
          </a:p>
          <a:p>
            <a:pPr algn="l"/>
            <a:r>
              <a:rPr kumimoji="0" lang="en-US" altLang="zh-TW" sz="2200" b="1">
                <a:solidFill>
                  <a:srgbClr val="FF3300"/>
                </a:solidFill>
              </a:rPr>
              <a:t>LCD Panel</a:t>
            </a:r>
          </a:p>
        </p:txBody>
      </p:sp>
      <p:sp>
        <p:nvSpPr>
          <p:cNvPr id="10250" name="Text Box 16"/>
          <p:cNvSpPr txBox="1">
            <a:spLocks noChangeArrowheads="1"/>
          </p:cNvSpPr>
          <p:nvPr/>
        </p:nvSpPr>
        <p:spPr bwMode="auto">
          <a:xfrm>
            <a:off x="6011863" y="981075"/>
            <a:ext cx="2952750" cy="762000"/>
          </a:xfrm>
          <a:prstGeom prst="rect">
            <a:avLst/>
          </a:prstGeom>
          <a:noFill/>
          <a:ln w="9525">
            <a:noFill/>
            <a:miter lim="800000"/>
            <a:headEnd/>
            <a:tailEnd/>
          </a:ln>
        </p:spPr>
        <p:txBody>
          <a:bodyPr>
            <a:spAutoFit/>
          </a:bodyPr>
          <a:lstStyle/>
          <a:p>
            <a:pPr algn="l"/>
            <a:r>
              <a:rPr kumimoji="0" lang="en-US" altLang="zh-TW" sz="2200" b="1">
                <a:solidFill>
                  <a:schemeClr val="tx2"/>
                </a:solidFill>
              </a:rPr>
              <a:t>Menu &amp; Display Mode</a:t>
            </a:r>
          </a:p>
          <a:p>
            <a:pPr algn="l"/>
            <a:r>
              <a:rPr kumimoji="0" lang="en-US" altLang="zh-TW" sz="2200" b="1">
                <a:solidFill>
                  <a:schemeClr val="tx2"/>
                </a:solidFill>
              </a:rPr>
              <a:t>Switch</a:t>
            </a:r>
          </a:p>
        </p:txBody>
      </p:sp>
      <p:sp>
        <p:nvSpPr>
          <p:cNvPr id="10251" name="AutoShape 17"/>
          <p:cNvSpPr>
            <a:spLocks noChangeArrowheads="1"/>
          </p:cNvSpPr>
          <p:nvPr/>
        </p:nvSpPr>
        <p:spPr bwMode="auto">
          <a:xfrm>
            <a:off x="5651500" y="3211513"/>
            <a:ext cx="649288" cy="577850"/>
          </a:xfrm>
          <a:prstGeom prst="wedgeEllipseCallout">
            <a:avLst>
              <a:gd name="adj1" fmla="val 92787"/>
              <a:gd name="adj2" fmla="val -282505"/>
            </a:avLst>
          </a:prstGeom>
          <a:noFill/>
          <a:ln w="28575">
            <a:solidFill>
              <a:schemeClr val="tx2"/>
            </a:solidFill>
            <a:miter lim="800000"/>
            <a:headEnd/>
            <a:tailEnd/>
          </a:ln>
        </p:spPr>
        <p:txBody>
          <a:bodyPr/>
          <a:lstStyle/>
          <a:p>
            <a:endParaRPr kumimoji="0" lang="zh-TW" altLang="en-US" sz="2400"/>
          </a:p>
        </p:txBody>
      </p:sp>
      <p:sp>
        <p:nvSpPr>
          <p:cNvPr id="10252" name="Text Box 28"/>
          <p:cNvSpPr txBox="1">
            <a:spLocks noChangeArrowheads="1"/>
          </p:cNvSpPr>
          <p:nvPr/>
        </p:nvSpPr>
        <p:spPr bwMode="auto">
          <a:xfrm>
            <a:off x="6948488" y="3141663"/>
            <a:ext cx="1908175" cy="425450"/>
          </a:xfrm>
          <a:prstGeom prst="rect">
            <a:avLst/>
          </a:prstGeom>
          <a:noFill/>
          <a:ln w="9525">
            <a:noFill/>
            <a:miter lim="800000"/>
            <a:headEnd/>
            <a:tailEnd/>
          </a:ln>
        </p:spPr>
        <p:txBody>
          <a:bodyPr>
            <a:spAutoFit/>
          </a:bodyPr>
          <a:lstStyle/>
          <a:p>
            <a:pPr algn="l"/>
            <a:r>
              <a:rPr kumimoji="0" lang="en-US" altLang="zh-TW" sz="2200" b="1">
                <a:solidFill>
                  <a:schemeClr val="tx2"/>
                </a:solidFill>
              </a:rPr>
              <a:t>Power Switch</a:t>
            </a:r>
          </a:p>
        </p:txBody>
      </p:sp>
      <p:sp>
        <p:nvSpPr>
          <p:cNvPr id="10253" name="AutoShape 29"/>
          <p:cNvSpPr>
            <a:spLocks noChangeArrowheads="1"/>
          </p:cNvSpPr>
          <p:nvPr/>
        </p:nvSpPr>
        <p:spPr bwMode="auto">
          <a:xfrm>
            <a:off x="5903913" y="3859213"/>
            <a:ext cx="684212" cy="577850"/>
          </a:xfrm>
          <a:prstGeom prst="wedgeEllipseCallout">
            <a:avLst>
              <a:gd name="adj1" fmla="val 128653"/>
              <a:gd name="adj2" fmla="val -106750"/>
            </a:avLst>
          </a:prstGeom>
          <a:noFill/>
          <a:ln w="28575">
            <a:solidFill>
              <a:schemeClr val="tx2"/>
            </a:solidFill>
            <a:miter lim="800000"/>
            <a:headEnd/>
            <a:tailEnd/>
          </a:ln>
        </p:spPr>
        <p:txBody>
          <a:bodyPr/>
          <a:lstStyle/>
          <a:p>
            <a:endParaRPr kumimoji="0" lang="zh-TW"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1212</Words>
  <Application>Microsoft Office PowerPoint</Application>
  <PresentationFormat>On-screen Show (4:3)</PresentationFormat>
  <Paragraphs>330</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圖表</vt:lpstr>
      <vt:lpstr>Slide 1</vt:lpstr>
      <vt:lpstr>A Quick Comparison of Wrist-Strap Monitoring  Technologies</vt:lpstr>
      <vt:lpstr>Slide 3</vt:lpstr>
      <vt:lpstr>Slide 4</vt:lpstr>
      <vt:lpstr>Slide 5</vt:lpstr>
      <vt:lpstr>CM2800 Series Monitors</vt:lpstr>
      <vt:lpstr>CM2800 Series Options</vt:lpstr>
      <vt:lpstr>CM2800 Series: HARDWARE</vt:lpstr>
      <vt:lpstr>CM2800 Series: HARDWARE</vt:lpstr>
      <vt:lpstr>CM2800 Series: HARDWARE</vt:lpstr>
      <vt:lpstr>CM2800 Series: HARDWARE</vt:lpstr>
      <vt:lpstr>CM2800 Series: HARDWARE</vt:lpstr>
      <vt:lpstr>Slide 13</vt:lpstr>
      <vt:lpstr>Slide 14</vt:lpstr>
      <vt:lpstr>Slide 15</vt:lpstr>
      <vt:lpstr>CM2800 Series Options</vt:lpstr>
      <vt:lpstr>CM2800 Series: Complete Package</vt:lpstr>
      <vt:lpstr>Network Package: Typical Set</vt:lpstr>
      <vt:lpstr>Accessories</vt:lpstr>
      <vt:lpstr>Slide 20</vt:lpstr>
      <vt:lpstr>Slide 21</vt:lpstr>
      <vt:lpstr>Slide 22</vt:lpstr>
      <vt:lpstr>Slide 23</vt:lpstr>
      <vt:lpstr>Slide 24</vt:lpstr>
      <vt:lpstr>Selections To Meet Your Needs</vt:lpstr>
      <vt:lpstr>Stand-Alone Hardware Control: CM2800-SEE</vt:lpstr>
      <vt:lpstr>BOSS-see® : Network control (1/2)</vt:lpstr>
      <vt:lpstr>BOSS-see® : Network control (2/2)</vt:lpstr>
      <vt:lpstr>Slide 29</vt:lpstr>
      <vt:lpstr>Slide 30</vt:lpstr>
      <vt:lpstr>Slide 31</vt:lpstr>
      <vt:lpstr>Slide 32</vt:lpstr>
      <vt:lpstr>Slide 33</vt:lpstr>
    </vt:vector>
  </TitlesOfParts>
  <Company>Megalin Source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OHM Metrics CM2800 Series Dual Workstation Monitor and Network</dc:title>
  <dc:subject>ESD Workstation Monitoring</dc:subject>
  <dc:creator>Transforming Technologies</dc:creator>
  <cp:keywords>ESD, Static, Constant Monitoring, Dual Conductor</cp:keywords>
  <dc:description>The Ohm Metrics' CM2800 Series dual conductor workstation monitor provides complete ESD protection to two operators by monitoring both resistance and voltage independently using dual conductor wrist strap. It also monitors ESD mat ground and low resistance of tool chassis' ground simultaneously. Utilizing ultra-low voltage, resistive loop technology, the CM2800 is an extremely sensitive and reliable ground monitoring unit for use in highly critical areas.</dc:description>
  <cp:lastModifiedBy>Trans Tech</cp:lastModifiedBy>
  <cp:revision>476</cp:revision>
  <dcterms:created xsi:type="dcterms:W3CDTF">2001-12-20T15:39:56Z</dcterms:created>
  <dcterms:modified xsi:type="dcterms:W3CDTF">2011-05-09T15:09:29Z</dcterms:modified>
  <cp:category>Static</cp:category>
</cp:coreProperties>
</file>